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5" r:id="rId12"/>
    <p:sldId id="268" r:id="rId13"/>
    <p:sldId id="269" r:id="rId14"/>
    <p:sldId id="270" r:id="rId15"/>
    <p:sldId id="271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3672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249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5978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12708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63831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1429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95521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68635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2968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396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95952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CCEE5D-A7FE-4A5A-8234-B38FA2326272}" type="datetimeFigureOut">
              <a:rPr lang="cs-CZ" smtClean="0"/>
              <a:t>17.8.2014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496C8B-113C-4C09-BA91-C606553C9E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130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televize.cz/porady/10123383458-pribehy-slavnych/499223100031001-zemrel-mlad-24-let/" TargetMode="External"/><Relationship Id="rId2" Type="http://schemas.openxmlformats.org/officeDocument/2006/relationships/hyperlink" Target="http://prehravac.rozhlas.cz/audio/2821317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ovinky.cz/veda-skoly/historie/235082-vaclav-hrabe-mrtvi-milovat-nemohou.html" TargetMode="External"/><Relationship Id="rId2" Type="http://schemas.openxmlformats.org/officeDocument/2006/relationships/hyperlink" Target="http://www.topzine.cz/nestastna-smrt-vaclava-hrabete-aneb-mrtvi-milovat-nemohou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ritickemysleni.cz/" TargetMode="External"/><Relationship Id="rId5" Type="http://schemas.openxmlformats.org/officeDocument/2006/relationships/hyperlink" Target="http://www.ceskatelevize.cz/porady/10123383458-pribehy-slavnych/499223100031001-zemrel-mlad-24-let/" TargetMode="External"/><Relationship Id="rId4" Type="http://schemas.openxmlformats.org/officeDocument/2006/relationships/hyperlink" Target="http://prehravac.rozhlas.cz/audio/282131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3080" y="36568"/>
            <a:ext cx="6331565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350" y="2204864"/>
            <a:ext cx="8229600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1288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Václav Hrabě</a:t>
            </a:r>
          </a:p>
          <a:p>
            <a:pPr marL="0" indent="0" algn="ctr">
              <a:buNone/>
            </a:pPr>
            <a:r>
              <a:rPr lang="cs-CZ" sz="4000" b="1" dirty="0" smtClean="0">
                <a:solidFill>
                  <a:schemeClr val="accent2">
                    <a:lumMod val="75000"/>
                  </a:schemeClr>
                </a:solidFill>
              </a:rPr>
              <a:t>(1940 – 1965)</a:t>
            </a:r>
          </a:p>
          <a:p>
            <a:pPr marL="0" indent="0" algn="ctr">
              <a:buNone/>
            </a:pP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endParaRPr lang="cs-CZ" sz="40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dirty="0" smtClean="0"/>
              <a:t>				</a:t>
            </a:r>
            <a:r>
              <a:rPr lang="cs-CZ" sz="2400" smtClean="0"/>
              <a:t>	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590246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Václav Hrabě se narodil 13. června 1940 v hornické Příbrami, dětství ale prožil v Lochovicích. Už od mala miloval hudbu ve všech jejích podobách, nejvíce mu ale učarovaly jazz a blues, žánry tolik typické pro americké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beatníky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Hrabě proto začíná hrát na saxofon a klarinet a na střední škole v Hořovicích zakládá se spolužákem J. Ernestem dixielandovou kapelu.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V této době vznikají i jeho první verše.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88504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Po maturitě následoval přesun na pedagogickou fakultu do Prahy. Zde vystudoval obor český jazyk - dějepis a vystřídal řadu zaměstnání. Živil se jako pomocný dělník, knihovník, vychovatel na učilišti nebo učitel na základní škole.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Literárně činný byl ale Hrabě nadále. Stále veršoval a psal i reportáže pro literární časopis Tvář.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 V roce 1964 se rozvádí a rozchází se tak nejen se svou manželkou, ale i se svým dvouletým synem Janem Miškovským. Manželství trvalo pouhé dva roky. 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153836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9766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roce 1965 se Hrabě setkává s americkým básníkem Allenem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Ginsbergem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, vůdčí osobností amerických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beatníků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. Stává se tak v únoru 1965 v Praze na studentských oslavách Majáles, kam je </a:t>
            </a:r>
            <a:r>
              <a:rPr lang="cs-CZ" dirty="0" err="1" smtClean="0">
                <a:solidFill>
                  <a:schemeClr val="accent2">
                    <a:lumMod val="75000"/>
                  </a:schemeClr>
                </a:solidFill>
              </a:rPr>
              <a:t>Ginsberg</a:t>
            </a: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 pozván.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Ještě na sklonku téže zimy ale Václav Hrabě umírá ve svém pražském bytě na otravu plynem.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O sebevraždu se nejedná, na vině je nešťastná náhoda.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Dne 5. března přichází Hrabě kolem třetí hodiny ráno domů a v bytě je jako obvykle zima. Přitápí si tedy plynovým sporákem a jde si lehnout. Bohužel, ze svého snu už se nikdy neprobudí.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86382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V letech 1965 až 1967 se v Litvínově v divadle jménem Docela malé divadlo staly jeho básně podkladem pro poetické pásmo Stop-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/>
              </a:rPr>
              <a:t>time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, které se dokonce v roce 1967 dočkalo knižního vydání. Některé zde uvedené skladby byly dokonce zhudebněny. Jeden z těch, kteří převedly básně z pásma Stop-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effectLst/>
              </a:rPr>
              <a:t>time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effectLst/>
              </a:rPr>
              <a:t> do hudebního podání byl například Vladimír Mišík a stalo se tak na jeho desce Pár tónů, které přebývají z roku 1989. Jeho verše byly recitovány ve Viole, v Malém divadle hudby a poezie v Brně.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94738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effectLst/>
              </a:rPr>
              <a:t>Verše Václava Hraběte jsou psány volným veršem – Beat </a:t>
            </a:r>
            <a:r>
              <a:rPr lang="cs-CZ" dirty="0" err="1" smtClean="0">
                <a:effectLst/>
              </a:rPr>
              <a:t>generation</a:t>
            </a:r>
            <a:r>
              <a:rPr lang="cs-CZ" dirty="0" smtClean="0">
                <a:effectLst/>
              </a:rPr>
              <a:t> by nesnesla jakékoliv svazování, třeba i v podobě rýmů či rytmů. Ta je podložena i bluesovou dikcí. Typické je hledání pravdy, čistoty, životní vážnosti a smyslu. Základními inspiračními zdroji byl dvacetiletému autorovi intenzivně vnímaný osobní prožitek (milostné naplnění i rozchod s milou, přátelství, vojenská služba) a jazz. V tematické rovině je pak zdůrazněna nesouhlasným postojem k měšťácké pseudomorálce.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294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Z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opisů 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jeho veršů vznikla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knižní vydání </a:t>
            </a:r>
            <a:endParaRPr lang="cs-CZ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Stop-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time</a:t>
            </a: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/1969/,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Blues v modré a bílé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/1977/,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Černé nebe nad městem</a:t>
            </a:r>
            <a:r>
              <a:rPr lang="cs-CZ" dirty="0">
                <a:solidFill>
                  <a:schemeClr val="accent1">
                    <a:lumMod val="75000"/>
                  </a:schemeClr>
                </a:solidFill>
              </a:rPr>
              <a:t> /1985/, všechny známé básně na podkladě nalezených rukopisů pak knižně vycházejí až roku 1991 pod názvem </a:t>
            </a:r>
            <a:r>
              <a:rPr lang="cs-CZ" b="1" dirty="0">
                <a:solidFill>
                  <a:schemeClr val="accent1">
                    <a:lumMod val="75000"/>
                  </a:schemeClr>
                </a:solidFill>
              </a:rPr>
              <a:t>Blues pro bláznivou 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holku.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62472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V následujících ukázkách pracujte s Dvojitým zápisníkem (vyberte si místo v textu, citaci, a vedle napište vlastní komentář – čím vás právě tato část zaujala, oslovila, vyprovokovala ke komentáři…):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1625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6264696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b="1" dirty="0">
                <a:solidFill>
                  <a:schemeClr val="accent1">
                    <a:lumMod val="75000"/>
                  </a:schemeClr>
                </a:solidFill>
              </a:rPr>
              <a:t>Ukolébavka (Blues pro bláznivou holku)</a:t>
            </a:r>
          </a:p>
          <a:p>
            <a:pPr marL="0" indent="0">
              <a:buNone/>
            </a:pPr>
            <a:r>
              <a:rPr lang="cs-CZ" sz="8000" dirty="0"/>
              <a:t>Je březen Černé nebe nad městem</a:t>
            </a:r>
            <a:br>
              <a:rPr lang="cs-CZ" sz="8000" dirty="0"/>
            </a:br>
            <a:r>
              <a:rPr lang="cs-CZ" sz="8000" dirty="0"/>
              <a:t>voní deštěm</a:t>
            </a:r>
            <a:br>
              <a:rPr lang="cs-CZ" sz="8000" dirty="0"/>
            </a:br>
            <a:r>
              <a:rPr lang="cs-CZ" sz="8000" dirty="0"/>
              <a:t>Ještě jednou to všechno spočítám</a:t>
            </a:r>
            <a:br>
              <a:rPr lang="cs-CZ" sz="8000" dirty="0"/>
            </a:br>
            <a:r>
              <a:rPr lang="cs-CZ" sz="8000" dirty="0"/>
              <a:t>aspoň jednou ještě. Procenta ztrát, procenta smutku</a:t>
            </a:r>
            <a:br>
              <a:rPr lang="cs-CZ" sz="8000" dirty="0"/>
            </a:br>
            <a:r>
              <a:rPr lang="cs-CZ" sz="8000" dirty="0"/>
              <a:t>procenta štěstí </a:t>
            </a:r>
          </a:p>
          <a:p>
            <a:pPr marL="0" indent="0">
              <a:buNone/>
            </a:pPr>
            <a:r>
              <a:rPr lang="cs-CZ" sz="8000" dirty="0"/>
              <a:t>to co jsem dostal</a:t>
            </a:r>
            <a:br>
              <a:rPr lang="cs-CZ" sz="8000" dirty="0"/>
            </a:br>
            <a:r>
              <a:rPr lang="cs-CZ" sz="8000" dirty="0"/>
              <a:t>to co jsem vyhrál</a:t>
            </a:r>
            <a:br>
              <a:rPr lang="cs-CZ" sz="8000" dirty="0"/>
            </a:br>
            <a:r>
              <a:rPr lang="cs-CZ" sz="8000" dirty="0"/>
              <a:t>to co jsem propil</a:t>
            </a:r>
            <a:br>
              <a:rPr lang="cs-CZ" sz="8000" dirty="0"/>
            </a:br>
            <a:r>
              <a:rPr lang="cs-CZ" sz="8000" dirty="0"/>
              <a:t>to co jsem ztratil po cestě</a:t>
            </a:r>
            <a:br>
              <a:rPr lang="cs-CZ" sz="8000" dirty="0"/>
            </a:br>
            <a:r>
              <a:rPr lang="cs-CZ" sz="8000" dirty="0"/>
              <a:t>to co jsem získal poctivě i nepoctivě </a:t>
            </a:r>
          </a:p>
          <a:p>
            <a:pPr marL="0" indent="0">
              <a:buNone/>
            </a:pPr>
            <a:r>
              <a:rPr lang="cs-CZ" sz="8000" dirty="0"/>
              <a:t>Plnoletost i špatnou pověst</a:t>
            </a:r>
            <a:br>
              <a:rPr lang="cs-CZ" sz="8000" dirty="0"/>
            </a:br>
            <a:r>
              <a:rPr lang="cs-CZ" sz="8000" dirty="0"/>
              <a:t>papírovou zlatku</a:t>
            </a:r>
            <a:br>
              <a:rPr lang="cs-CZ" sz="8000" dirty="0"/>
            </a:br>
            <a:r>
              <a:rPr lang="cs-CZ" sz="8000" dirty="0"/>
              <a:t>po strýčkovi ve vestě</a:t>
            </a:r>
            <a:br>
              <a:rPr lang="cs-CZ" sz="8000" dirty="0"/>
            </a:br>
            <a:r>
              <a:rPr lang="cs-CZ" sz="8000" dirty="0"/>
              <a:t>strýček byl legionář a válčil na </a:t>
            </a:r>
            <a:r>
              <a:rPr lang="cs-CZ" sz="8000" dirty="0" err="1"/>
              <a:t>Piavě</a:t>
            </a:r>
            <a:r>
              <a:rPr lang="cs-CZ" sz="8000" dirty="0"/>
              <a:t/>
            </a:r>
            <a:br>
              <a:rPr lang="cs-CZ" sz="8000" dirty="0"/>
            </a:br>
            <a:r>
              <a:rPr lang="cs-CZ" sz="8000" dirty="0"/>
              <a:t>a byl tak poctivý</a:t>
            </a:r>
            <a:br>
              <a:rPr lang="cs-CZ" sz="8000" dirty="0"/>
            </a:br>
            <a:r>
              <a:rPr lang="cs-CZ" sz="8000" dirty="0"/>
              <a:t>že když se vrátil</a:t>
            </a:r>
            <a:br>
              <a:rPr lang="cs-CZ" sz="8000" dirty="0"/>
            </a:br>
            <a:r>
              <a:rPr lang="cs-CZ" sz="8000" dirty="0"/>
              <a:t>neměl práci</a:t>
            </a:r>
            <a:br>
              <a:rPr lang="cs-CZ" sz="8000" dirty="0"/>
            </a:br>
            <a:r>
              <a:rPr lang="cs-CZ" sz="8000" dirty="0"/>
              <a:t>Zato měl hodnou ženu na rukou tetování</a:t>
            </a:r>
            <a:br>
              <a:rPr lang="cs-CZ" sz="8000" dirty="0"/>
            </a:br>
            <a:r>
              <a:rPr lang="cs-CZ" sz="8000" dirty="0"/>
              <a:t>a smysl pro legraci</a:t>
            </a:r>
            <a:br>
              <a:rPr lang="cs-CZ" sz="8000" dirty="0"/>
            </a:br>
            <a:r>
              <a:rPr lang="cs-CZ" sz="8000" dirty="0"/>
              <a:t>A k stáří</a:t>
            </a:r>
            <a:br>
              <a:rPr lang="cs-CZ" sz="8000" dirty="0"/>
            </a:br>
            <a:r>
              <a:rPr lang="cs-CZ" sz="8000" dirty="0"/>
              <a:t>rakovinu</a:t>
            </a:r>
            <a:br>
              <a:rPr lang="cs-CZ" sz="8000" dirty="0"/>
            </a:br>
            <a:r>
              <a:rPr lang="cs-CZ" sz="8000" dirty="0"/>
              <a:t>Po celý život nenáviděl válku a všechnu její špínu </a:t>
            </a:r>
          </a:p>
          <a:p>
            <a:pPr marL="0" indent="0">
              <a:buNone/>
            </a:pPr>
            <a:r>
              <a:rPr lang="cs-CZ" sz="8000" dirty="0"/>
              <a:t>On byl z těch lidí co poletí do vesmíru </a:t>
            </a: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69471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48072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A já nezdárný synovec</a:t>
            </a:r>
            <a:br>
              <a:rPr lang="cs-CZ" dirty="0" smtClean="0"/>
            </a:br>
            <a:r>
              <a:rPr lang="cs-CZ" dirty="0" smtClean="0"/>
              <a:t>zrozený za války vychovaný v míru</a:t>
            </a:r>
            <a:br>
              <a:rPr lang="cs-CZ" dirty="0" smtClean="0"/>
            </a:br>
            <a:r>
              <a:rPr lang="cs-CZ" dirty="0" smtClean="0"/>
              <a:t>před očima kruhy jak smuteční pásky</a:t>
            </a:r>
            <a:br>
              <a:rPr lang="cs-CZ" dirty="0" smtClean="0"/>
            </a:br>
            <a:r>
              <a:rPr lang="cs-CZ" dirty="0" smtClean="0"/>
              <a:t>nemohu spát</a:t>
            </a:r>
            <a:br>
              <a:rPr lang="cs-CZ" dirty="0" smtClean="0"/>
            </a:br>
            <a:r>
              <a:rPr lang="cs-CZ" dirty="0" smtClean="0"/>
              <a:t>v této černé noci</a:t>
            </a:r>
            <a:br>
              <a:rPr lang="cs-CZ" dirty="0" smtClean="0"/>
            </a:br>
            <a:r>
              <a:rPr lang="cs-CZ" dirty="0" smtClean="0"/>
              <a:t>Počítám na prstech</a:t>
            </a:r>
            <a:br>
              <a:rPr lang="cs-CZ" dirty="0" smtClean="0"/>
            </a:br>
            <a:r>
              <a:rPr lang="cs-CZ" dirty="0" smtClean="0"/>
              <a:t>metály života a šrámy z naší lásky </a:t>
            </a:r>
          </a:p>
          <a:p>
            <a:pPr marL="0" indent="0">
              <a:buNone/>
            </a:pPr>
            <a:r>
              <a:rPr lang="cs-CZ" dirty="0" smtClean="0"/>
              <a:t>A ty spíš</a:t>
            </a:r>
            <a:br>
              <a:rPr lang="cs-CZ" dirty="0" smtClean="0"/>
            </a:br>
            <a:r>
              <a:rPr lang="cs-CZ" dirty="0" smtClean="0"/>
              <a:t>a možná se Ti zdá něco tak krásného</a:t>
            </a:r>
            <a:br>
              <a:rPr lang="cs-CZ" dirty="0" smtClean="0"/>
            </a:br>
            <a:r>
              <a:rPr lang="cs-CZ" dirty="0" smtClean="0"/>
              <a:t>že na to do smrti nebudu mít </a:t>
            </a:r>
          </a:p>
          <a:p>
            <a:pPr marL="0" indent="0">
              <a:buNone/>
            </a:pPr>
            <a:r>
              <a:rPr lang="cs-CZ" dirty="0" smtClean="0"/>
              <a:t>Dobrou noc</a:t>
            </a:r>
            <a:br>
              <a:rPr lang="cs-CZ" dirty="0" smtClean="0"/>
            </a:br>
            <a:r>
              <a:rPr lang="cs-CZ" dirty="0" smtClean="0"/>
              <a:t>Jsi krásná i když spíš</a:t>
            </a:r>
            <a:br>
              <a:rPr lang="cs-CZ" dirty="0" smtClean="0"/>
            </a:br>
            <a:r>
              <a:rPr lang="cs-CZ" dirty="0" smtClean="0"/>
              <a:t>dobrou noc </a:t>
            </a:r>
          </a:p>
          <a:p>
            <a:pPr marL="0" indent="0">
              <a:buNone/>
            </a:pPr>
            <a:r>
              <a:rPr lang="cs-CZ" dirty="0" smtClean="0"/>
              <a:t>Je slyšet jak přichází den</a:t>
            </a:r>
            <a:br>
              <a:rPr lang="cs-CZ" dirty="0" smtClean="0"/>
            </a:br>
            <a:r>
              <a:rPr lang="cs-CZ" dirty="0" smtClean="0"/>
              <a:t>Pomalu jako by se vracel z flámu</a:t>
            </a:r>
            <a:br>
              <a:rPr lang="cs-CZ" dirty="0" smtClean="0"/>
            </a:br>
            <a:r>
              <a:rPr lang="cs-CZ" dirty="0" smtClean="0"/>
              <a:t>Bloudí</a:t>
            </a:r>
            <a:br>
              <a:rPr lang="cs-CZ" dirty="0" smtClean="0"/>
            </a:br>
            <a:r>
              <a:rPr lang="cs-CZ" dirty="0" smtClean="0"/>
              <a:t>ulicemi hospod a chrámů</a:t>
            </a:r>
            <a:br>
              <a:rPr lang="cs-CZ" dirty="0" smtClean="0"/>
            </a:br>
            <a:r>
              <a:rPr lang="cs-CZ" dirty="0" smtClean="0"/>
              <a:t>Teď zívá</a:t>
            </a:r>
            <a:br>
              <a:rPr lang="cs-CZ" dirty="0" smtClean="0"/>
            </a:br>
            <a:r>
              <a:rPr lang="cs-CZ" dirty="0" smtClean="0"/>
              <a:t>Zastavil se na rohu </a:t>
            </a:r>
          </a:p>
          <a:p>
            <a:pPr marL="0" indent="0">
              <a:buNone/>
            </a:pPr>
            <a:r>
              <a:rPr lang="cs-CZ" dirty="0" smtClean="0"/>
              <a:t>Spi </a:t>
            </a:r>
          </a:p>
          <a:p>
            <a:pPr marL="0" indent="0">
              <a:buNone/>
            </a:pPr>
            <a:r>
              <a:rPr lang="cs-CZ" dirty="0" smtClean="0"/>
              <a:t>Já nemohu...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263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229600" cy="6192688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b="1" dirty="0">
                <a:solidFill>
                  <a:schemeClr val="accent2">
                    <a:lumMod val="75000"/>
                  </a:schemeClr>
                </a:solidFill>
              </a:rPr>
              <a:t>Až bude svítat (Blues pro bláznivou holku)</a:t>
            </a:r>
          </a:p>
          <a:p>
            <a:pPr marL="0" indent="0">
              <a:buNone/>
            </a:pPr>
            <a:r>
              <a:rPr lang="cs-CZ" sz="9600" dirty="0" smtClean="0"/>
              <a:t>V </a:t>
            </a:r>
            <a:r>
              <a:rPr lang="cs-CZ" sz="9600" dirty="0"/>
              <a:t>očích luceren se leskne</a:t>
            </a:r>
            <a:br>
              <a:rPr lang="cs-CZ" sz="9600" dirty="0"/>
            </a:br>
            <a:r>
              <a:rPr lang="cs-CZ" sz="9600" dirty="0"/>
              <a:t>vůně durmanu</a:t>
            </a:r>
            <a:br>
              <a:rPr lang="cs-CZ" sz="9600" dirty="0"/>
            </a:br>
            <a:r>
              <a:rPr lang="cs-CZ" sz="9600" dirty="0"/>
              <a:t>a tvoje dlaně</a:t>
            </a:r>
            <a:br>
              <a:rPr lang="cs-CZ" sz="9600" dirty="0"/>
            </a:br>
            <a:r>
              <a:rPr lang="cs-CZ" sz="9600" dirty="0"/>
              <a:t>svěží</a:t>
            </a:r>
            <a:br>
              <a:rPr lang="cs-CZ" sz="9600" dirty="0"/>
            </a:br>
            <a:r>
              <a:rPr lang="cs-CZ" sz="9600" dirty="0"/>
              <a:t>jak vítr po ránu</a:t>
            </a:r>
            <a:br>
              <a:rPr lang="cs-CZ" sz="9600" dirty="0"/>
            </a:br>
            <a:r>
              <a:rPr lang="cs-CZ" sz="9600" dirty="0"/>
              <a:t>se modlí s mými to nejkrásnější</a:t>
            </a:r>
            <a:br>
              <a:rPr lang="cs-CZ" sz="9600" dirty="0"/>
            </a:br>
            <a:r>
              <a:rPr lang="cs-CZ" sz="9600" dirty="0"/>
              <a:t>súru z koránu </a:t>
            </a:r>
          </a:p>
          <a:p>
            <a:pPr marL="0" indent="0">
              <a:buNone/>
            </a:pPr>
            <a:r>
              <a:rPr lang="cs-CZ" sz="9600" dirty="0"/>
              <a:t>Jen ještě jeden polibek a potom</a:t>
            </a:r>
            <a:br>
              <a:rPr lang="cs-CZ" sz="9600" dirty="0"/>
            </a:br>
            <a:r>
              <a:rPr lang="cs-CZ" sz="9600" dirty="0"/>
              <a:t>na tvém střevíčku</a:t>
            </a:r>
            <a:br>
              <a:rPr lang="cs-CZ" sz="9600" dirty="0"/>
            </a:br>
            <a:r>
              <a:rPr lang="cs-CZ" sz="9600" dirty="0"/>
              <a:t>přepluji spoustu oceánů</a:t>
            </a:r>
            <a:br>
              <a:rPr lang="cs-CZ" sz="9600" dirty="0"/>
            </a:br>
            <a:r>
              <a:rPr lang="cs-CZ" sz="9600" dirty="0"/>
              <a:t>A třeba objevím</a:t>
            </a:r>
            <a:br>
              <a:rPr lang="cs-CZ" sz="9600" dirty="0"/>
            </a:br>
            <a:r>
              <a:rPr lang="cs-CZ" sz="9600" dirty="0"/>
              <a:t>nějakou novou neznámou Ameriku</a:t>
            </a:r>
            <a:br>
              <a:rPr lang="cs-CZ" sz="9600" dirty="0"/>
            </a:br>
            <a:r>
              <a:rPr lang="cs-CZ" sz="9600" dirty="0"/>
              <a:t>jenom pro tebe</a:t>
            </a:r>
            <a:br>
              <a:rPr lang="cs-CZ" sz="9600" dirty="0"/>
            </a:br>
            <a:r>
              <a:rPr lang="cs-CZ" sz="9600" dirty="0"/>
              <a:t>Může se stát</a:t>
            </a:r>
            <a:br>
              <a:rPr lang="cs-CZ" sz="9600" dirty="0"/>
            </a:br>
            <a:r>
              <a:rPr lang="cs-CZ" sz="9600" dirty="0"/>
              <a:t>že zemřu mezi lovci lebek</a:t>
            </a:r>
            <a:br>
              <a:rPr lang="cs-CZ" sz="9600" dirty="0"/>
            </a:br>
            <a:r>
              <a:rPr lang="cs-CZ" sz="9600" dirty="0"/>
              <a:t>a až ti pošlou mou vysušenou zmenšenou hlavu</a:t>
            </a:r>
            <a:br>
              <a:rPr lang="cs-CZ" sz="9600" dirty="0"/>
            </a:br>
            <a:r>
              <a:rPr lang="cs-CZ" sz="9600" dirty="0"/>
              <a:t>prodáš ji v bazaru</a:t>
            </a:r>
            <a:br>
              <a:rPr lang="cs-CZ" sz="9600" dirty="0"/>
            </a:br>
            <a:r>
              <a:rPr lang="cs-CZ" sz="9600" dirty="0"/>
              <a:t>protože nebudu k poznání</a:t>
            </a:r>
            <a:r>
              <a:rPr lang="cs-CZ" sz="7000" dirty="0"/>
              <a:t/>
            </a:r>
            <a:br>
              <a:rPr lang="cs-CZ" sz="7000" dirty="0"/>
            </a:br>
            <a:r>
              <a:rPr lang="cs-CZ" sz="7000" dirty="0"/>
              <a:t/>
            </a:r>
            <a:br>
              <a:rPr lang="cs-CZ" sz="7000" dirty="0"/>
            </a:br>
            <a:r>
              <a:rPr lang="cs-CZ" sz="7000" dirty="0"/>
              <a:t/>
            </a:r>
            <a:br>
              <a:rPr lang="cs-CZ" sz="7000" dirty="0"/>
            </a:br>
            <a:endParaRPr lang="cs-CZ" sz="70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886641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sz="3000" dirty="0" smtClean="0"/>
              <a:t>Anebo se mi nepodaří sehnat</a:t>
            </a:r>
            <a:br>
              <a:rPr lang="cs-CZ" sz="3000" dirty="0" smtClean="0"/>
            </a:br>
            <a:r>
              <a:rPr lang="cs-CZ" sz="3000" dirty="0" smtClean="0"/>
              <a:t>ani jednoho lodníka</a:t>
            </a:r>
            <a:br>
              <a:rPr lang="cs-CZ" sz="3000" dirty="0" smtClean="0"/>
            </a:br>
            <a:r>
              <a:rPr lang="cs-CZ" sz="3000" dirty="0" smtClean="0"/>
              <a:t>a já ze vzteku propiju</a:t>
            </a:r>
            <a:br>
              <a:rPr lang="cs-CZ" sz="3000" dirty="0" smtClean="0"/>
            </a:br>
            <a:r>
              <a:rPr lang="cs-CZ" sz="3000" dirty="0" smtClean="0"/>
              <a:t>tvůj střevíček v nějaké lisabonské hospodě</a:t>
            </a:r>
            <a:br>
              <a:rPr lang="cs-CZ" sz="3000" dirty="0" smtClean="0"/>
            </a:br>
            <a:r>
              <a:rPr lang="cs-CZ" sz="3000" dirty="0" smtClean="0"/>
              <a:t>Mohu být souzen pro kacířství</a:t>
            </a:r>
            <a:br>
              <a:rPr lang="cs-CZ" sz="3000" dirty="0" smtClean="0"/>
            </a:br>
            <a:r>
              <a:rPr lang="cs-CZ" sz="3000" dirty="0" smtClean="0"/>
              <a:t>protože všichni rozumní lidé ví že Amerika</a:t>
            </a:r>
            <a:br>
              <a:rPr lang="cs-CZ" sz="3000" dirty="0" smtClean="0"/>
            </a:br>
            <a:r>
              <a:rPr lang="cs-CZ" sz="3000" dirty="0" smtClean="0"/>
              <a:t>je jen jedna a ta už byla objevena</a:t>
            </a:r>
            <a:br>
              <a:rPr lang="cs-CZ" sz="3000" dirty="0" smtClean="0"/>
            </a:br>
            <a:r>
              <a:rPr lang="cs-CZ" sz="3000" dirty="0" smtClean="0"/>
              <a:t>a možná i ty se přijdeš podívat</a:t>
            </a:r>
            <a:br>
              <a:rPr lang="cs-CZ" sz="3000" dirty="0" smtClean="0"/>
            </a:br>
            <a:r>
              <a:rPr lang="cs-CZ" sz="3000" dirty="0" smtClean="0"/>
              <a:t>jak upalují blázna </a:t>
            </a:r>
          </a:p>
          <a:p>
            <a:pPr marL="0" indent="0">
              <a:buNone/>
            </a:pPr>
            <a:r>
              <a:rPr lang="cs-CZ" sz="3000" dirty="0" smtClean="0"/>
              <a:t>Ale také je docela možné</a:t>
            </a:r>
            <a:br>
              <a:rPr lang="cs-CZ" sz="3000" dirty="0" smtClean="0"/>
            </a:br>
            <a:r>
              <a:rPr lang="cs-CZ" sz="3000" dirty="0" smtClean="0"/>
              <a:t>že se mi to povede</a:t>
            </a:r>
            <a:br>
              <a:rPr lang="cs-CZ" sz="3000" dirty="0" smtClean="0"/>
            </a:br>
            <a:r>
              <a:rPr lang="cs-CZ" sz="3000" dirty="0" smtClean="0"/>
              <a:t>a jednoho dne ti přivezu</a:t>
            </a:r>
            <a:br>
              <a:rPr lang="cs-CZ" sz="3000" dirty="0" smtClean="0"/>
            </a:br>
            <a:r>
              <a:rPr lang="cs-CZ" sz="3000" dirty="0" smtClean="0"/>
              <a:t>ozdoby z peří tabák a gumové míčky</a:t>
            </a:r>
            <a:br>
              <a:rPr lang="cs-CZ" sz="3000" dirty="0" smtClean="0"/>
            </a:br>
            <a:r>
              <a:rPr lang="cs-CZ" sz="3000" dirty="0" smtClean="0"/>
              <a:t>ze země</a:t>
            </a:r>
            <a:br>
              <a:rPr lang="cs-CZ" sz="3000" dirty="0" smtClean="0"/>
            </a:br>
            <a:r>
              <a:rPr lang="cs-CZ" sz="3000" dirty="0" smtClean="0"/>
              <a:t>kterou jsem objevil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31976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6693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000" b="1" dirty="0">
                <a:solidFill>
                  <a:schemeClr val="tx2"/>
                </a:solidFill>
              </a:rPr>
              <a:t>Variace na renesanční téma (Blues v modré a bílé)</a:t>
            </a:r>
          </a:p>
          <a:p>
            <a:pPr marL="0" indent="0">
              <a:buNone/>
            </a:pPr>
            <a:r>
              <a:rPr lang="cs-CZ" sz="2000" dirty="0"/>
              <a:t>Láska je jako večernice</a:t>
            </a:r>
            <a:br>
              <a:rPr lang="cs-CZ" sz="2000" dirty="0"/>
            </a:br>
            <a:r>
              <a:rPr lang="cs-CZ" sz="2000" dirty="0"/>
              <a:t>plující černou oblohou</a:t>
            </a:r>
            <a:br>
              <a:rPr lang="cs-CZ" sz="2000" dirty="0"/>
            </a:br>
            <a:r>
              <a:rPr lang="cs-CZ" sz="2000" dirty="0"/>
              <a:t>Zavřete dveře na petlice!</a:t>
            </a:r>
            <a:br>
              <a:rPr lang="cs-CZ" sz="2000" dirty="0"/>
            </a:br>
            <a:r>
              <a:rPr lang="cs-CZ" sz="2000" dirty="0"/>
              <a:t>Zhasněte v domě všechny svíce</a:t>
            </a:r>
            <a:br>
              <a:rPr lang="cs-CZ" sz="2000" dirty="0"/>
            </a:br>
            <a:r>
              <a:rPr lang="cs-CZ" sz="2000" dirty="0"/>
              <a:t>a opevněte svoje těla</a:t>
            </a:r>
            <a:br>
              <a:rPr lang="cs-CZ" sz="2000" dirty="0"/>
            </a:br>
            <a:r>
              <a:rPr lang="cs-CZ" sz="2000" dirty="0"/>
              <a:t>vy</a:t>
            </a:r>
            <a:br>
              <a:rPr lang="cs-CZ" sz="2000" dirty="0"/>
            </a:br>
            <a:r>
              <a:rPr lang="cs-CZ" sz="2000" dirty="0"/>
              <a:t>kterým srdce zkameněla Láska je jako krásná loď</a:t>
            </a:r>
            <a:br>
              <a:rPr lang="cs-CZ" sz="2000" dirty="0"/>
            </a:br>
            <a:r>
              <a:rPr lang="cs-CZ" sz="2000" dirty="0"/>
              <a:t>která ztratila kapitána</a:t>
            </a:r>
            <a:br>
              <a:rPr lang="cs-CZ" sz="2000" dirty="0"/>
            </a:br>
            <a:r>
              <a:rPr lang="cs-CZ" sz="2000" dirty="0"/>
              <a:t>námořníkům se třesou ruce</a:t>
            </a:r>
            <a:br>
              <a:rPr lang="cs-CZ" sz="2000" dirty="0"/>
            </a:br>
            <a:r>
              <a:rPr lang="cs-CZ" sz="2000" dirty="0"/>
              <a:t>a bojí se co bude zrána </a:t>
            </a:r>
          </a:p>
          <a:p>
            <a:pPr marL="0" indent="0">
              <a:buNone/>
            </a:pPr>
            <a:r>
              <a:rPr lang="cs-CZ" sz="2000" dirty="0"/>
              <a:t>Láska je bolest z probuzení</a:t>
            </a:r>
            <a:br>
              <a:rPr lang="cs-CZ" sz="2000" dirty="0"/>
            </a:br>
            <a:r>
              <a:rPr lang="cs-CZ" sz="2000" dirty="0"/>
              <a:t>a horké ruce hvězd</a:t>
            </a:r>
            <a:br>
              <a:rPr lang="cs-CZ" sz="2000" dirty="0"/>
            </a:br>
            <a:r>
              <a:rPr lang="cs-CZ" sz="2000" dirty="0"/>
              <a:t>které ti sypou oknem do vězení</a:t>
            </a:r>
            <a:br>
              <a:rPr lang="cs-CZ" sz="2000" dirty="0"/>
            </a:br>
            <a:r>
              <a:rPr lang="cs-CZ" sz="2000" dirty="0"/>
              <a:t>květiny ze svatebních cest </a:t>
            </a:r>
          </a:p>
          <a:p>
            <a:pPr marL="0" indent="0">
              <a:buNone/>
            </a:pPr>
            <a:r>
              <a:rPr lang="cs-CZ" sz="2000" dirty="0"/>
              <a:t>Láska je jako večernice</a:t>
            </a:r>
            <a:br>
              <a:rPr lang="cs-CZ" sz="2000" dirty="0"/>
            </a:br>
            <a:r>
              <a:rPr lang="cs-CZ" sz="2000" dirty="0"/>
              <a:t>plující černou oblohou</a:t>
            </a:r>
            <a:br>
              <a:rPr lang="cs-CZ" sz="2000" dirty="0"/>
            </a:br>
            <a:r>
              <a:rPr lang="cs-CZ" sz="2000" dirty="0"/>
              <a:t>Náš život</a:t>
            </a:r>
            <a:br>
              <a:rPr lang="cs-CZ" sz="2000" dirty="0"/>
            </a:br>
            <a:r>
              <a:rPr lang="cs-CZ" sz="2000" dirty="0"/>
              <a:t>hoří jako svíce</a:t>
            </a:r>
            <a:br>
              <a:rPr lang="cs-CZ" sz="2000" dirty="0"/>
            </a:br>
            <a:r>
              <a:rPr lang="cs-CZ" sz="2000" dirty="0"/>
              <a:t>a mrtví</a:t>
            </a:r>
            <a:br>
              <a:rPr lang="cs-CZ" sz="2000" dirty="0"/>
            </a:br>
            <a:r>
              <a:rPr lang="cs-CZ" sz="2000" dirty="0"/>
              <a:t>milovat nemohou </a:t>
            </a:r>
          </a:p>
          <a:p>
            <a:pPr marL="0" indent="0">
              <a:buNone/>
            </a:pP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/>
            </a:r>
            <a:br>
              <a:rPr lang="cs-CZ" sz="2000" dirty="0"/>
            </a:b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11953106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Poslechněte si pořad Českého rozhlasu Vltava – Ro(c)k v poezii, 7.1.2013</a:t>
            </a:r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http://prehravac.rozhlas.cz/audio/2821317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 historii zhudebnění písně Variace na renesanční téma Vladimírem Mišíkem.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Česká televize v dokumentu Nevyjasněná úmrtí věnoval jeden díl právě Václavu </a:t>
            </a:r>
            <a:r>
              <a:rPr lang="cs-CZ" dirty="0" err="1" smtClean="0">
                <a:solidFill>
                  <a:srgbClr val="C00000"/>
                </a:solidFill>
              </a:rPr>
              <a:t>Hrabětovi</a:t>
            </a:r>
            <a:r>
              <a:rPr lang="cs-CZ" dirty="0" smtClean="0">
                <a:solidFill>
                  <a:srgbClr val="C00000"/>
                </a:solidFill>
              </a:rPr>
              <a:t>:</a:t>
            </a:r>
          </a:p>
          <a:p>
            <a:pPr marL="0" indent="0">
              <a:buNone/>
            </a:pPr>
            <a:r>
              <a:rPr lang="cs-CZ" dirty="0">
                <a:hlinkClick r:id="rId3"/>
              </a:rPr>
              <a:t>http://www.ceskatelevize.cz/porady/10123383458-pribehy-slavnych/499223100031001-zemrel-mlad-24-let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195900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47260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>
                <a:hlinkClick r:id="rId2"/>
              </a:rPr>
              <a:t>Zdroje:</a:t>
            </a:r>
          </a:p>
          <a:p>
            <a:pPr marL="0" indent="0">
              <a:buNone/>
            </a:pPr>
            <a:r>
              <a:rPr lang="cs-CZ" sz="2400" dirty="0" smtClean="0">
                <a:hlinkClick r:id="rId2"/>
              </a:rPr>
              <a:t>http://www.topzine.cz/nestastna-smrt-vaclava-hrabete-aneb-mrtvi-milovat-nemohou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hlinkClick r:id="rId3"/>
            </a:endParaRPr>
          </a:p>
          <a:p>
            <a:pPr marL="0" indent="0">
              <a:buNone/>
            </a:pPr>
            <a:r>
              <a:rPr lang="cs-CZ" sz="2400" dirty="0" smtClean="0">
                <a:hlinkClick r:id="rId3"/>
              </a:rPr>
              <a:t>http://www.novinky.cz/veda-skoly/historie/235082-vaclav-hrabe-mrtvi-milovat-nemohou.html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>
              <a:hlinkClick r:id="rId4"/>
            </a:endParaRPr>
          </a:p>
          <a:p>
            <a:pPr marL="0" indent="0">
              <a:buNone/>
            </a:pPr>
            <a:r>
              <a:rPr lang="cs-CZ" sz="2400" dirty="0" smtClean="0">
                <a:hlinkClick r:id="rId4"/>
              </a:rPr>
              <a:t>http://prehravac.rozhlas.cz/audio/2821317</a:t>
            </a: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  <a:p>
            <a:pPr marL="0" indent="0">
              <a:buNone/>
            </a:pPr>
            <a:r>
              <a:rPr lang="cs-CZ" sz="2400" dirty="0">
                <a:hlinkClick r:id="rId5"/>
              </a:rPr>
              <a:t>http://www.ceskatelevize.cz/porady/10123383458-pribehy-slavnych/499223100031001-zemrel-mlad-24-let</a:t>
            </a:r>
            <a:r>
              <a:rPr lang="cs-CZ" sz="2400" dirty="0" smtClean="0">
                <a:hlinkClick r:id="rId5"/>
              </a:rPr>
              <a:t>/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smtClean="0">
                <a:hlinkClick r:id="rId6"/>
              </a:rPr>
              <a:t>www.kritickemysleni.cz</a:t>
            </a:r>
            <a:endParaRPr lang="cs-CZ" sz="2400" dirty="0" smtClean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31608915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451</Words>
  <Application>Microsoft Office PowerPoint</Application>
  <PresentationFormat>Předvádění na obrazovce (4:3)</PresentationFormat>
  <Paragraphs>61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Killer</dc:creator>
  <cp:lastModifiedBy>OEM</cp:lastModifiedBy>
  <cp:revision>9</cp:revision>
  <dcterms:created xsi:type="dcterms:W3CDTF">2013-06-24T20:38:22Z</dcterms:created>
  <dcterms:modified xsi:type="dcterms:W3CDTF">2014-08-17T20:48:16Z</dcterms:modified>
</cp:coreProperties>
</file>