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7" r:id="rId3"/>
    <p:sldId id="258" r:id="rId4"/>
    <p:sldId id="259" r:id="rId5"/>
    <p:sldId id="260" r:id="rId6"/>
    <p:sldId id="261" r:id="rId7"/>
    <p:sldId id="265" r:id="rId8"/>
    <p:sldId id="262" r:id="rId9"/>
    <p:sldId id="263" r:id="rId10"/>
    <p:sldId id="264"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0" d="100"/>
          <a:sy n="50" d="100"/>
        </p:scale>
        <p:origin x="-1267"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3045229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1806165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250393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D2CADF6-CF62-49FF-BF4A-33F4B9D1C9A7}" type="datetimeFigureOut">
              <a:rPr lang="cs-CZ" smtClean="0"/>
              <a:t>10.8.2014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2256786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D2CADF6-CF62-49FF-BF4A-33F4B9D1C9A7}" type="datetimeFigureOut">
              <a:rPr lang="cs-CZ" smtClean="0"/>
              <a:t>10.8.2014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3632818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D2CADF6-CF62-49FF-BF4A-33F4B9D1C9A7}" type="datetimeFigureOut">
              <a:rPr lang="cs-CZ" smtClean="0"/>
              <a:t>10.8.2014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104697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D2CADF6-CF62-49FF-BF4A-33F4B9D1C9A7}" type="datetimeFigureOut">
              <a:rPr lang="cs-CZ" smtClean="0"/>
              <a:t>10.8.2014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3440927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D2CADF6-CF62-49FF-BF4A-33F4B9D1C9A7}" type="datetimeFigureOut">
              <a:rPr lang="cs-CZ" smtClean="0"/>
              <a:t>10.8.2014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1570605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D2CADF6-CF62-49FF-BF4A-33F4B9D1C9A7}" type="datetimeFigureOut">
              <a:rPr lang="cs-CZ" smtClean="0"/>
              <a:t>10.8.2014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1768013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3316822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ADF90FB-67F6-4CBF-B0E2-BC22D1A409E6}" type="slidenum">
              <a:rPr lang="cs-CZ" smtClean="0"/>
              <a:t>‹#›</a:t>
            </a:fld>
            <a:endParaRPr lang="cs-CZ"/>
          </a:p>
        </p:txBody>
      </p:sp>
    </p:spTree>
    <p:extLst>
      <p:ext uri="{BB962C8B-B14F-4D97-AF65-F5344CB8AC3E}">
        <p14:creationId xmlns:p14="http://schemas.microsoft.com/office/powerpoint/2010/main" val="2686911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2CADF6-CF62-49FF-BF4A-33F4B9D1C9A7}" type="datetimeFigureOut">
              <a:rPr lang="cs-CZ" smtClean="0"/>
              <a:t>10.8.2014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DF90FB-67F6-4CBF-B0E2-BC22D1A409E6}" type="slidenum">
              <a:rPr lang="cs-CZ" smtClean="0"/>
              <a:t>‹#›</a:t>
            </a:fld>
            <a:endParaRPr lang="cs-CZ"/>
          </a:p>
        </p:txBody>
      </p:sp>
    </p:spTree>
    <p:extLst>
      <p:ext uri="{BB962C8B-B14F-4D97-AF65-F5344CB8AC3E}">
        <p14:creationId xmlns:p14="http://schemas.microsoft.com/office/powerpoint/2010/main" val="3757937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ceskatelevize.cz/porady/10123383458-pribehy-slavnych/498223100031001-pozehnany-proklety-basnik-bohumil-hrab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ceskatelevize.cz/porady/10123383458-pribehy-slavnych/498223100031001-pozehnany-proklety-basnik-bohumil-hraba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cs.wikipedia.org/wiki/Bohumil_Hrabal" TargetMode="External"/><Relationship Id="rId2" Type="http://schemas.openxmlformats.org/officeDocument/2006/relationships/hyperlink" Target="http://www.ceskatelevize.cz/porady/10123383458-pribehy-slavnych/498223100031001-pozehnany-proklety-basnik-bohumil-hrab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060848"/>
            <a:ext cx="8229600"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9895"/>
            <a:ext cx="6626057" cy="162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186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a:bodyPr>
          <a:lstStyle/>
          <a:p>
            <a:pPr marL="0" indent="0" algn="ctr">
              <a:buNone/>
            </a:pPr>
            <a:endParaRPr lang="cs-CZ" sz="4000" b="1" dirty="0" smtClean="0">
              <a:solidFill>
                <a:schemeClr val="accent2">
                  <a:lumMod val="75000"/>
                </a:schemeClr>
              </a:solidFill>
            </a:endParaRPr>
          </a:p>
          <a:p>
            <a:pPr marL="0" indent="0" algn="ctr">
              <a:buNone/>
            </a:pPr>
            <a:r>
              <a:rPr lang="cs-CZ" sz="4000" b="1" dirty="0" smtClean="0">
                <a:solidFill>
                  <a:schemeClr val="accent2">
                    <a:lumMod val="75000"/>
                  </a:schemeClr>
                </a:solidFill>
              </a:rPr>
              <a:t>Bohumil Hrabal</a:t>
            </a:r>
          </a:p>
          <a:p>
            <a:pPr marL="0" indent="0" algn="ctr">
              <a:buNone/>
            </a:pPr>
            <a:r>
              <a:rPr lang="cs-CZ" sz="4000" b="1" dirty="0" smtClean="0">
                <a:solidFill>
                  <a:schemeClr val="accent2">
                    <a:lumMod val="75000"/>
                  </a:schemeClr>
                </a:solidFill>
              </a:rPr>
              <a:t>(1914 – 1997)</a:t>
            </a:r>
            <a:endParaRPr lang="cs-CZ" sz="4000" b="1" dirty="0">
              <a:solidFill>
                <a:schemeClr val="accent2">
                  <a:lumMod val="75000"/>
                </a:schemeClr>
              </a:solidFill>
            </a:endParaRPr>
          </a:p>
        </p:txBody>
      </p:sp>
    </p:spTree>
    <p:extLst>
      <p:ext uri="{BB962C8B-B14F-4D97-AF65-F5344CB8AC3E}">
        <p14:creationId xmlns:p14="http://schemas.microsoft.com/office/powerpoint/2010/main" val="59394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92500" lnSpcReduction="10000"/>
          </a:bodyPr>
          <a:lstStyle/>
          <a:p>
            <a:pPr marL="0" indent="0">
              <a:buNone/>
            </a:pPr>
            <a:r>
              <a:rPr lang="cs-CZ" dirty="0" smtClean="0">
                <a:solidFill>
                  <a:schemeClr val="tx2">
                    <a:lumMod val="75000"/>
                  </a:schemeClr>
                </a:solidFill>
              </a:rPr>
              <a:t>Až bude noc černá jako slunce a den, bílý jako měsíční svit. Bez prstů a bez úst zaťukám na obřadní síň. A bez hlasu pozdravím hlasitě ‚Dobrý den‘ a ‚Dobré poledne‘. A ‚dobrý večer‘. Avšak oni mi studenou jehlicí vypíchnou oči. A strašným políčkem protrhnou bubínky. Abych již své křestní jméno neviděl a neslyšel ve hlase tvém. Pak již nebude ani Bohumil, ani Hrabal. Ani Nymburk, ani Čechy, ani Evropa, ani svět. Snad jakýsi sen, který jsem zapomněl. Snad vůně polibku přes moře. Pokud živa budete, nezapomeňte, Studánko. Jak krásný je život!“</a:t>
            </a:r>
          </a:p>
          <a:p>
            <a:pPr marL="0" indent="0">
              <a:buNone/>
            </a:pPr>
            <a:r>
              <a:rPr lang="cs-CZ" dirty="0"/>
              <a:t>3</a:t>
            </a:r>
            <a:r>
              <a:rPr lang="cs-CZ" dirty="0" smtClean="0"/>
              <a:t> minuty volné psaní:</a:t>
            </a:r>
            <a:endParaRPr lang="cs-CZ" dirty="0"/>
          </a:p>
        </p:txBody>
      </p:sp>
    </p:spTree>
    <p:extLst>
      <p:ext uri="{BB962C8B-B14F-4D97-AF65-F5344CB8AC3E}">
        <p14:creationId xmlns:p14="http://schemas.microsoft.com/office/powerpoint/2010/main" val="1377231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pPr marL="0" indent="0">
              <a:buNone/>
            </a:pPr>
            <a:r>
              <a:rPr lang="cs-CZ" dirty="0" smtClean="0"/>
              <a:t>Podívejte se na část pořadu České televize „Požehnaný prokletý básník Bohumil Hrabal“:</a:t>
            </a:r>
          </a:p>
          <a:p>
            <a:pPr marL="0" indent="0">
              <a:buNone/>
            </a:pPr>
            <a:r>
              <a:rPr lang="cs-CZ" dirty="0" smtClean="0">
                <a:hlinkClick r:id="rId2"/>
              </a:rPr>
              <a:t>http://www.ceskatelevize.cz/porady/10123383458-pribehy-slavnych/498223100031001-pozehnany-proklety-basnik-bohumil-hrabal/</a:t>
            </a:r>
            <a:endParaRPr lang="cs-CZ" dirty="0" smtClean="0"/>
          </a:p>
          <a:p>
            <a:pPr marL="0" indent="0">
              <a:buNone/>
            </a:pPr>
            <a:r>
              <a:rPr lang="cs-CZ" b="1" dirty="0" smtClean="0"/>
              <a:t>16:07 – 30:51 </a:t>
            </a:r>
            <a:r>
              <a:rPr lang="cs-CZ" dirty="0" smtClean="0"/>
              <a:t>a zjistěte:</a:t>
            </a:r>
          </a:p>
          <a:p>
            <a:pPr marL="514350" indent="-514350">
              <a:buAutoNum type="arabicParenR"/>
            </a:pPr>
            <a:r>
              <a:rPr lang="cs-CZ" dirty="0" smtClean="0"/>
              <a:t>O čem</a:t>
            </a:r>
            <a:r>
              <a:rPr lang="cs-CZ" dirty="0"/>
              <a:t> </a:t>
            </a:r>
            <a:r>
              <a:rPr lang="cs-CZ" dirty="0" smtClean="0"/>
              <a:t>a jak má podle Hrabala psát spisovatel?</a:t>
            </a:r>
          </a:p>
          <a:p>
            <a:pPr marL="514350" indent="-514350">
              <a:buAutoNum type="arabicParenR"/>
            </a:pPr>
            <a:r>
              <a:rPr lang="cs-CZ" dirty="0" smtClean="0"/>
              <a:t>Jakým mottem se Bohumil Hrabal řídil?</a:t>
            </a:r>
          </a:p>
          <a:p>
            <a:pPr marL="514350" indent="-514350">
              <a:buAutoNum type="arabicParenR"/>
            </a:pPr>
            <a:r>
              <a:rPr lang="cs-CZ" dirty="0" smtClean="0"/>
              <a:t>Co bylo typickým znakem pábitelů?</a:t>
            </a:r>
            <a:endParaRPr lang="cs-CZ" dirty="0"/>
          </a:p>
        </p:txBody>
      </p:sp>
    </p:spTree>
    <p:extLst>
      <p:ext uri="{BB962C8B-B14F-4D97-AF65-F5344CB8AC3E}">
        <p14:creationId xmlns:p14="http://schemas.microsoft.com/office/powerpoint/2010/main" val="105846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lstStyle/>
          <a:p>
            <a:pPr marL="0" indent="0">
              <a:buNone/>
            </a:pPr>
            <a:r>
              <a:rPr lang="cs-CZ" dirty="0"/>
              <a:t>Z</a:t>
            </a:r>
            <a:r>
              <a:rPr lang="cs-CZ" dirty="0" smtClean="0"/>
              <a:t> druhé části dokumentu</a:t>
            </a:r>
          </a:p>
          <a:p>
            <a:pPr marL="0" indent="0">
              <a:buNone/>
            </a:pPr>
            <a:r>
              <a:rPr lang="cs-CZ" dirty="0" smtClean="0">
                <a:hlinkClick r:id="rId2"/>
              </a:rPr>
              <a:t>http://www.ceskatelevize.cz/porady/10123383458-pribehy-slavnych/498223100031001-pozehnany-proklety-basnik-bohumil-hrabal/</a:t>
            </a:r>
            <a:endParaRPr lang="cs-CZ" dirty="0" smtClean="0"/>
          </a:p>
          <a:p>
            <a:pPr marL="0" indent="0">
              <a:buNone/>
            </a:pPr>
            <a:r>
              <a:rPr lang="cs-CZ" b="1" dirty="0" smtClean="0"/>
              <a:t>40:13 – 49:31</a:t>
            </a:r>
          </a:p>
          <a:p>
            <a:pPr marL="0" indent="0">
              <a:buNone/>
            </a:pPr>
            <a:r>
              <a:rPr lang="cs-CZ" dirty="0"/>
              <a:t>z</a:t>
            </a:r>
            <a:r>
              <a:rPr lang="cs-CZ" dirty="0" smtClean="0"/>
              <a:t>jistěte, </a:t>
            </a:r>
          </a:p>
          <a:p>
            <a:pPr marL="0" indent="0">
              <a:buNone/>
            </a:pPr>
            <a:r>
              <a:rPr lang="cs-CZ" dirty="0" smtClean="0"/>
              <a:t>1) Jaký je u Hrabala literární motiv smrti?</a:t>
            </a:r>
          </a:p>
          <a:p>
            <a:pPr marL="0" indent="0">
              <a:buNone/>
            </a:pPr>
            <a:r>
              <a:rPr lang="cs-CZ" dirty="0" smtClean="0"/>
              <a:t>2) Proč se Zuzana Rothová zmiňuje o cenzurování Hrabalova životopisu?</a:t>
            </a:r>
            <a:endParaRPr lang="cs-CZ" dirty="0"/>
          </a:p>
        </p:txBody>
      </p:sp>
    </p:spTree>
    <p:extLst>
      <p:ext uri="{BB962C8B-B14F-4D97-AF65-F5344CB8AC3E}">
        <p14:creationId xmlns:p14="http://schemas.microsoft.com/office/powerpoint/2010/main" val="143378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85000" lnSpcReduction="20000"/>
          </a:bodyPr>
          <a:lstStyle/>
          <a:p>
            <a:pPr marL="0" indent="0">
              <a:buNone/>
            </a:pPr>
            <a:r>
              <a:rPr lang="cs-CZ" dirty="0" smtClean="0">
                <a:effectLst/>
              </a:rPr>
              <a:t>V roce 1956 vyšly (jako příloha časopisu Zprávy Spolku českých bibliofilů) </a:t>
            </a:r>
            <a:r>
              <a:rPr lang="cs-CZ" dirty="0" smtClean="0">
                <a:solidFill>
                  <a:schemeClr val="accent2">
                    <a:lumMod val="75000"/>
                  </a:schemeClr>
                </a:solidFill>
                <a:effectLst/>
              </a:rPr>
              <a:t>Hovory lidí </a:t>
            </a:r>
            <a:r>
              <a:rPr lang="cs-CZ" dirty="0" smtClean="0">
                <a:effectLst/>
              </a:rPr>
              <a:t>a několik dalších povídek.</a:t>
            </a:r>
          </a:p>
          <a:p>
            <a:pPr marL="0" indent="0">
              <a:buNone/>
            </a:pPr>
            <a:r>
              <a:rPr lang="cs-CZ" dirty="0" smtClean="0">
                <a:solidFill>
                  <a:schemeClr val="accent2">
                    <a:lumMod val="75000"/>
                  </a:schemeClr>
                </a:solidFill>
                <a:effectLst/>
              </a:rPr>
              <a:t>Ztracená ulička</a:t>
            </a:r>
            <a:r>
              <a:rPr lang="cs-CZ" dirty="0" smtClean="0">
                <a:effectLst/>
              </a:rPr>
              <a:t>, 1948</a:t>
            </a:r>
          </a:p>
          <a:p>
            <a:pPr marL="0" indent="0">
              <a:buNone/>
            </a:pPr>
            <a:r>
              <a:rPr lang="cs-CZ" dirty="0" smtClean="0">
                <a:solidFill>
                  <a:schemeClr val="accent2">
                    <a:lumMod val="75000"/>
                  </a:schemeClr>
                </a:solidFill>
                <a:effectLst/>
              </a:rPr>
              <a:t>Hovory lidí</a:t>
            </a:r>
            <a:r>
              <a:rPr lang="cs-CZ" dirty="0" smtClean="0">
                <a:effectLst/>
              </a:rPr>
              <a:t>, 1956 – dvě povídky, vyšlo ve Spolku českých bibliofilů</a:t>
            </a:r>
          </a:p>
          <a:p>
            <a:pPr marL="0" indent="0">
              <a:buNone/>
            </a:pPr>
            <a:r>
              <a:rPr lang="cs-CZ" dirty="0" smtClean="0">
                <a:solidFill>
                  <a:schemeClr val="accent2">
                    <a:lumMod val="75000"/>
                  </a:schemeClr>
                </a:solidFill>
                <a:effectLst/>
              </a:rPr>
              <a:t>Skřivánek na niti</a:t>
            </a:r>
            <a:r>
              <a:rPr lang="cs-CZ" dirty="0" smtClean="0">
                <a:effectLst/>
              </a:rPr>
              <a:t>, 1959 (připraveno k vydání, které se neuskutečnilo)</a:t>
            </a:r>
          </a:p>
          <a:p>
            <a:pPr marL="0" indent="0">
              <a:buNone/>
            </a:pPr>
            <a:r>
              <a:rPr lang="cs-CZ" dirty="0" smtClean="0">
                <a:solidFill>
                  <a:schemeClr val="accent2">
                    <a:lumMod val="75000"/>
                  </a:schemeClr>
                </a:solidFill>
                <a:effectLst/>
              </a:rPr>
              <a:t>Perlička na dně</a:t>
            </a:r>
            <a:r>
              <a:rPr lang="cs-CZ" dirty="0" smtClean="0">
                <a:effectLst/>
              </a:rPr>
              <a:t>, 1963 – sbírka povídek</a:t>
            </a:r>
          </a:p>
          <a:p>
            <a:pPr marL="0" indent="0">
              <a:buNone/>
            </a:pPr>
            <a:r>
              <a:rPr lang="cs-CZ" dirty="0" smtClean="0">
                <a:solidFill>
                  <a:schemeClr val="accent2">
                    <a:lumMod val="75000"/>
                  </a:schemeClr>
                </a:solidFill>
                <a:effectLst/>
              </a:rPr>
              <a:t>Pábitelé</a:t>
            </a:r>
            <a:r>
              <a:rPr lang="cs-CZ" dirty="0" smtClean="0">
                <a:effectLst/>
              </a:rPr>
              <a:t>, 1964 – sbírka povídek; </a:t>
            </a:r>
            <a:r>
              <a:rPr lang="cs-CZ" i="1" dirty="0" smtClean="0">
                <a:effectLst/>
              </a:rPr>
              <a:t>Pábiteli</a:t>
            </a:r>
            <a:r>
              <a:rPr lang="cs-CZ" dirty="0" smtClean="0">
                <a:effectLst/>
              </a:rPr>
              <a:t> nazýval osobité vypravěče zvláštním způsobem milující život, kteří se navenek zdají obhroublí; v jejich vyprávění (která Hrabal nazýval </a:t>
            </a:r>
            <a:r>
              <a:rPr lang="cs-CZ" i="1" dirty="0" err="1" smtClean="0">
                <a:effectLst/>
              </a:rPr>
              <a:t>pábení</a:t>
            </a:r>
            <a:r>
              <a:rPr lang="cs-CZ" dirty="0" smtClean="0">
                <a:effectLst/>
              </a:rPr>
              <a:t>) jsou prvky poetismu i surrealismu; sám Hrabal byl svého druhu pábitel</a:t>
            </a:r>
          </a:p>
          <a:p>
            <a:pPr marL="0" indent="0">
              <a:buNone/>
            </a:pPr>
            <a:r>
              <a:rPr lang="cs-CZ" dirty="0" smtClean="0">
                <a:solidFill>
                  <a:schemeClr val="accent2">
                    <a:lumMod val="75000"/>
                  </a:schemeClr>
                </a:solidFill>
                <a:effectLst/>
              </a:rPr>
              <a:t>Ostře sledované vlaky</a:t>
            </a:r>
            <a:r>
              <a:rPr lang="cs-CZ" dirty="0" smtClean="0">
                <a:effectLst/>
              </a:rPr>
              <a:t>, 1965 – novela s tématem okupace, zfilmováno (film Ostře sledované vlaky oceněn Oscarem(1968))</a:t>
            </a:r>
          </a:p>
        </p:txBody>
      </p:sp>
    </p:spTree>
    <p:extLst>
      <p:ext uri="{BB962C8B-B14F-4D97-AF65-F5344CB8AC3E}">
        <p14:creationId xmlns:p14="http://schemas.microsoft.com/office/powerpoint/2010/main" val="3992836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fontScale="85000" lnSpcReduction="20000"/>
          </a:bodyPr>
          <a:lstStyle/>
          <a:p>
            <a:pPr marL="0" indent="0">
              <a:buNone/>
            </a:pPr>
            <a:r>
              <a:rPr lang="cs-CZ" dirty="0" smtClean="0">
                <a:solidFill>
                  <a:schemeClr val="accent2">
                    <a:lumMod val="75000"/>
                  </a:schemeClr>
                </a:solidFill>
                <a:effectLst/>
              </a:rPr>
              <a:t>Taneční hodiny pro starší a pokročilé</a:t>
            </a:r>
            <a:r>
              <a:rPr lang="cs-CZ" dirty="0" smtClean="0">
                <a:effectLst/>
              </a:rPr>
              <a:t>, 1964 – novela skládající se z jedné nekonečné věty, literární experiment; v Česku dosáhla nákladu kolem půl milionu výtisků</a:t>
            </a:r>
          </a:p>
          <a:p>
            <a:pPr marL="0" indent="0">
              <a:buNone/>
            </a:pPr>
            <a:r>
              <a:rPr lang="cs-CZ" dirty="0" smtClean="0">
                <a:solidFill>
                  <a:schemeClr val="accent2">
                    <a:lumMod val="75000"/>
                  </a:schemeClr>
                </a:solidFill>
                <a:effectLst/>
              </a:rPr>
              <a:t>Inzerát na dům, ve kterém už nechci bydlet</a:t>
            </a:r>
            <a:r>
              <a:rPr lang="cs-CZ" dirty="0" smtClean="0">
                <a:effectLst/>
              </a:rPr>
              <a:t>, 1965 — 1969 zfilmováno Jiřím Menzelem jako </a:t>
            </a:r>
            <a:r>
              <a:rPr lang="cs-CZ" dirty="0" smtClean="0">
                <a:solidFill>
                  <a:schemeClr val="accent2">
                    <a:lumMod val="75000"/>
                  </a:schemeClr>
                </a:solidFill>
                <a:effectLst/>
              </a:rPr>
              <a:t>Skřivánci na niti</a:t>
            </a:r>
            <a:r>
              <a:rPr lang="cs-CZ" dirty="0" smtClean="0">
                <a:effectLst/>
              </a:rPr>
              <a:t>, ale okamžitě putovalo „do trezoru“</a:t>
            </a:r>
          </a:p>
          <a:p>
            <a:pPr marL="0" indent="0">
              <a:buNone/>
            </a:pPr>
            <a:r>
              <a:rPr lang="cs-CZ" dirty="0" smtClean="0">
                <a:solidFill>
                  <a:schemeClr val="accent2">
                    <a:lumMod val="75000"/>
                  </a:schemeClr>
                </a:solidFill>
                <a:effectLst/>
              </a:rPr>
              <a:t>Kopretina</a:t>
            </a:r>
            <a:r>
              <a:rPr lang="cs-CZ" dirty="0" smtClean="0">
                <a:effectLst/>
              </a:rPr>
              <a:t>, 1965</a:t>
            </a:r>
          </a:p>
          <a:p>
            <a:pPr marL="0" indent="0">
              <a:buNone/>
            </a:pPr>
            <a:r>
              <a:rPr lang="cs-CZ" dirty="0" smtClean="0">
                <a:solidFill>
                  <a:schemeClr val="accent2">
                    <a:lumMod val="75000"/>
                  </a:schemeClr>
                </a:solidFill>
                <a:effectLst/>
              </a:rPr>
              <a:t>Automat Svět</a:t>
            </a:r>
            <a:r>
              <a:rPr lang="cs-CZ" dirty="0" smtClean="0">
                <a:effectLst/>
              </a:rPr>
              <a:t>, 1966 – výbor z již dříve vydaných povídek</a:t>
            </a:r>
          </a:p>
          <a:p>
            <a:pPr marL="0" indent="0">
              <a:buNone/>
            </a:pPr>
            <a:r>
              <a:rPr lang="cs-CZ" dirty="0" smtClean="0">
                <a:solidFill>
                  <a:schemeClr val="accent2">
                    <a:lumMod val="75000"/>
                  </a:schemeClr>
                </a:solidFill>
                <a:effectLst/>
              </a:rPr>
              <a:t>Bohumil Hrabal uvádí…, </a:t>
            </a:r>
            <a:r>
              <a:rPr lang="cs-CZ" dirty="0" smtClean="0">
                <a:effectLst/>
              </a:rPr>
              <a:t>1967 – antologie jeho oblíbených autorů</a:t>
            </a:r>
          </a:p>
          <a:p>
            <a:pPr marL="0" indent="0">
              <a:buNone/>
            </a:pPr>
            <a:r>
              <a:rPr lang="cs-CZ" dirty="0" smtClean="0">
                <a:solidFill>
                  <a:schemeClr val="accent2">
                    <a:lumMod val="75000"/>
                  </a:schemeClr>
                </a:solidFill>
                <a:effectLst/>
              </a:rPr>
              <a:t>Toto město je ve společné péči obyvatel</a:t>
            </a:r>
            <a:r>
              <a:rPr lang="cs-CZ" dirty="0" smtClean="0">
                <a:effectLst/>
              </a:rPr>
              <a:t>, 1967 – textová koláž k fotografiím, někdy též pod názvem </a:t>
            </a:r>
            <a:r>
              <a:rPr lang="cs-CZ" dirty="0" smtClean="0">
                <a:solidFill>
                  <a:schemeClr val="accent2">
                    <a:lumMod val="75000"/>
                  </a:schemeClr>
                </a:solidFill>
                <a:effectLst/>
              </a:rPr>
              <a:t>Toto město je ve společné péči nájemníků</a:t>
            </a:r>
          </a:p>
          <a:p>
            <a:pPr marL="0" indent="0">
              <a:buNone/>
            </a:pPr>
            <a:r>
              <a:rPr lang="cs-CZ" dirty="0" smtClean="0">
                <a:solidFill>
                  <a:schemeClr val="accent2">
                    <a:lumMod val="75000"/>
                  </a:schemeClr>
                </a:solidFill>
                <a:effectLst/>
              </a:rPr>
              <a:t>Morytáty a legendy, </a:t>
            </a:r>
            <a:r>
              <a:rPr lang="cs-CZ" dirty="0" smtClean="0">
                <a:effectLst/>
              </a:rPr>
              <a:t>1968</a:t>
            </a:r>
          </a:p>
          <a:p>
            <a:pPr marL="0" indent="0">
              <a:buNone/>
            </a:pPr>
            <a:r>
              <a:rPr lang="cs-CZ" dirty="0" smtClean="0">
                <a:solidFill>
                  <a:schemeClr val="accent2">
                    <a:lumMod val="75000"/>
                  </a:schemeClr>
                </a:solidFill>
                <a:effectLst/>
              </a:rPr>
              <a:t>Domácí úkoly, </a:t>
            </a:r>
            <a:r>
              <a:rPr lang="cs-CZ" i="1" dirty="0" smtClean="0">
                <a:solidFill>
                  <a:schemeClr val="accent2">
                    <a:lumMod val="75000"/>
                  </a:schemeClr>
                </a:solidFill>
                <a:effectLst/>
              </a:rPr>
              <a:t>1970</a:t>
            </a:r>
          </a:p>
          <a:p>
            <a:pPr marL="0" indent="0">
              <a:buNone/>
            </a:pPr>
            <a:endParaRPr lang="cs-CZ" dirty="0" smtClean="0">
              <a:effectLst/>
            </a:endParaRPr>
          </a:p>
          <a:p>
            <a:pPr marL="0" indent="0">
              <a:buNone/>
            </a:pPr>
            <a:endParaRPr lang="cs-CZ" dirty="0"/>
          </a:p>
        </p:txBody>
      </p:sp>
    </p:spTree>
    <p:extLst>
      <p:ext uri="{BB962C8B-B14F-4D97-AF65-F5344CB8AC3E}">
        <p14:creationId xmlns:p14="http://schemas.microsoft.com/office/powerpoint/2010/main" val="2786267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275396"/>
            <a:ext cx="8229600" cy="6177940"/>
          </a:xfrm>
        </p:spPr>
        <p:txBody>
          <a:bodyPr>
            <a:noAutofit/>
          </a:bodyPr>
          <a:lstStyle/>
          <a:p>
            <a:pPr marL="0" indent="0">
              <a:buNone/>
            </a:pPr>
            <a:r>
              <a:rPr lang="cs-CZ" sz="2400" i="1" dirty="0" smtClean="0">
                <a:solidFill>
                  <a:schemeClr val="accent2">
                    <a:lumMod val="75000"/>
                  </a:schemeClr>
                </a:solidFill>
                <a:effectLst/>
              </a:rPr>
              <a:t>Poupata, </a:t>
            </a:r>
            <a:r>
              <a:rPr lang="cs-CZ" sz="2400" dirty="0" smtClean="0">
                <a:effectLst/>
              </a:rPr>
              <a:t>1970 básně a povídky, náklad byl zničen ve skladech.</a:t>
            </a:r>
          </a:p>
          <a:p>
            <a:pPr marL="0" indent="0">
              <a:buNone/>
            </a:pPr>
            <a:r>
              <a:rPr lang="cs-CZ" sz="2400" dirty="0" smtClean="0">
                <a:solidFill>
                  <a:schemeClr val="accent2">
                    <a:lumMod val="75000"/>
                  </a:schemeClr>
                </a:solidFill>
                <a:effectLst/>
              </a:rPr>
              <a:t>Něžný barbar</a:t>
            </a:r>
            <a:r>
              <a:rPr lang="cs-CZ" sz="2400" dirty="0" smtClean="0">
                <a:effectLst/>
              </a:rPr>
              <a:t>, 1973, zfilmováno</a:t>
            </a:r>
          </a:p>
          <a:p>
            <a:pPr marL="0" indent="0">
              <a:buNone/>
            </a:pPr>
            <a:r>
              <a:rPr lang="cs-CZ" sz="2400" dirty="0" smtClean="0">
                <a:effectLst/>
              </a:rPr>
              <a:t>trilogie </a:t>
            </a:r>
            <a:r>
              <a:rPr lang="cs-CZ" sz="2400" dirty="0" smtClean="0">
                <a:solidFill>
                  <a:schemeClr val="accent2">
                    <a:lumMod val="75000"/>
                  </a:schemeClr>
                </a:solidFill>
                <a:effectLst/>
              </a:rPr>
              <a:t>Městečko u vody </a:t>
            </a:r>
            <a:r>
              <a:rPr lang="cs-CZ" sz="2400" dirty="0" smtClean="0">
                <a:effectLst/>
              </a:rPr>
              <a:t>(vzpomínková próza): </a:t>
            </a:r>
          </a:p>
          <a:p>
            <a:pPr marL="457200" lvl="1" indent="0">
              <a:buNone/>
            </a:pPr>
            <a:r>
              <a:rPr lang="cs-CZ" sz="2400" dirty="0" smtClean="0">
                <a:solidFill>
                  <a:schemeClr val="accent2">
                    <a:lumMod val="75000"/>
                  </a:schemeClr>
                </a:solidFill>
                <a:effectLst/>
              </a:rPr>
              <a:t>Postřižiny</a:t>
            </a:r>
            <a:r>
              <a:rPr lang="cs-CZ" sz="2400" dirty="0" smtClean="0">
                <a:effectLst/>
              </a:rPr>
              <a:t>, 1976 – vzpomínková próza</a:t>
            </a:r>
          </a:p>
          <a:p>
            <a:pPr marL="457200" lvl="1" indent="0">
              <a:buNone/>
            </a:pPr>
            <a:r>
              <a:rPr lang="cs-CZ" sz="2400" dirty="0" smtClean="0">
                <a:solidFill>
                  <a:schemeClr val="accent2">
                    <a:lumMod val="75000"/>
                  </a:schemeClr>
                </a:solidFill>
                <a:effectLst/>
              </a:rPr>
              <a:t>Krasosmutnění, </a:t>
            </a:r>
            <a:r>
              <a:rPr lang="cs-CZ" sz="2400" dirty="0" smtClean="0">
                <a:effectLst/>
              </a:rPr>
              <a:t>1979</a:t>
            </a:r>
          </a:p>
          <a:p>
            <a:pPr marL="457200" lvl="1" indent="0">
              <a:buNone/>
            </a:pPr>
            <a:r>
              <a:rPr lang="cs-CZ" sz="2400" dirty="0" smtClean="0">
                <a:solidFill>
                  <a:schemeClr val="accent2">
                    <a:lumMod val="75000"/>
                  </a:schemeClr>
                </a:solidFill>
                <a:effectLst/>
              </a:rPr>
              <a:t>Harlekýnovy milióny, </a:t>
            </a:r>
            <a:r>
              <a:rPr lang="cs-CZ" sz="2400" dirty="0" smtClean="0">
                <a:effectLst/>
              </a:rPr>
              <a:t>1981</a:t>
            </a:r>
          </a:p>
          <a:p>
            <a:pPr marL="0" indent="0">
              <a:buNone/>
            </a:pPr>
            <a:r>
              <a:rPr lang="cs-CZ" sz="2400" dirty="0" smtClean="0">
                <a:solidFill>
                  <a:schemeClr val="accent2">
                    <a:lumMod val="75000"/>
                  </a:schemeClr>
                </a:solidFill>
                <a:effectLst/>
              </a:rPr>
              <a:t>Bambini di Praga</a:t>
            </a:r>
            <a:r>
              <a:rPr lang="cs-CZ" sz="2400" dirty="0" smtClean="0">
                <a:effectLst/>
              </a:rPr>
              <a:t>, 1978</a:t>
            </a:r>
          </a:p>
          <a:p>
            <a:pPr marL="0" indent="0">
              <a:buNone/>
            </a:pPr>
            <a:r>
              <a:rPr lang="cs-CZ" sz="2400" dirty="0" smtClean="0">
                <a:solidFill>
                  <a:schemeClr val="accent2">
                    <a:lumMod val="75000"/>
                  </a:schemeClr>
                </a:solidFill>
                <a:effectLst/>
              </a:rPr>
              <a:t>Městečko, kde se zastavil čas, </a:t>
            </a:r>
            <a:r>
              <a:rPr lang="cs-CZ" sz="2400" dirty="0" smtClean="0">
                <a:effectLst/>
              </a:rPr>
              <a:t>1978 – vzpomínková próza</a:t>
            </a:r>
          </a:p>
          <a:p>
            <a:pPr marL="0" indent="0">
              <a:buNone/>
            </a:pPr>
            <a:r>
              <a:rPr lang="cs-CZ" sz="2400" dirty="0" smtClean="0">
                <a:solidFill>
                  <a:schemeClr val="accent2">
                    <a:lumMod val="75000"/>
                  </a:schemeClr>
                </a:solidFill>
                <a:effectLst/>
              </a:rPr>
              <a:t>Každý den zázrak, </a:t>
            </a:r>
            <a:r>
              <a:rPr lang="cs-CZ" sz="2400" dirty="0" smtClean="0">
                <a:effectLst/>
              </a:rPr>
              <a:t>1979</a:t>
            </a:r>
          </a:p>
          <a:p>
            <a:pPr marL="0" indent="0">
              <a:buNone/>
            </a:pPr>
            <a:r>
              <a:rPr lang="cs-CZ" sz="2400" dirty="0" smtClean="0">
                <a:solidFill>
                  <a:schemeClr val="accent2">
                    <a:lumMod val="75000"/>
                  </a:schemeClr>
                </a:solidFill>
                <a:effectLst/>
              </a:rPr>
              <a:t>Slavnosti sněženek ,</a:t>
            </a:r>
            <a:r>
              <a:rPr lang="cs-CZ" sz="2400" dirty="0" smtClean="0">
                <a:effectLst/>
              </a:rPr>
              <a:t>1978 – povídky</a:t>
            </a:r>
          </a:p>
          <a:p>
            <a:pPr marL="0" indent="0">
              <a:buNone/>
            </a:pPr>
            <a:r>
              <a:rPr lang="cs-CZ" sz="2400" dirty="0" smtClean="0">
                <a:solidFill>
                  <a:schemeClr val="accent2">
                    <a:lumMod val="75000"/>
                  </a:schemeClr>
                </a:solidFill>
                <a:effectLst/>
              </a:rPr>
              <a:t>Obsluhoval jsem anglického krále, </a:t>
            </a:r>
            <a:r>
              <a:rPr lang="cs-CZ" sz="2400" dirty="0" smtClean="0">
                <a:effectLst/>
              </a:rPr>
              <a:t>(1971), 1980 vydáno v cizině, 1982 v Jazzové sekci</a:t>
            </a:r>
            <a:r>
              <a:rPr lang="cs-CZ" sz="2400" dirty="0"/>
              <a:t>,</a:t>
            </a:r>
            <a:r>
              <a:rPr lang="cs-CZ" sz="2400" dirty="0" smtClean="0">
                <a:effectLst/>
              </a:rPr>
              <a:t> oficiálně až 1989, zfilmováno</a:t>
            </a:r>
            <a:r>
              <a:rPr lang="cs-CZ" sz="2400" dirty="0"/>
              <a:t> </a:t>
            </a:r>
            <a:r>
              <a:rPr lang="cs-CZ" sz="2400" dirty="0" smtClean="0">
                <a:effectLst/>
              </a:rPr>
              <a:t>2006</a:t>
            </a:r>
          </a:p>
          <a:p>
            <a:pPr marL="0" indent="0">
              <a:buNone/>
            </a:pPr>
            <a:r>
              <a:rPr lang="cs-CZ" sz="2400" dirty="0" smtClean="0">
                <a:solidFill>
                  <a:schemeClr val="accent2">
                    <a:lumMod val="75000"/>
                  </a:schemeClr>
                </a:solidFill>
                <a:effectLst/>
              </a:rPr>
              <a:t>Příliš hlučná samota, </a:t>
            </a:r>
            <a:r>
              <a:rPr lang="cs-CZ" sz="2400" dirty="0" smtClean="0">
                <a:effectLst/>
              </a:rPr>
              <a:t>1980</a:t>
            </a:r>
          </a:p>
          <a:p>
            <a:pPr marL="0" indent="0">
              <a:buNone/>
            </a:pPr>
            <a:endParaRPr lang="cs-CZ" sz="2400" dirty="0"/>
          </a:p>
        </p:txBody>
      </p:sp>
    </p:spTree>
    <p:extLst>
      <p:ext uri="{BB962C8B-B14F-4D97-AF65-F5344CB8AC3E}">
        <p14:creationId xmlns:p14="http://schemas.microsoft.com/office/powerpoint/2010/main" val="904176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77500" lnSpcReduction="20000"/>
          </a:bodyPr>
          <a:lstStyle/>
          <a:p>
            <a:pPr marL="0" indent="0">
              <a:buNone/>
            </a:pPr>
            <a:r>
              <a:rPr lang="cs-CZ" dirty="0" smtClean="0">
                <a:solidFill>
                  <a:schemeClr val="accent2">
                    <a:lumMod val="75000"/>
                  </a:schemeClr>
                </a:solidFill>
                <a:effectLst/>
              </a:rPr>
              <a:t>Kluby poezie</a:t>
            </a:r>
            <a:r>
              <a:rPr lang="cs-CZ" dirty="0" smtClean="0">
                <a:effectLst/>
              </a:rPr>
              <a:t>, 1981</a:t>
            </a:r>
          </a:p>
          <a:p>
            <a:pPr marL="0" indent="0">
              <a:buNone/>
            </a:pPr>
            <a:r>
              <a:rPr lang="cs-CZ" dirty="0" smtClean="0">
                <a:solidFill>
                  <a:schemeClr val="accent2">
                    <a:lumMod val="75000"/>
                  </a:schemeClr>
                </a:solidFill>
                <a:effectLst/>
              </a:rPr>
              <a:t>Něžný barbar</a:t>
            </a:r>
            <a:r>
              <a:rPr lang="cs-CZ" dirty="0" smtClean="0">
                <a:effectLst/>
              </a:rPr>
              <a:t>, (1981), v Čechách až 1991</a:t>
            </a:r>
          </a:p>
          <a:p>
            <a:pPr marL="0" indent="0">
              <a:buNone/>
            </a:pPr>
            <a:r>
              <a:rPr lang="cs-CZ" dirty="0" smtClean="0">
                <a:solidFill>
                  <a:schemeClr val="accent2">
                    <a:lumMod val="75000"/>
                  </a:schemeClr>
                </a:solidFill>
                <a:effectLst/>
              </a:rPr>
              <a:t>Domácí úkoly z pilnosti, </a:t>
            </a:r>
            <a:r>
              <a:rPr lang="cs-CZ" dirty="0" smtClean="0">
                <a:effectLst/>
              </a:rPr>
              <a:t>1982</a:t>
            </a:r>
          </a:p>
          <a:p>
            <a:pPr marL="0" indent="0">
              <a:buNone/>
            </a:pPr>
            <a:r>
              <a:rPr lang="cs-CZ" dirty="0" smtClean="0">
                <a:solidFill>
                  <a:schemeClr val="accent2">
                    <a:lumMod val="75000"/>
                  </a:schemeClr>
                </a:solidFill>
                <a:effectLst/>
              </a:rPr>
              <a:t>Listování ve stínech grafických listů, </a:t>
            </a:r>
            <a:r>
              <a:rPr lang="cs-CZ" dirty="0" smtClean="0">
                <a:effectLst/>
              </a:rPr>
              <a:t>1983</a:t>
            </a:r>
          </a:p>
          <a:p>
            <a:pPr marL="0" indent="0">
              <a:buNone/>
            </a:pPr>
            <a:r>
              <a:rPr lang="cs-CZ" dirty="0" smtClean="0">
                <a:solidFill>
                  <a:schemeClr val="accent2">
                    <a:lumMod val="75000"/>
                  </a:schemeClr>
                </a:solidFill>
                <a:effectLst/>
              </a:rPr>
              <a:t>Domácí úkoly z poetiky</a:t>
            </a:r>
            <a:r>
              <a:rPr lang="cs-CZ" dirty="0" smtClean="0">
                <a:effectLst/>
              </a:rPr>
              <a:t>, 1984</a:t>
            </a:r>
          </a:p>
          <a:p>
            <a:pPr marL="0" indent="0">
              <a:buNone/>
            </a:pPr>
            <a:r>
              <a:rPr lang="cs-CZ" dirty="0" smtClean="0">
                <a:solidFill>
                  <a:schemeClr val="accent2">
                    <a:lumMod val="75000"/>
                  </a:schemeClr>
                </a:solidFill>
                <a:effectLst/>
              </a:rPr>
              <a:t>Vita </a:t>
            </a:r>
            <a:r>
              <a:rPr lang="cs-CZ" dirty="0" err="1" smtClean="0">
                <a:solidFill>
                  <a:schemeClr val="accent2">
                    <a:lumMod val="75000"/>
                  </a:schemeClr>
                </a:solidFill>
                <a:effectLst/>
              </a:rPr>
              <a:t>nuova</a:t>
            </a:r>
            <a:r>
              <a:rPr lang="cs-CZ" dirty="0" smtClean="0">
                <a:effectLst/>
              </a:rPr>
              <a:t>, 1986 problém česko-německých vztahů</a:t>
            </a:r>
          </a:p>
          <a:p>
            <a:pPr marL="0" indent="0">
              <a:buNone/>
            </a:pPr>
            <a:r>
              <a:rPr lang="cs-CZ" dirty="0" smtClean="0">
                <a:solidFill>
                  <a:schemeClr val="accent2">
                    <a:lumMod val="75000"/>
                  </a:schemeClr>
                </a:solidFill>
                <a:effectLst/>
              </a:rPr>
              <a:t>Život bez smokingu</a:t>
            </a:r>
            <a:r>
              <a:rPr lang="cs-CZ" dirty="0" smtClean="0">
                <a:effectLst/>
              </a:rPr>
              <a:t>, 1986</a:t>
            </a:r>
          </a:p>
          <a:p>
            <a:pPr marL="0" indent="0">
              <a:buNone/>
            </a:pPr>
            <a:r>
              <a:rPr lang="cs-CZ" dirty="0" smtClean="0">
                <a:solidFill>
                  <a:schemeClr val="accent2">
                    <a:lumMod val="75000"/>
                  </a:schemeClr>
                </a:solidFill>
                <a:effectLst/>
              </a:rPr>
              <a:t>Proluky</a:t>
            </a:r>
            <a:r>
              <a:rPr lang="cs-CZ" dirty="0" smtClean="0">
                <a:effectLst/>
              </a:rPr>
              <a:t>, (1987) v Čechách až v r. 1991</a:t>
            </a:r>
          </a:p>
          <a:p>
            <a:pPr marL="0" indent="0">
              <a:buNone/>
            </a:pPr>
            <a:r>
              <a:rPr lang="cs-CZ" dirty="0" smtClean="0">
                <a:solidFill>
                  <a:schemeClr val="accent2">
                    <a:lumMod val="75000"/>
                  </a:schemeClr>
                </a:solidFill>
                <a:effectLst/>
              </a:rPr>
              <a:t>Svatby v domě, </a:t>
            </a:r>
            <a:r>
              <a:rPr lang="cs-CZ" dirty="0" smtClean="0">
                <a:effectLst/>
              </a:rPr>
              <a:t>(1987) v Čechách až 1991 – autobiografická próza</a:t>
            </a:r>
          </a:p>
          <a:p>
            <a:pPr marL="0" indent="0">
              <a:buNone/>
            </a:pPr>
            <a:r>
              <a:rPr lang="cs-CZ" dirty="0" smtClean="0">
                <a:solidFill>
                  <a:schemeClr val="accent2">
                    <a:lumMod val="75000"/>
                  </a:schemeClr>
                </a:solidFill>
                <a:effectLst/>
              </a:rPr>
              <a:t>Chcete vidět zlatou Prahu?, </a:t>
            </a:r>
            <a:r>
              <a:rPr lang="cs-CZ" dirty="0" smtClean="0">
                <a:effectLst/>
              </a:rPr>
              <a:t>1989 - výbor z povídek, editor Jaromír Pelc</a:t>
            </a:r>
          </a:p>
          <a:p>
            <a:pPr marL="0" indent="0">
              <a:buNone/>
            </a:pPr>
            <a:r>
              <a:rPr lang="cs-CZ" dirty="0" smtClean="0">
                <a:solidFill>
                  <a:schemeClr val="accent2">
                    <a:lumMod val="75000"/>
                  </a:schemeClr>
                </a:solidFill>
                <a:effectLst/>
              </a:rPr>
              <a:t>Kličky na kapesníku, </a:t>
            </a:r>
            <a:r>
              <a:rPr lang="cs-CZ" dirty="0" smtClean="0">
                <a:effectLst/>
              </a:rPr>
              <a:t>1989</a:t>
            </a:r>
          </a:p>
          <a:p>
            <a:pPr marL="0" indent="0">
              <a:buNone/>
            </a:pPr>
            <a:r>
              <a:rPr lang="cs-CZ" dirty="0" smtClean="0">
                <a:solidFill>
                  <a:schemeClr val="accent2">
                    <a:lumMod val="75000"/>
                  </a:schemeClr>
                </a:solidFill>
                <a:effectLst/>
              </a:rPr>
              <a:t>Můj svět</a:t>
            </a:r>
            <a:r>
              <a:rPr lang="cs-CZ" dirty="0" smtClean="0">
                <a:effectLst/>
              </a:rPr>
              <a:t>, Československy spisovatel 1988</a:t>
            </a:r>
          </a:p>
          <a:p>
            <a:pPr marL="0" indent="0">
              <a:buNone/>
            </a:pPr>
            <a:r>
              <a:rPr lang="cs-CZ" dirty="0" smtClean="0">
                <a:solidFill>
                  <a:schemeClr val="accent2">
                    <a:lumMod val="75000"/>
                  </a:schemeClr>
                </a:solidFill>
                <a:effectLst/>
              </a:rPr>
              <a:t>Tři novely, </a:t>
            </a:r>
            <a:r>
              <a:rPr lang="cs-CZ" dirty="0" smtClean="0">
                <a:effectLst/>
              </a:rPr>
              <a:t>1989 obsahuje i Obsluhoval jsem anglického krále.</a:t>
            </a:r>
          </a:p>
          <a:p>
            <a:pPr marL="0" indent="0">
              <a:buNone/>
            </a:pPr>
            <a:endParaRPr lang="cs-CZ" dirty="0"/>
          </a:p>
        </p:txBody>
      </p:sp>
    </p:spTree>
    <p:extLst>
      <p:ext uri="{BB962C8B-B14F-4D97-AF65-F5344CB8AC3E}">
        <p14:creationId xmlns:p14="http://schemas.microsoft.com/office/powerpoint/2010/main" val="3955236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fontScale="85000" lnSpcReduction="10000"/>
          </a:bodyPr>
          <a:lstStyle/>
          <a:p>
            <a:pPr marL="0" indent="0">
              <a:buNone/>
            </a:pPr>
            <a:r>
              <a:rPr lang="cs-CZ" dirty="0" smtClean="0">
                <a:solidFill>
                  <a:schemeClr val="accent2">
                    <a:lumMod val="75000"/>
                  </a:schemeClr>
                </a:solidFill>
                <a:effectLst/>
              </a:rPr>
              <a:t>Aurora na mělčině</a:t>
            </a:r>
            <a:r>
              <a:rPr lang="cs-CZ" i="1" dirty="0" smtClean="0">
                <a:solidFill>
                  <a:schemeClr val="accent2">
                    <a:lumMod val="75000"/>
                  </a:schemeClr>
                </a:solidFill>
                <a:effectLst/>
              </a:rPr>
              <a:t>, 1992</a:t>
            </a:r>
          </a:p>
          <a:p>
            <a:pPr marL="0" indent="0">
              <a:buNone/>
            </a:pPr>
            <a:r>
              <a:rPr lang="cs-CZ" dirty="0" smtClean="0">
                <a:solidFill>
                  <a:schemeClr val="accent2">
                    <a:lumMod val="75000"/>
                  </a:schemeClr>
                </a:solidFill>
                <a:effectLst/>
              </a:rPr>
              <a:t>Večerníčky pro Cassia, </a:t>
            </a:r>
            <a:r>
              <a:rPr lang="cs-CZ" dirty="0" smtClean="0">
                <a:effectLst/>
              </a:rPr>
              <a:t>1993</a:t>
            </a:r>
          </a:p>
          <a:p>
            <a:pPr marL="0" indent="0">
              <a:buNone/>
            </a:pPr>
            <a:r>
              <a:rPr lang="cs-CZ" dirty="0" smtClean="0">
                <a:solidFill>
                  <a:schemeClr val="accent2">
                    <a:lumMod val="75000"/>
                  </a:schemeClr>
                </a:solidFill>
                <a:effectLst/>
              </a:rPr>
              <a:t>Texty, </a:t>
            </a:r>
            <a:r>
              <a:rPr lang="cs-CZ" dirty="0" smtClean="0">
                <a:effectLst/>
              </a:rPr>
              <a:t>1994 – úvahy</a:t>
            </a:r>
          </a:p>
          <a:p>
            <a:pPr marL="0" indent="0">
              <a:buNone/>
            </a:pPr>
            <a:r>
              <a:rPr lang="cs-CZ" dirty="0" smtClean="0">
                <a:solidFill>
                  <a:schemeClr val="accent2">
                    <a:lumMod val="75000"/>
                  </a:schemeClr>
                </a:solidFill>
                <a:effectLst/>
              </a:rPr>
              <a:t>Dopisy Dubence </a:t>
            </a:r>
            <a:r>
              <a:rPr lang="cs-CZ" dirty="0" smtClean="0">
                <a:effectLst/>
              </a:rPr>
              <a:t>(tetralogie) – proud vzpomínek propojený filosofickými úvahami a politickými komentáři</a:t>
            </a:r>
          </a:p>
          <a:p>
            <a:pPr marL="0" indent="0">
              <a:buNone/>
            </a:pPr>
            <a:r>
              <a:rPr lang="cs-CZ" dirty="0" smtClean="0">
                <a:solidFill>
                  <a:schemeClr val="accent2">
                    <a:lumMod val="75000"/>
                  </a:schemeClr>
                </a:solidFill>
                <a:effectLst/>
              </a:rPr>
              <a:t>Barvotisky, </a:t>
            </a:r>
            <a:r>
              <a:rPr lang="cs-CZ" dirty="0" smtClean="0">
                <a:effectLst/>
              </a:rPr>
              <a:t>1990</a:t>
            </a:r>
          </a:p>
          <a:p>
            <a:pPr marL="0" indent="0">
              <a:buNone/>
            </a:pPr>
            <a:r>
              <a:rPr lang="cs-CZ" dirty="0" smtClean="0">
                <a:solidFill>
                  <a:schemeClr val="accent2">
                    <a:lumMod val="75000"/>
                  </a:schemeClr>
                </a:solidFill>
                <a:effectLst/>
              </a:rPr>
              <a:t>Krásná Poldi</a:t>
            </a:r>
            <a:r>
              <a:rPr lang="cs-CZ" dirty="0" smtClean="0">
                <a:effectLst/>
              </a:rPr>
              <a:t>, 1990</a:t>
            </a:r>
          </a:p>
          <a:p>
            <a:pPr marL="0" indent="0">
              <a:buNone/>
            </a:pPr>
            <a:r>
              <a:rPr lang="cs-CZ" dirty="0" smtClean="0">
                <a:solidFill>
                  <a:schemeClr val="accent2">
                    <a:lumMod val="75000"/>
                  </a:schemeClr>
                </a:solidFill>
                <a:effectLst/>
              </a:rPr>
              <a:t>Listopadový uragán</a:t>
            </a:r>
            <a:r>
              <a:rPr lang="cs-CZ" dirty="0" smtClean="0">
                <a:effectLst/>
              </a:rPr>
              <a:t>, 1990</a:t>
            </a:r>
          </a:p>
          <a:p>
            <a:pPr marL="0" indent="0">
              <a:buNone/>
            </a:pPr>
            <a:r>
              <a:rPr lang="cs-CZ" dirty="0" smtClean="0">
                <a:solidFill>
                  <a:schemeClr val="accent2">
                    <a:lumMod val="75000"/>
                  </a:schemeClr>
                </a:solidFill>
                <a:effectLst/>
              </a:rPr>
              <a:t>Schizofrenické evangelium</a:t>
            </a:r>
            <a:r>
              <a:rPr lang="cs-CZ" dirty="0" smtClean="0">
                <a:effectLst/>
              </a:rPr>
              <a:t>, 1990</a:t>
            </a:r>
          </a:p>
          <a:p>
            <a:pPr marL="0" indent="0">
              <a:buNone/>
            </a:pPr>
            <a:r>
              <a:rPr lang="cs-CZ" dirty="0" smtClean="0">
                <a:solidFill>
                  <a:schemeClr val="accent2">
                    <a:lumMod val="75000"/>
                  </a:schemeClr>
                </a:solidFill>
                <a:effectLst/>
              </a:rPr>
              <a:t>Kouzelná flétna, </a:t>
            </a:r>
            <a:r>
              <a:rPr lang="cs-CZ" dirty="0" smtClean="0">
                <a:effectLst/>
              </a:rPr>
              <a:t>1989 (vydáno 1990)</a:t>
            </a:r>
          </a:p>
          <a:p>
            <a:pPr marL="0" indent="0">
              <a:buNone/>
            </a:pPr>
            <a:r>
              <a:rPr lang="cs-CZ" dirty="0" smtClean="0">
                <a:solidFill>
                  <a:schemeClr val="accent2">
                    <a:lumMod val="75000"/>
                  </a:schemeClr>
                </a:solidFill>
                <a:effectLst/>
              </a:rPr>
              <a:t>Ponorné říčky, </a:t>
            </a:r>
            <a:r>
              <a:rPr lang="cs-CZ" i="1" dirty="0" smtClean="0">
                <a:solidFill>
                  <a:schemeClr val="accent2">
                    <a:lumMod val="75000"/>
                  </a:schemeClr>
                </a:solidFill>
                <a:effectLst/>
              </a:rPr>
              <a:t>1991</a:t>
            </a:r>
          </a:p>
          <a:p>
            <a:pPr marL="0" indent="0">
              <a:buNone/>
            </a:pPr>
            <a:r>
              <a:rPr lang="cs-CZ" dirty="0" smtClean="0">
                <a:solidFill>
                  <a:schemeClr val="accent2">
                    <a:lumMod val="75000"/>
                  </a:schemeClr>
                </a:solidFill>
                <a:effectLst/>
              </a:rPr>
              <a:t>Růžový kavalír, </a:t>
            </a:r>
            <a:r>
              <a:rPr lang="cs-CZ" dirty="0" smtClean="0">
                <a:effectLst/>
              </a:rPr>
              <a:t>1991</a:t>
            </a:r>
          </a:p>
          <a:p>
            <a:pPr marL="0" indent="0">
              <a:buNone/>
            </a:pPr>
            <a:endParaRPr lang="cs-CZ" dirty="0"/>
          </a:p>
        </p:txBody>
      </p:sp>
    </p:spTree>
    <p:extLst>
      <p:ext uri="{BB962C8B-B14F-4D97-AF65-F5344CB8AC3E}">
        <p14:creationId xmlns:p14="http://schemas.microsoft.com/office/powerpoint/2010/main" val="156175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lstStyle/>
          <a:p>
            <a:pPr marL="0" indent="0">
              <a:buNone/>
            </a:pPr>
            <a:r>
              <a:rPr lang="cs-CZ" sz="2400" dirty="0" smtClean="0"/>
              <a:t>Zdroje:</a:t>
            </a:r>
          </a:p>
          <a:p>
            <a:pPr marL="0" indent="0">
              <a:buNone/>
            </a:pPr>
            <a:r>
              <a:rPr lang="cs-CZ" sz="2400" dirty="0" smtClean="0">
                <a:hlinkClick r:id="rId2"/>
              </a:rPr>
              <a:t>http://www.ceskatelevize.cz/porady/10123383458-pribehy-slavnych/498223100031001-pozehnany-proklety-basnik-bohumil-hrabal/</a:t>
            </a:r>
            <a:endParaRPr lang="cs-CZ" sz="2400" dirty="0" smtClean="0"/>
          </a:p>
          <a:p>
            <a:pPr marL="0" indent="0">
              <a:buNone/>
            </a:pPr>
            <a:endParaRPr lang="cs-CZ" sz="2400" dirty="0" smtClean="0"/>
          </a:p>
          <a:p>
            <a:pPr marL="0" indent="0">
              <a:buNone/>
            </a:pPr>
            <a:r>
              <a:rPr lang="cs-CZ" sz="2400" dirty="0" smtClean="0">
                <a:hlinkClick r:id="rId3"/>
              </a:rPr>
              <a:t>http://cs.wikipedia.org/wiki/Bohumil_Hrabal</a:t>
            </a:r>
            <a:endParaRPr lang="cs-CZ" sz="2400" dirty="0" smtClean="0"/>
          </a:p>
          <a:p>
            <a:pPr marL="0" indent="0">
              <a:buNone/>
            </a:pPr>
            <a:endParaRPr lang="cs-CZ" dirty="0"/>
          </a:p>
        </p:txBody>
      </p:sp>
    </p:spTree>
    <p:extLst>
      <p:ext uri="{BB962C8B-B14F-4D97-AF65-F5344CB8AC3E}">
        <p14:creationId xmlns:p14="http://schemas.microsoft.com/office/powerpoint/2010/main" val="571700633"/>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TotalTime>
  <Words>650</Words>
  <Application>Microsoft Office PowerPoint</Application>
  <PresentationFormat>Předvádění na obrazovce (4:3)</PresentationFormat>
  <Paragraphs>72</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Killer</dc:creator>
  <cp:lastModifiedBy>OEM</cp:lastModifiedBy>
  <cp:revision>8</cp:revision>
  <dcterms:created xsi:type="dcterms:W3CDTF">2013-06-24T23:24:13Z</dcterms:created>
  <dcterms:modified xsi:type="dcterms:W3CDTF">2014-08-10T11:08:46Z</dcterms:modified>
</cp:coreProperties>
</file>