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2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315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919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283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129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877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749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019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43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524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923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786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FF64E-6164-437D-ACEE-344CC88151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01DA7-59F4-4946-81C0-7E32BFAD2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188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ewegh.cz/autor.php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ewegh.cz/autor.php#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rehravac.rozhlas.cz/audio/255184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rehravac.rozhlas.cz/audio/2551848" TargetMode="External"/><Relationship Id="rId2" Type="http://schemas.openxmlformats.org/officeDocument/2006/relationships/hyperlink" Target="http://www.viewegh.cz/autor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60848"/>
            <a:ext cx="822960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895"/>
            <a:ext cx="6773303" cy="16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910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Michal 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</a:rPr>
              <a:t>Viewegh</a:t>
            </a:r>
            <a:endParaRPr lang="cs-CZ" sz="4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(*1962)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081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„Narodil jsem se posledního březnového dne roku 1962 v Praze. Mámě ještě nebylo dvacet: začínala studovat práva, hrála v komparsu Vinohradského divadla a ve zbylém čase četla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Becketta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Ionesca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Otec studoval na VŠCHT obor silikáty a hrál hlavně košíkovou, nicméně tak dlouho předstíral, že matčiny kulturní zájmy sdílí, až si ho nakonec vzala. Záhy se ovšem ukázalo, že jeho kulturnost je jen krycí nátěr a že bez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Becketta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se v životě klidně obejde — na rozdíl od skláren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Kavalier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Dětství a mládí jsem tudíž prožil v provinční Sázavě. Všech osm tříd základní školy jsem absolvoval se samými jedničkami, a od třetí třídy jsem navíc nosil brýle, takže na žádný z pozdějších třídních srazů jsem z pochopitelných důvodů nebyl pozván.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019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Ve čtrnácti mě otec, jehož výchova byla odjakživa poznamenána autoritářstvím (když se dneska podívám na své tehdejší fotografie, nijak se mu nedivím), svévolně přihlásil na gymnázium v Benešově u Prahy, kde každý školní rok začínal sborovým zpěvem Internacionály. Mým tehdejším zájmům dominovaly karetní hry, ping—pong v nevytopené gymnaziální aule (pod reprodukcemi Leninových portrétů) a masturbace, provázená tradičními pocity hanby a provinění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 Po maturitě jsem v důsledku neomluvitelné bezradnosti začal studovat politickou ekonomii socialismu; po třech semestrech jsem toho naštěstí nechal a začal pracovat jako noční vrátný. Vzpomínka na dvě zdařilé gymnaziální slohové práce (vypravování z prázdnin a popis pracovního postupu) mě přivedla k rozhodnutí stát se spisovatelem.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035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 letech 1983–1988 jsem za laskavého dohledu několika marxistických literárních vědců vystudoval Filozofickou fakultu Univerzity Karlovy v Praze, obor český jazyk a literatura — pedagogika. Po skončení roční vojenské služby jsem v říjnu 1989 nastoupil jako učitel na základní školu na Zbraslavi. Učení mě docela bavilo — přinejmenším do doby, než jsem se od ředitele školy dozvěděl, že divadelní hříčka, kterou jsem sepsal pro účely školní akademie, je skrytým útokem na naše mladé kapitalistické zřízení.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Dal jsem výpověď a nastoupil jako redaktor do tehdy ještě slavného nakladatelství Československý spisovatel na Národní třídě: představoval jsem si, že budu chodit na obědy s talentovanými mladými autorkami, ale ve skutečnosti jsem většinu času opravoval strojopisy Evy Kantůrkové. V roce 1995 jsem odešel na volnou nohu — a pevně doufám, že už to takhle doklepu až do konce.“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2"/>
              </a:rPr>
              <a:t>http://www.viewegh.cz/autor.php#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r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477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04867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Knihy</a:t>
            </a:r>
          </a:p>
          <a:p>
            <a:pPr marL="0" indent="0">
              <a:buNone/>
            </a:pPr>
            <a:r>
              <a:rPr lang="cs-CZ" dirty="0" smtClean="0"/>
              <a:t>Názory na vraždu (1990)</a:t>
            </a:r>
            <a:br>
              <a:rPr lang="cs-CZ" dirty="0" smtClean="0"/>
            </a:br>
            <a:r>
              <a:rPr lang="cs-CZ" dirty="0" smtClean="0"/>
              <a:t>Báječná léta pod psa (1992)</a:t>
            </a:r>
            <a:br>
              <a:rPr lang="cs-CZ" dirty="0" smtClean="0"/>
            </a:br>
            <a:r>
              <a:rPr lang="cs-CZ" dirty="0" smtClean="0"/>
              <a:t>Nápady laskavého čtenáře (1993)</a:t>
            </a:r>
            <a:br>
              <a:rPr lang="cs-CZ" dirty="0" smtClean="0"/>
            </a:br>
            <a:r>
              <a:rPr lang="cs-CZ" dirty="0" smtClean="0"/>
              <a:t>Výchova dívek v Čechách (1994)</a:t>
            </a:r>
            <a:br>
              <a:rPr lang="cs-CZ" dirty="0" smtClean="0"/>
            </a:br>
            <a:r>
              <a:rPr lang="cs-CZ" dirty="0" smtClean="0"/>
              <a:t>Účastníci zájezdu (1996)</a:t>
            </a:r>
            <a:br>
              <a:rPr lang="cs-CZ" dirty="0" smtClean="0"/>
            </a:br>
            <a:r>
              <a:rPr lang="cs-CZ" dirty="0" smtClean="0"/>
              <a:t>Zapisovatelé otcovské lásky (1998)</a:t>
            </a:r>
            <a:br>
              <a:rPr lang="cs-CZ" dirty="0" smtClean="0"/>
            </a:br>
            <a:r>
              <a:rPr lang="cs-CZ" dirty="0" smtClean="0"/>
              <a:t>Povídky o manželství a sexu (1999)</a:t>
            </a:r>
            <a:br>
              <a:rPr lang="cs-CZ" dirty="0" smtClean="0"/>
            </a:br>
            <a:r>
              <a:rPr lang="cs-CZ" dirty="0" smtClean="0"/>
              <a:t>Nové nápady laskavého čtenáře (2000)</a:t>
            </a:r>
            <a:br>
              <a:rPr lang="cs-CZ" dirty="0" smtClean="0"/>
            </a:br>
            <a:r>
              <a:rPr lang="cs-CZ" dirty="0" smtClean="0"/>
              <a:t>Švédské stoly aneb Jací jsme (2000)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13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Román pro ženy (2001)</a:t>
            </a:r>
            <a:br>
              <a:rPr lang="cs-CZ" dirty="0" smtClean="0"/>
            </a:br>
            <a:r>
              <a:rPr lang="cs-CZ" dirty="0" smtClean="0"/>
              <a:t>Báječná léta s Klausem (2002)</a:t>
            </a:r>
            <a:br>
              <a:rPr lang="cs-CZ" dirty="0" smtClean="0"/>
            </a:br>
            <a:r>
              <a:rPr lang="cs-CZ" dirty="0" smtClean="0"/>
              <a:t>Případ nevěrné Kláry (2003)</a:t>
            </a:r>
            <a:br>
              <a:rPr lang="cs-CZ" dirty="0" smtClean="0"/>
            </a:br>
            <a:r>
              <a:rPr lang="cs-CZ" dirty="0" smtClean="0"/>
              <a:t>Na dvou židlích (2003)</a:t>
            </a:r>
            <a:br>
              <a:rPr lang="cs-CZ" dirty="0" smtClean="0"/>
            </a:br>
            <a:r>
              <a:rPr lang="cs-CZ" dirty="0" smtClean="0"/>
              <a:t>Vybíjená (2004)</a:t>
            </a:r>
            <a:br>
              <a:rPr lang="cs-CZ" dirty="0" smtClean="0"/>
            </a:br>
            <a:r>
              <a:rPr lang="cs-CZ" dirty="0" smtClean="0"/>
              <a:t>Lekce tvůrčího psaní (2005)</a:t>
            </a:r>
            <a:br>
              <a:rPr lang="cs-CZ" dirty="0" smtClean="0"/>
            </a:br>
            <a:r>
              <a:rPr lang="cs-CZ" dirty="0" smtClean="0"/>
              <a:t>Báječný rok /Deník 2005/ (2006)</a:t>
            </a:r>
            <a:br>
              <a:rPr lang="cs-CZ" dirty="0" smtClean="0"/>
            </a:br>
            <a:r>
              <a:rPr lang="cs-CZ" dirty="0" smtClean="0"/>
              <a:t>Andělé všedního dne (2007)</a:t>
            </a:r>
            <a:br>
              <a:rPr lang="cs-CZ" dirty="0" smtClean="0"/>
            </a:br>
            <a:r>
              <a:rPr lang="cs-CZ" dirty="0" smtClean="0"/>
              <a:t>Román pro muže (2008)</a:t>
            </a:r>
            <a:br>
              <a:rPr lang="cs-CZ" dirty="0" smtClean="0"/>
            </a:br>
            <a:r>
              <a:rPr lang="cs-CZ" dirty="0" smtClean="0"/>
              <a:t>Povídky o lásce (2009)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565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863401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Divadelní hry</a:t>
            </a:r>
          </a:p>
          <a:p>
            <a:pPr marL="0" indent="0">
              <a:buNone/>
            </a:pPr>
            <a:r>
              <a:rPr lang="cs-CZ" dirty="0" smtClean="0"/>
              <a:t>Růže pro Markétu aneb Večírky revolucionářů (2004)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Filmy</a:t>
            </a:r>
          </a:p>
          <a:p>
            <a:pPr marL="0" indent="0">
              <a:buNone/>
            </a:pPr>
            <a:r>
              <a:rPr lang="cs-CZ" dirty="0" smtClean="0"/>
              <a:t>Báječná léta pod psa (1998)</a:t>
            </a:r>
            <a:br>
              <a:rPr lang="cs-CZ" dirty="0" smtClean="0"/>
            </a:br>
            <a:r>
              <a:rPr lang="cs-CZ" dirty="0" smtClean="0"/>
              <a:t>Výchova dívek v Čechách (1998) </a:t>
            </a:r>
            <a:br>
              <a:rPr lang="cs-CZ" dirty="0" smtClean="0"/>
            </a:br>
            <a:r>
              <a:rPr lang="cs-CZ" dirty="0" smtClean="0"/>
              <a:t>Román pro ženy (2005) </a:t>
            </a:r>
            <a:br>
              <a:rPr lang="cs-CZ" dirty="0" smtClean="0"/>
            </a:br>
            <a:r>
              <a:rPr lang="cs-CZ" dirty="0" smtClean="0"/>
              <a:t>Účastníci zájezdu (2006)</a:t>
            </a:r>
            <a:br>
              <a:rPr lang="cs-CZ" dirty="0" smtClean="0"/>
            </a:br>
            <a:r>
              <a:rPr lang="cs-CZ" dirty="0" smtClean="0"/>
              <a:t>Nestyda (2008)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Podrobnější informace k jednotlivým dílům na: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http://www.viewegh.cz/autor.php#2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572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1) 5 </a:t>
            </a:r>
            <a:r>
              <a:rPr lang="cs-CZ" dirty="0" smtClean="0"/>
              <a:t>minut volné psaní na téma: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„Mám rád  kumšt udělaný rukama  a srdcem, jen částečně korigovaný rozumem.“ 	</a:t>
            </a:r>
            <a:r>
              <a:rPr lang="cs-CZ" sz="2400" dirty="0" smtClean="0"/>
              <a:t>(anonymní řezbář)</a:t>
            </a:r>
          </a:p>
          <a:p>
            <a:pPr marL="0" indent="0">
              <a:buNone/>
            </a:pPr>
            <a:r>
              <a:rPr lang="cs-CZ" sz="2400" dirty="0" smtClean="0"/>
              <a:t>(nakolik je komerční umělec svobodný ve své tvorbě)</a:t>
            </a:r>
          </a:p>
          <a:p>
            <a:pPr marL="0" indent="0">
              <a:buNone/>
            </a:pPr>
            <a:r>
              <a:rPr lang="cs-CZ" dirty="0" smtClean="0"/>
              <a:t>2) Společné sdílení: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Poslechněte si část </a:t>
            </a:r>
            <a:r>
              <a:rPr lang="cs-CZ" dirty="0"/>
              <a:t>r</a:t>
            </a:r>
            <a:r>
              <a:rPr lang="cs-CZ" dirty="0" smtClean="0"/>
              <a:t>ozhovoru s Michalem </a:t>
            </a:r>
            <a:r>
              <a:rPr lang="cs-CZ" dirty="0" err="1" smtClean="0"/>
              <a:t>Vieweghem</a:t>
            </a:r>
            <a:r>
              <a:rPr lang="cs-CZ" dirty="0" smtClean="0"/>
              <a:t> (Český rozhlas Dvojka – Je jaká je, </a:t>
            </a:r>
          </a:p>
          <a:p>
            <a:pPr marL="0" indent="0">
              <a:buNone/>
            </a:pPr>
            <a:r>
              <a:rPr lang="cs-CZ" dirty="0" smtClean="0"/>
              <a:t>8. 2. 2012) o spisovatelském řemesle a hledejte styčné body s vašimi texty:</a:t>
            </a:r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1812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pl-PL" dirty="0" smtClean="0">
                <a:hlinkClick r:id="rId2"/>
              </a:rPr>
              <a:t>http://prehravac.rozhlas.cz/audio/2551848</a:t>
            </a:r>
            <a:endParaRPr lang="pl-PL" dirty="0" smtClean="0"/>
          </a:p>
          <a:p>
            <a:pPr marL="0" indent="0">
              <a:buNone/>
            </a:pPr>
            <a:r>
              <a:rPr lang="pl-PL" b="1" dirty="0" smtClean="0"/>
              <a:t>7:45 – 12:49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096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http://www.viewegh.cz/autor.php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pl-PL" sz="2400" dirty="0" smtClean="0">
                <a:hlinkClick r:id="rId3"/>
              </a:rPr>
              <a:t>http://prehravac.rozhlas.cz/audio/2551848</a:t>
            </a:r>
            <a:endParaRPr lang="pl-PL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48746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115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7</cp:revision>
  <dcterms:created xsi:type="dcterms:W3CDTF">2013-06-24T08:24:34Z</dcterms:created>
  <dcterms:modified xsi:type="dcterms:W3CDTF">2013-06-25T07:50:20Z</dcterms:modified>
</cp:coreProperties>
</file>