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1" r:id="rId3"/>
    <p:sldId id="262" r:id="rId4"/>
    <p:sldId id="263" r:id="rId5"/>
    <p:sldId id="264" r:id="rId6"/>
    <p:sldId id="258" r:id="rId7"/>
    <p:sldId id="259" r:id="rId8"/>
    <p:sldId id="260" r:id="rId9"/>
    <p:sldId id="265" r:id="rId10"/>
    <p:sldId id="267" r:id="rId11"/>
    <p:sldId id="266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582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9DDF1B-C25B-4F96-9E5A-B2ED08DC9EDE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446831-E10B-430A-8864-F08E6A31C08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60803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9DDF1B-C25B-4F96-9E5A-B2ED08DC9EDE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446831-E10B-430A-8864-F08E6A31C08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37634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9DDF1B-C25B-4F96-9E5A-B2ED08DC9EDE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446831-E10B-430A-8864-F08E6A31C08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60905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9DDF1B-C25B-4F96-9E5A-B2ED08DC9EDE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446831-E10B-430A-8864-F08E6A31C08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67347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9DDF1B-C25B-4F96-9E5A-B2ED08DC9EDE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446831-E10B-430A-8864-F08E6A31C08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83347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9DDF1B-C25B-4F96-9E5A-B2ED08DC9EDE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446831-E10B-430A-8864-F08E6A31C08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33959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9DDF1B-C25B-4F96-9E5A-B2ED08DC9EDE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446831-E10B-430A-8864-F08E6A31C08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15178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9DDF1B-C25B-4F96-9E5A-B2ED08DC9EDE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446831-E10B-430A-8864-F08E6A31C08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7285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9DDF1B-C25B-4F96-9E5A-B2ED08DC9EDE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446831-E10B-430A-8864-F08E6A31C08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07347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9DDF1B-C25B-4F96-9E5A-B2ED08DC9EDE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446831-E10B-430A-8864-F08E6A31C08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54318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9DDF1B-C25B-4F96-9E5A-B2ED08DC9EDE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446831-E10B-430A-8864-F08E6A31C08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54102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29DDF1B-C25B-4F96-9E5A-B2ED08DC9EDE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7446831-E10B-430A-8864-F08E6A31C08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94300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brazky.cz/" TargetMode="External"/><Relationship Id="rId2" Type="http://schemas.openxmlformats.org/officeDocument/2006/relationships/hyperlink" Target="http://www.rajce.idnes.cz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4744" y="188640"/>
            <a:ext cx="6984000" cy="170749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204864"/>
            <a:ext cx="8229600" cy="32470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8215361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Komunikace 3</a:t>
            </a:r>
            <a:endParaRPr lang="cs-CZ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657600" lvl="8" indent="0">
              <a:buNone/>
            </a:pPr>
            <a:r>
              <a:rPr lang="cs-CZ" sz="3600" b="1" dirty="0" smtClean="0">
                <a:solidFill>
                  <a:srgbClr val="C00000"/>
                </a:solidFill>
              </a:rPr>
              <a:t>Dekódování,</a:t>
            </a:r>
          </a:p>
          <a:p>
            <a:pPr marL="3657600" lvl="8" indent="0">
              <a:buNone/>
            </a:pPr>
            <a:r>
              <a:rPr lang="cs-CZ" sz="3600" b="1" dirty="0" smtClean="0">
                <a:solidFill>
                  <a:srgbClr val="C00000"/>
                </a:solidFill>
              </a:rPr>
              <a:t>zpětná vazba</a:t>
            </a:r>
          </a:p>
          <a:p>
            <a:pPr marL="3657600" lvl="8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398129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r>
              <a:rPr lang="cs-CZ" dirty="0" smtClean="0"/>
              <a:t>Sdělení dekódujeme </a:t>
            </a:r>
            <a:r>
              <a:rPr lang="cs-CZ" b="1" dirty="0" smtClean="0"/>
              <a:t>smyslovým vnímáním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cs-CZ" dirty="0" smtClean="0"/>
              <a:t>Nejen systémem znaků, ale snažíme se porozumět </a:t>
            </a:r>
            <a:r>
              <a:rPr lang="cs-CZ" b="1" dirty="0" smtClean="0"/>
              <a:t>sdělení jako celku.</a:t>
            </a:r>
          </a:p>
          <a:p>
            <a:endParaRPr lang="cs-CZ" dirty="0" smtClean="0"/>
          </a:p>
          <a:p>
            <a:r>
              <a:rPr lang="cs-CZ" dirty="0" smtClean="0"/>
              <a:t>Proces dekódování je ovlivněn způsobem podání </a:t>
            </a:r>
            <a:r>
              <a:rPr lang="cs-CZ" dirty="0" err="1" smtClean="0"/>
              <a:t>produktorem</a:t>
            </a:r>
            <a:r>
              <a:rPr lang="cs-CZ" dirty="0" smtClean="0"/>
              <a:t> a předchozími komunikačními zkušenostmi příjemce</a:t>
            </a:r>
          </a:p>
          <a:p>
            <a:pPr marL="0" indent="0">
              <a:buNone/>
            </a:pPr>
            <a:r>
              <a:rPr lang="cs-CZ" dirty="0" smtClean="0"/>
              <a:t>(také řadou dalších faktorů, např. vztah mezi účastníky komunikace, postoje, prostředí, apod.)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891388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/>
          <a:lstStyle/>
          <a:p>
            <a:r>
              <a:rPr lang="cs-CZ" dirty="0" smtClean="0"/>
              <a:t>Výsledek dekódování  je interpretace obsahu sdělení a představa příjemce o tom, čeho chtěl </a:t>
            </a:r>
            <a:r>
              <a:rPr lang="cs-CZ" dirty="0" err="1" smtClean="0"/>
              <a:t>produktor</a:t>
            </a:r>
            <a:r>
              <a:rPr lang="cs-CZ" dirty="0" smtClean="0"/>
              <a:t> dosáhnout.</a:t>
            </a:r>
          </a:p>
          <a:p>
            <a:endParaRPr lang="cs-CZ" dirty="0"/>
          </a:p>
          <a:p>
            <a:r>
              <a:rPr lang="cs-CZ" dirty="0" smtClean="0"/>
              <a:t>Čím je představa bližší záměru </a:t>
            </a:r>
            <a:r>
              <a:rPr lang="cs-CZ" dirty="0" err="1" smtClean="0"/>
              <a:t>produktora</a:t>
            </a:r>
            <a:r>
              <a:rPr lang="cs-CZ" dirty="0" smtClean="0"/>
              <a:t>, tím úspěšnější bylo dekódování.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68775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rgbClr val="C00000"/>
                </a:solidFill>
              </a:rPr>
              <a:t>Zamyslete se, kde se můžeme setkat 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C00000"/>
                </a:solidFill>
              </a:rPr>
              <a:t>s následujícími piktogramy a co nám sdělují:</a:t>
            </a:r>
            <a:endParaRPr lang="cs-CZ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816488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8289" y="765175"/>
            <a:ext cx="7627421" cy="5360988"/>
          </a:xfrm>
        </p:spPr>
      </p:pic>
    </p:spTree>
    <p:extLst>
      <p:ext uri="{BB962C8B-B14F-4D97-AF65-F5344CB8AC3E}">
        <p14:creationId xmlns:p14="http://schemas.microsoft.com/office/powerpoint/2010/main" val="31866437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01662" y="404813"/>
            <a:ext cx="5540675" cy="5721350"/>
          </a:xfrm>
        </p:spPr>
      </p:pic>
    </p:spTree>
    <p:extLst>
      <p:ext uri="{BB962C8B-B14F-4D97-AF65-F5344CB8AC3E}">
        <p14:creationId xmlns:p14="http://schemas.microsoft.com/office/powerpoint/2010/main" val="41791101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836712"/>
            <a:ext cx="6419676" cy="4809926"/>
          </a:xfrm>
        </p:spPr>
      </p:pic>
    </p:spTree>
    <p:extLst>
      <p:ext uri="{BB962C8B-B14F-4D97-AF65-F5344CB8AC3E}">
        <p14:creationId xmlns:p14="http://schemas.microsoft.com/office/powerpoint/2010/main" val="32557794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Je smyslové vnímání pro úspěšné dekódování dostatečné?</a:t>
            </a:r>
            <a:endParaRPr lang="cs-CZ" dirty="0">
              <a:solidFill>
                <a:srgbClr val="C00000"/>
              </a:solidFill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85962" y="1556792"/>
            <a:ext cx="5172075" cy="4392488"/>
          </a:xfrm>
        </p:spPr>
      </p:pic>
    </p:spTree>
    <p:extLst>
      <p:ext uri="{BB962C8B-B14F-4D97-AF65-F5344CB8AC3E}">
        <p14:creationId xmlns:p14="http://schemas.microsoft.com/office/powerpoint/2010/main" val="17539673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9672" y="764704"/>
            <a:ext cx="4824536" cy="4752528"/>
          </a:xfrm>
        </p:spPr>
      </p:pic>
    </p:spTree>
    <p:extLst>
      <p:ext uri="{BB962C8B-B14F-4D97-AF65-F5344CB8AC3E}">
        <p14:creationId xmlns:p14="http://schemas.microsoft.com/office/powerpoint/2010/main" val="26498264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Zpětná vazba </a:t>
            </a:r>
            <a:r>
              <a:rPr lang="cs-CZ" dirty="0" smtClean="0"/>
              <a:t>je informace, kterou </a:t>
            </a:r>
            <a:r>
              <a:rPr lang="cs-CZ" dirty="0" err="1" smtClean="0"/>
              <a:t>produktorovi</a:t>
            </a:r>
            <a:r>
              <a:rPr lang="cs-CZ" dirty="0" smtClean="0"/>
              <a:t> poskytuje příjemce.</a:t>
            </a:r>
          </a:p>
          <a:p>
            <a:endParaRPr lang="cs-CZ" dirty="0"/>
          </a:p>
          <a:p>
            <a:r>
              <a:rPr lang="cs-CZ" dirty="0" smtClean="0"/>
              <a:t>Může být verbální i neverbální</a:t>
            </a:r>
          </a:p>
          <a:p>
            <a:pPr marL="0" indent="0">
              <a:buNone/>
            </a:pPr>
            <a:r>
              <a:rPr lang="cs-CZ" dirty="0"/>
              <a:t>V</a:t>
            </a:r>
            <a:r>
              <a:rPr lang="cs-CZ" dirty="0" smtClean="0"/>
              <a:t>ymyslete příklady na neverbální zpětnou vazbu: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(např. po mé poznámce příjemce </a:t>
            </a:r>
            <a:r>
              <a:rPr lang="cs-CZ" dirty="0" err="1" smtClean="0"/>
              <a:t>zčervěná</a:t>
            </a:r>
            <a:r>
              <a:rPr lang="cs-CZ" dirty="0" smtClean="0"/>
              <a:t>, zatváří se nechápavě, zasměje se…)</a:t>
            </a:r>
          </a:p>
        </p:txBody>
      </p:sp>
    </p:spTree>
    <p:extLst>
      <p:ext uri="{BB962C8B-B14F-4D97-AF65-F5344CB8AC3E}">
        <p14:creationId xmlns:p14="http://schemas.microsoft.com/office/powerpoint/2010/main" val="29586910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/>
          <a:lstStyle/>
          <a:p>
            <a:pPr marL="0" indent="0">
              <a:buNone/>
            </a:pPr>
            <a:r>
              <a:rPr lang="cs-CZ" sz="2400" dirty="0" smtClean="0"/>
              <a:t>Zdroje:</a:t>
            </a:r>
          </a:p>
          <a:p>
            <a:pPr marL="0" indent="0">
              <a:buNone/>
            </a:pPr>
            <a:r>
              <a:rPr lang="cs-CZ" sz="2400" dirty="0"/>
              <a:t>Kolektiv autorů. Český jazyk a komunikace pro střední školy 1.díl. První vydání. Brno: </a:t>
            </a:r>
            <a:r>
              <a:rPr lang="cs-CZ" sz="2400" dirty="0" err="1"/>
              <a:t>Didaktis</a:t>
            </a:r>
            <a:r>
              <a:rPr lang="cs-CZ" sz="2400" dirty="0"/>
              <a:t>, 2010. 64 s. ISBN 978-80-7358-166-4</a:t>
            </a:r>
          </a:p>
          <a:p>
            <a:pPr marL="0" indent="0">
              <a:buNone/>
            </a:pPr>
            <a:endParaRPr lang="cs-CZ" sz="2400" dirty="0" smtClean="0">
              <a:hlinkClick r:id="rId2"/>
            </a:endParaRPr>
          </a:p>
          <a:p>
            <a:pPr marL="0" indent="0">
              <a:buNone/>
            </a:pPr>
            <a:r>
              <a:rPr lang="cs-CZ" sz="2400" dirty="0" smtClean="0">
                <a:hlinkClick r:id="rId2"/>
              </a:rPr>
              <a:t>www.rajce.idnes.cz</a:t>
            </a:r>
            <a:endParaRPr lang="cs-CZ" sz="2400" dirty="0" smtClean="0"/>
          </a:p>
          <a:p>
            <a:pPr marL="0" indent="0">
              <a:buNone/>
            </a:pPr>
            <a:endParaRPr lang="cs-CZ" sz="2400" dirty="0" smtClean="0">
              <a:hlinkClick r:id="rId3"/>
            </a:endParaRPr>
          </a:p>
          <a:p>
            <a:pPr marL="0" indent="0">
              <a:buNone/>
            </a:pPr>
            <a:r>
              <a:rPr lang="cs-CZ" sz="2400" dirty="0" smtClean="0">
                <a:hlinkClick r:id="rId3"/>
              </a:rPr>
              <a:t>w</a:t>
            </a:r>
            <a:r>
              <a:rPr lang="cs-CZ" sz="2400" dirty="0" smtClean="0">
                <a:hlinkClick r:id="rId3"/>
              </a:rPr>
              <a:t>ww.obrazky.cz</a:t>
            </a: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22986494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38</TotalTime>
  <Words>174</Words>
  <Application>Microsoft Office PowerPoint</Application>
  <PresentationFormat>Předvádění na obrazovce (4:3)</PresentationFormat>
  <Paragraphs>28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Komunikace 3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Je smyslové vnímání pro úspěšné dekódování dostatečné?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Killer</dc:creator>
  <cp:lastModifiedBy>Killer</cp:lastModifiedBy>
  <cp:revision>5</cp:revision>
  <dcterms:created xsi:type="dcterms:W3CDTF">2013-05-22T21:51:16Z</dcterms:created>
  <dcterms:modified xsi:type="dcterms:W3CDTF">2013-06-18T21:30:09Z</dcterms:modified>
</cp:coreProperties>
</file>