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61" r:id="rId4"/>
    <p:sldId id="259" r:id="rId5"/>
    <p:sldId id="260" r:id="rId6"/>
    <p:sldId id="263" r:id="rId7"/>
    <p:sldId id="264" r:id="rId8"/>
    <p:sldId id="265" r:id="rId9"/>
    <p:sldId id="266" r:id="rId10"/>
    <p:sldId id="267" r:id="rId11"/>
    <p:sldId id="268" r:id="rId12"/>
    <p:sldId id="271" r:id="rId13"/>
    <p:sldId id="269" r:id="rId14"/>
    <p:sldId id="272" r:id="rId15"/>
    <p:sldId id="273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AFCED-026F-4989-9BE1-3C21A0758DE3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EF0A-B0CA-43DD-BBBB-43822A284E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12570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AFCED-026F-4989-9BE1-3C21A0758DE3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EF0A-B0CA-43DD-BBBB-43822A284E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50844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AFCED-026F-4989-9BE1-3C21A0758DE3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EF0A-B0CA-43DD-BBBB-43822A284E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9853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AFCED-026F-4989-9BE1-3C21A0758DE3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EF0A-B0CA-43DD-BBBB-43822A284E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57328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AFCED-026F-4989-9BE1-3C21A0758DE3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EF0A-B0CA-43DD-BBBB-43822A284E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65965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AFCED-026F-4989-9BE1-3C21A0758DE3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EF0A-B0CA-43DD-BBBB-43822A284E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7434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AFCED-026F-4989-9BE1-3C21A0758DE3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EF0A-B0CA-43DD-BBBB-43822A284E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01772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AFCED-026F-4989-9BE1-3C21A0758DE3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EF0A-B0CA-43DD-BBBB-43822A284E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3505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AFCED-026F-4989-9BE1-3C21A0758DE3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EF0A-B0CA-43DD-BBBB-43822A284E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3702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AFCED-026F-4989-9BE1-3C21A0758DE3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EF0A-B0CA-43DD-BBBB-43822A284E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28300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AFCED-026F-4989-9BE1-3C21A0758DE3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EF0A-B0CA-43DD-BBBB-43822A284E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3040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BAFCED-026F-4989-9BE1-3C21A0758DE3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C5EF0A-B0CA-43DD-BBBB-43822A284E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18334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91165"/>
            <a:ext cx="5796000" cy="14170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239678"/>
            <a:ext cx="8229600" cy="3247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4157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340768"/>
            <a:ext cx="6400800" cy="4298032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Asertivní právo, </a:t>
            </a:r>
          </a:p>
          <a:p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manipulační pověra</a:t>
            </a:r>
            <a:endParaRPr lang="cs-CZ" sz="4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32926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</a:rPr>
              <a:t>ASERTIVNÍ  PRÁVA - MANIPULAČNÍ  POVĚRY</a:t>
            </a:r>
            <a:endParaRPr lang="cs-CZ" dirty="0">
              <a:solidFill>
                <a:srgbClr val="C00000"/>
              </a:solidFill>
            </a:endParaRPr>
          </a:p>
          <a:p>
            <a:endParaRPr lang="cs-CZ" dirty="0"/>
          </a:p>
          <a:p>
            <a:r>
              <a:rPr lang="cs-CZ" b="1" dirty="0"/>
              <a:t>Ten, kdo se chce asertivně projevit, to má udělat slušně, ale důrazně. Má odolávat manipulacím, zbavit se úzkosti a respektovat asertivní práva.</a:t>
            </a:r>
            <a:endParaRPr lang="cs-CZ" dirty="0"/>
          </a:p>
          <a:p>
            <a:endParaRPr lang="cs-CZ" dirty="0"/>
          </a:p>
          <a:p>
            <a:r>
              <a:rPr lang="cs-CZ" b="1" dirty="0"/>
              <a:t>Tomáš Novák v knize „</a:t>
            </a:r>
            <a:r>
              <a:rPr lang="cs-CZ" b="1" dirty="0">
                <a:solidFill>
                  <a:srgbClr val="FF0000"/>
                </a:solidFill>
              </a:rPr>
              <a:t>Asertivně do života</a:t>
            </a:r>
            <a:r>
              <a:rPr lang="cs-CZ" b="1" dirty="0"/>
              <a:t>“ předkládá základní asertivní práva s jejich „zrcadlovým odkazem“, tj. manipulačními pověrami.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2017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9959219"/>
              </p:ext>
            </p:extLst>
          </p:nvPr>
        </p:nvGraphicFramePr>
        <p:xfrm>
          <a:off x="1259632" y="980728"/>
          <a:ext cx="6096000" cy="5076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1184413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Asertivní právo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Manipulační pověra</a:t>
                      </a:r>
                      <a:endParaRPr lang="cs-CZ" sz="3200" dirty="0"/>
                    </a:p>
                  </a:txBody>
                  <a:tcPr/>
                </a:tc>
              </a:tr>
              <a:tr h="3891643">
                <a:tc>
                  <a:txBody>
                    <a:bodyPr/>
                    <a:lstStyle/>
                    <a:p>
                      <a:pPr algn="ctr"/>
                      <a:r>
                        <a:rPr lang="cs-CZ" sz="2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1. Mám právo posuzovat své chování, </a:t>
                      </a:r>
                    </a:p>
                    <a:p>
                      <a:pPr algn="ctr"/>
                      <a:r>
                        <a:rPr lang="cs-CZ" sz="2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myšlenky </a:t>
                      </a:r>
                    </a:p>
                    <a:p>
                      <a:pPr algn="ctr"/>
                      <a:r>
                        <a:rPr lang="cs-CZ" sz="2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 emoce a být za ně </a:t>
                      </a:r>
                    </a:p>
                    <a:p>
                      <a:pPr algn="ctr"/>
                      <a:r>
                        <a:rPr lang="cs-CZ" sz="2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 za jejich </a:t>
                      </a:r>
                    </a:p>
                    <a:p>
                      <a:pPr algn="ctr"/>
                      <a:r>
                        <a:rPr lang="cs-CZ" sz="2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důsledky zodpovědný.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Nemůžu nezávisle posuzovat sám sebe, ale musím být posuzovaný vnitřními pravidly </a:t>
                      </a:r>
                    </a:p>
                    <a:p>
                      <a:pPr algn="ctr"/>
                      <a:r>
                        <a:rPr lang="cs-CZ" sz="2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 autoritou, která je větší a moudřejší než já.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65043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8541729"/>
              </p:ext>
            </p:extLst>
          </p:nvPr>
        </p:nvGraphicFramePr>
        <p:xfrm>
          <a:off x="457200" y="549275"/>
          <a:ext cx="8229600" cy="4084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/>
                        <a:t>Asertivní právo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/>
                        <a:t>Manipulační pověra</a:t>
                      </a:r>
                    </a:p>
                    <a:p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2. Mám právo neposkytovat žádné vysvětlení </a:t>
                      </a:r>
                    </a:p>
                    <a:p>
                      <a:pPr algn="ctr"/>
                      <a:r>
                        <a:rPr lang="cs-CZ" sz="3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ospravedlňující mé jednání.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Za své jednání zodpovídám druhým lidem a to, co dělám, bych měl vždy zdůvodnit </a:t>
                      </a:r>
                    </a:p>
                    <a:p>
                      <a:pPr algn="ctr"/>
                      <a:r>
                        <a:rPr lang="cs-CZ" sz="3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 ospravedlnit. 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81265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4985498"/>
              </p:ext>
            </p:extLst>
          </p:nvPr>
        </p:nvGraphicFramePr>
        <p:xfrm>
          <a:off x="457200" y="476250"/>
          <a:ext cx="8229600" cy="457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/>
                        <a:t>Asertivní právo</a:t>
                      </a:r>
                    </a:p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/>
                        <a:t>Manipulační pověra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3. Mám právo posoudit, jestli a nakolik jsem </a:t>
                      </a:r>
                    </a:p>
                    <a:p>
                      <a:pPr algn="ctr"/>
                      <a:r>
                        <a:rPr lang="cs-CZ" sz="3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zodpovědný za řešení problémů ostatních </a:t>
                      </a:r>
                    </a:p>
                    <a:p>
                      <a:pPr algn="ctr"/>
                      <a:r>
                        <a:rPr lang="cs-CZ" sz="3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lidí.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Vůči některým institucím a věcem mám větší závazky než vůči sobě. Pokud tyto instituce nepracují efektivně, musím se jim přizpůsobit já, ne ony.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15070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4448849"/>
              </p:ext>
            </p:extLst>
          </p:nvPr>
        </p:nvGraphicFramePr>
        <p:xfrm>
          <a:off x="457200" y="333375"/>
          <a:ext cx="8229600" cy="603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/>
                        <a:t>Asertivní právo</a:t>
                      </a:r>
                    </a:p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/>
                        <a:t>Manipulační pověra</a:t>
                      </a:r>
                    </a:p>
                    <a:p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4. Mám právo změnit svůj názor.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Názor, ke kterému jsem se jednou přiklonil, bych neměl nikdy měnit. Musel bych si přiznat, že jsem se zmýlil. Mýlit se znamená být nezodpovědný a ten, kdo se jednou zmýlil, bude se mýlit i nadále.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35036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992809"/>
              </p:ext>
            </p:extLst>
          </p:nvPr>
        </p:nvGraphicFramePr>
        <p:xfrm>
          <a:off x="457200" y="620713"/>
          <a:ext cx="8229600" cy="3596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/>
                        <a:t>Asertivní právo</a:t>
                      </a:r>
                    </a:p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/>
                        <a:t>Manipulační pověra</a:t>
                      </a:r>
                    </a:p>
                    <a:p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5. Mám právo dělat chyby a být za ně </a:t>
                      </a:r>
                    </a:p>
                    <a:p>
                      <a:pPr algn="ctr"/>
                      <a:r>
                        <a:rPr lang="cs-CZ" sz="3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zodpovědný.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Nesmím dělat chyby. Pokud je dělám, musím mít navždy pocit viny. Ostatní mě potom musí stále kontrolovat.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1336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7309827"/>
              </p:ext>
            </p:extLst>
          </p:nvPr>
        </p:nvGraphicFramePr>
        <p:xfrm>
          <a:off x="457200" y="404813"/>
          <a:ext cx="8229600" cy="3108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/>
                        <a:t>Asertivní právo</a:t>
                      </a:r>
                    </a:p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/>
                        <a:t>Manipulační pověra</a:t>
                      </a:r>
                    </a:p>
                    <a:p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6. Mám právo říct: </a:t>
                      </a:r>
                    </a:p>
                    <a:p>
                      <a:pPr algn="ctr"/>
                      <a:r>
                        <a:rPr lang="cs-CZ" sz="3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„Já nevím.“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Musím znát odpověď na všechny otázky </a:t>
                      </a:r>
                    </a:p>
                    <a:p>
                      <a:pPr algn="ctr"/>
                      <a:r>
                        <a:rPr lang="cs-CZ" sz="3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 vždy všechno musím dokonale zdůvodnit.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36482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1560537"/>
              </p:ext>
            </p:extLst>
          </p:nvPr>
        </p:nvGraphicFramePr>
        <p:xfrm>
          <a:off x="457200" y="404813"/>
          <a:ext cx="8229600" cy="457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/>
                        <a:t>Asertivní právo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/>
                        <a:t>Manipulační pověra</a:t>
                      </a:r>
                    </a:p>
                    <a:p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7. Mám právo být nezávislý na dobré vůli </a:t>
                      </a:r>
                    </a:p>
                    <a:p>
                      <a:pPr algn="ctr"/>
                      <a:r>
                        <a:rPr lang="cs-CZ" sz="3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ostatních.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Lidé, s kterými přicházím do styku, musí mít ke mně kladný vztah. Pokud mě všichni v mém okolí nemají rádi, těžce to prožívám.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58339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3028139"/>
              </p:ext>
            </p:extLst>
          </p:nvPr>
        </p:nvGraphicFramePr>
        <p:xfrm>
          <a:off x="457200" y="476250"/>
          <a:ext cx="8229600" cy="2621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/>
                        <a:t>Asertivní právo</a:t>
                      </a:r>
                    </a:p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/>
                        <a:t>Manipulační pověra</a:t>
                      </a:r>
                    </a:p>
                    <a:p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8. Mám právo dělat nelogická rozhodnutí.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Pravdu má ten, kdo dokáže svůj požadavek logicky zdůvodnit.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84227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2805261"/>
              </p:ext>
            </p:extLst>
          </p:nvPr>
        </p:nvGraphicFramePr>
        <p:xfrm>
          <a:off x="457200" y="404813"/>
          <a:ext cx="8229600" cy="3596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/>
                        <a:t>Asertivní právo</a:t>
                      </a:r>
                    </a:p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/>
                        <a:t>Manipulační pověra</a:t>
                      </a:r>
                    </a:p>
                    <a:p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9. Mám právo říct: </a:t>
                      </a:r>
                    </a:p>
                    <a:p>
                      <a:pPr algn="ctr"/>
                      <a:r>
                        <a:rPr lang="cs-CZ" sz="3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„Já ti nerozumím.“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Musím umět předvídat potřeby svých blízkých. Musím chápat, vytušit, co potřebují a ne čekat, až mi to poví.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7784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5610987"/>
              </p:ext>
            </p:extLst>
          </p:nvPr>
        </p:nvGraphicFramePr>
        <p:xfrm>
          <a:off x="457200" y="549275"/>
          <a:ext cx="8229600" cy="3108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/>
                        <a:t>Asertivní právo</a:t>
                      </a:r>
                    </a:p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/>
                        <a:t>Manipulační pověra</a:t>
                      </a:r>
                    </a:p>
                    <a:p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10. Mám právo říct: </a:t>
                      </a:r>
                    </a:p>
                    <a:p>
                      <a:pPr algn="ctr"/>
                      <a:r>
                        <a:rPr lang="cs-CZ" sz="3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„Je mi to jedno.“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Musím usilovat být stále lepší, dokud nebudu ve všech ohledech perfektní.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11390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976664"/>
          </a:xfrm>
        </p:spPr>
        <p:txBody>
          <a:bodyPr/>
          <a:lstStyle/>
          <a:p>
            <a:pPr marL="0" indent="0">
              <a:buNone/>
            </a:pPr>
            <a:r>
              <a:rPr lang="cs-CZ" sz="2800" b="1" dirty="0" smtClean="0"/>
              <a:t>Rozhodněte, co je asertivní právo, </a:t>
            </a:r>
          </a:p>
          <a:p>
            <a:pPr marL="0" indent="0">
              <a:buNone/>
            </a:pPr>
            <a:r>
              <a:rPr lang="cs-CZ" sz="2800" b="1" dirty="0" smtClean="0"/>
              <a:t>co manipulační pověra: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Můžu neposkytnout vysvětlení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ospravedlňující </a:t>
            </a:r>
            <a:r>
              <a:rPr lang="cs-CZ" dirty="0">
                <a:solidFill>
                  <a:srgbClr val="FF0000"/>
                </a:solidFill>
              </a:rPr>
              <a:t>mé jednání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2. Nemůžu 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nezávisle posuzovat sám sebe, </a:t>
            </a: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ale musím 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být posuzovaný vnitřními pravidly 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a autoritou, která je větší a moudřejší než já.</a:t>
            </a: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3. Můžu 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změnit svůj názor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4.Musím </a:t>
            </a:r>
            <a:r>
              <a:rPr lang="cs-CZ" dirty="0">
                <a:solidFill>
                  <a:schemeClr val="tx2"/>
                </a:solidFill>
              </a:rPr>
              <a:t>znát odpověď na všechny otázky 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a vždy všechno musím dokonale zdůvodnit.</a:t>
            </a:r>
          </a:p>
          <a:p>
            <a:pPr marL="0" indent="0">
              <a:buNone/>
            </a:pPr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0142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5.Můžu </a:t>
            </a:r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říct: „Já ti nerozumím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.“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6.Předvídám potřeby 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svých blízkých. Musím chápat, vytušit, co potřebují a ne čekat, až mi to poví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dirty="0" smtClean="0"/>
              <a:t>Řešení:</a:t>
            </a:r>
          </a:p>
          <a:p>
            <a:pPr marL="0" indent="0">
              <a:buNone/>
            </a:pPr>
            <a:r>
              <a:rPr lang="cs-CZ" sz="2800" dirty="0" smtClean="0"/>
              <a:t>Asertivní právo: 1., 3., 5.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Manipulační pověra: 2., 4., 6.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1298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smtClean="0"/>
              <a:t>Zdroj:</a:t>
            </a:r>
          </a:p>
          <a:p>
            <a:pPr marL="0" indent="0">
              <a:buNone/>
            </a:pPr>
            <a:r>
              <a:rPr lang="cs-CZ" sz="2400" b="1" dirty="0" smtClean="0"/>
              <a:t>Autor</a:t>
            </a:r>
            <a:r>
              <a:rPr lang="cs-CZ" sz="2400" b="1" dirty="0"/>
              <a:t>: Tomáš, Novák; Věra, </a:t>
            </a:r>
            <a:r>
              <a:rPr lang="cs-CZ" sz="2400" b="1" dirty="0" err="1"/>
              <a:t>Capponi</a:t>
            </a:r>
            <a:r>
              <a:rPr lang="cs-CZ" sz="2400" b="1" dirty="0"/>
              <a:t>: Asertivně do života. </a:t>
            </a:r>
            <a:r>
              <a:rPr lang="cs-CZ" sz="2400" b="1" dirty="0" err="1"/>
              <a:t>Grada</a:t>
            </a:r>
            <a:r>
              <a:rPr lang="cs-CZ" sz="2400" b="1" dirty="0"/>
              <a:t> Praha, 2004.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806327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538</Words>
  <Application>Microsoft Office PowerPoint</Application>
  <PresentationFormat>Předvádění na obrazovce (4:3)</PresentationFormat>
  <Paragraphs>82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Killer</dc:creator>
  <cp:lastModifiedBy>Killer</cp:lastModifiedBy>
  <cp:revision>7</cp:revision>
  <dcterms:created xsi:type="dcterms:W3CDTF">2013-05-23T09:30:31Z</dcterms:created>
  <dcterms:modified xsi:type="dcterms:W3CDTF">2013-06-18T21:51:59Z</dcterms:modified>
</cp:coreProperties>
</file>