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CE5DD-8B4A-4674-9C00-16D4B6F69C07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DE66C-7777-43F9-96B8-337CBE6BD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9921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CE5DD-8B4A-4674-9C00-16D4B6F69C07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DE66C-7777-43F9-96B8-337CBE6BD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395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CE5DD-8B4A-4674-9C00-16D4B6F69C07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DE66C-7777-43F9-96B8-337CBE6BD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5311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CE5DD-8B4A-4674-9C00-16D4B6F69C07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DE66C-7777-43F9-96B8-337CBE6BD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4486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CE5DD-8B4A-4674-9C00-16D4B6F69C07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DE66C-7777-43F9-96B8-337CBE6BD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4015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CE5DD-8B4A-4674-9C00-16D4B6F69C07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DE66C-7777-43F9-96B8-337CBE6BD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9555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CE5DD-8B4A-4674-9C00-16D4B6F69C07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DE66C-7777-43F9-96B8-337CBE6BD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571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CE5DD-8B4A-4674-9C00-16D4B6F69C07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DE66C-7777-43F9-96B8-337CBE6BD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250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CE5DD-8B4A-4674-9C00-16D4B6F69C07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DE66C-7777-43F9-96B8-337CBE6BD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3476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CE5DD-8B4A-4674-9C00-16D4B6F69C07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DE66C-7777-43F9-96B8-337CBE6BD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071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CE5DD-8B4A-4674-9C00-16D4B6F69C07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DE66C-7777-43F9-96B8-337CBE6BD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3971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0CE5DD-8B4A-4674-9C00-16D4B6F69C07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FDE66C-7777-43F9-96B8-337CBE6BD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3000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mpatie.ic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84" y="116632"/>
            <a:ext cx="5940000" cy="14522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1774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Empatie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Z řeckých slov en + </a:t>
            </a:r>
            <a:r>
              <a:rPr lang="cs-CZ" dirty="0" err="1" smtClean="0"/>
              <a:t>pathos</a:t>
            </a:r>
            <a:r>
              <a:rPr lang="cs-CZ" dirty="0" smtClean="0"/>
              <a:t> (v + cítění) je </a:t>
            </a:r>
            <a:r>
              <a:rPr lang="cs-CZ" dirty="0" smtClean="0">
                <a:solidFill>
                  <a:schemeClr val="tx2"/>
                </a:solidFill>
              </a:rPr>
              <a:t>schopnost vcítit se do pocitů a myšlenek druhého.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283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Empatickou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reakcí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dáváme druhému člověku najevo zájem, vcítění, podporu a porozumění. Zahrnuje aktivní naslouchání, vyjádření porozumění a vyjádření podpory.</a:t>
            </a:r>
          </a:p>
          <a:p>
            <a:pPr marL="0" indent="0" algn="ctr">
              <a:buNone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Empatickou podporu vyjádříme tím,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co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řekneme a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to řekneme (verbální a neverbální část sdělení)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483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Tři složky empatické reakce: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ktivní naslouchání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yjádření porozumění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yjádření podpory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Aktivní naslouchání </a:t>
            </a:r>
            <a:r>
              <a:rPr lang="cs-CZ" dirty="0" smtClean="0"/>
              <a:t>(projevy zájmu jsou </a:t>
            </a:r>
            <a:r>
              <a:rPr lang="cs-CZ" b="1" dirty="0" smtClean="0"/>
              <a:t>verbální</a:t>
            </a:r>
            <a:r>
              <a:rPr lang="cs-CZ" dirty="0" smtClean="0"/>
              <a:t> - parafrázování slyšeného, použití krátkých kontaktových slov, např. aha, hm, ano 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b="1" dirty="0" smtClean="0"/>
              <a:t>neverbální - </a:t>
            </a:r>
            <a:r>
              <a:rPr lang="cs-CZ" dirty="0" smtClean="0"/>
              <a:t>pohled do očí, přikyvování…)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3323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Vyjádření porozumění </a:t>
            </a:r>
            <a:r>
              <a:rPr lang="cs-CZ" dirty="0" smtClean="0"/>
              <a:t>– pojmenujeme, co druhý prožívá (Rozumím, co asi teď cítíš, asi by ti mohlo pomoci…), dáváme mu najevo porozumění.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Vyjádření podpory </a:t>
            </a:r>
            <a:r>
              <a:rPr lang="cs-CZ" dirty="0" smtClean="0"/>
              <a:t>– partner cítí naši podporu (Myslím na Tebe, určitě to zvládneš…).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Empatickou reakcí dáváme druhému člověku najevo, že nám na něm záleží, posilujeme naši blízkost a důvěru.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0348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Empatie není soucit (vyjádření lítosti bez pochopení situace)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 smtClean="0"/>
              <a:t>empatické </a:t>
            </a:r>
            <a:r>
              <a:rPr lang="cs-CZ" dirty="0" smtClean="0"/>
              <a:t>reakci nemusíme druhým dávat rady, stačí být účasten a vyslechnout, vcítit se do situace druhého.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855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Rozhodněte, zda uvedené výroky platí (ANO/NE):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Pro schopnost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empatie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je užitečné umět odložit své vlastní názory, hodnoty, předsudky.</a:t>
            </a:r>
          </a:p>
          <a:p>
            <a:pPr marL="0" indent="0">
              <a:buNone/>
            </a:pPr>
            <a:r>
              <a:rPr lang="cs-CZ" dirty="0" smtClean="0"/>
              <a:t>(ano)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2)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Empatie může být vrozená, nebo ji lze studovat.</a:t>
            </a:r>
          </a:p>
          <a:p>
            <a:pPr marL="0" indent="0">
              <a:buNone/>
            </a:pPr>
            <a:r>
              <a:rPr lang="cs-CZ" dirty="0" smtClean="0"/>
              <a:t>(ano)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0629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3) V empatické reakci projevíme svou lítost a soucit.</a:t>
            </a:r>
          </a:p>
          <a:p>
            <a:pPr marL="0" indent="0">
              <a:buNone/>
            </a:pPr>
            <a:r>
              <a:rPr lang="cs-CZ" dirty="0" smtClean="0"/>
              <a:t>(ne)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4) Navrhněte tři povolání, která vyžadují rozvinutou schopnost empatie: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(např. lékař, učitel, psycholog, manažer, herec, sociální pracovník…)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Ve kterých povoláních není empatie upřednostňována?</a:t>
            </a:r>
          </a:p>
          <a:p>
            <a:pPr marL="0" indent="0">
              <a:buNone/>
            </a:pPr>
            <a:r>
              <a:rPr lang="cs-CZ" dirty="0" smtClean="0"/>
              <a:t>(např. dělník v pásové výrobě, mechanicky pracující člověk…)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7157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/>
              <a:t>Kolektiv autorů. Český jazyk a komunikace pro střední školy 1.díl. První vydání. Brno: </a:t>
            </a:r>
            <a:r>
              <a:rPr lang="cs-CZ" sz="2400" dirty="0" err="1"/>
              <a:t>Didaktis</a:t>
            </a:r>
            <a:r>
              <a:rPr lang="cs-CZ" sz="2400" dirty="0"/>
              <a:t>, 2010. 64 s. ISBN 978-80-7358-166-4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www.empatie.ic.cz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9705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332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Empatie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Dum</cp:lastModifiedBy>
  <cp:revision>8</cp:revision>
  <dcterms:created xsi:type="dcterms:W3CDTF">2013-05-23T11:06:54Z</dcterms:created>
  <dcterms:modified xsi:type="dcterms:W3CDTF">2014-08-17T22:53:37Z</dcterms:modified>
</cp:coreProperties>
</file>