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402967-E28A-4541-9C7A-53C6A7EFE718}" type="datetimeFigureOut">
              <a:rPr lang="cs-CZ" smtClean="0"/>
              <a:t>17.8.2014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9DE9EB-EB8B-4F97-B5B3-957D5A948F7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323611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402967-E28A-4541-9C7A-53C6A7EFE718}" type="datetimeFigureOut">
              <a:rPr lang="cs-CZ" smtClean="0"/>
              <a:t>17.8.2014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9DE9EB-EB8B-4F97-B5B3-957D5A948F7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6536570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402967-E28A-4541-9C7A-53C6A7EFE718}" type="datetimeFigureOut">
              <a:rPr lang="cs-CZ" smtClean="0"/>
              <a:t>17.8.2014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9DE9EB-EB8B-4F97-B5B3-957D5A948F7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6654321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402967-E28A-4541-9C7A-53C6A7EFE718}" type="datetimeFigureOut">
              <a:rPr lang="cs-CZ" smtClean="0"/>
              <a:t>17.8.2014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9DE9EB-EB8B-4F97-B5B3-957D5A948F7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867562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402967-E28A-4541-9C7A-53C6A7EFE718}" type="datetimeFigureOut">
              <a:rPr lang="cs-CZ" smtClean="0"/>
              <a:t>17.8.2014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9DE9EB-EB8B-4F97-B5B3-957D5A948F7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4482848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402967-E28A-4541-9C7A-53C6A7EFE718}" type="datetimeFigureOut">
              <a:rPr lang="cs-CZ" smtClean="0"/>
              <a:t>17.8.2014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9DE9EB-EB8B-4F97-B5B3-957D5A948F7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374340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402967-E28A-4541-9C7A-53C6A7EFE718}" type="datetimeFigureOut">
              <a:rPr lang="cs-CZ" smtClean="0"/>
              <a:t>17.8.2014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9DE9EB-EB8B-4F97-B5B3-957D5A948F7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2882243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402967-E28A-4541-9C7A-53C6A7EFE718}" type="datetimeFigureOut">
              <a:rPr lang="cs-CZ" smtClean="0"/>
              <a:t>17.8.2014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9DE9EB-EB8B-4F97-B5B3-957D5A948F7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4914211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402967-E28A-4541-9C7A-53C6A7EFE718}" type="datetimeFigureOut">
              <a:rPr lang="cs-CZ" smtClean="0"/>
              <a:t>17.8.2014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9DE9EB-EB8B-4F97-B5B3-957D5A948F7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123130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402967-E28A-4541-9C7A-53C6A7EFE718}" type="datetimeFigureOut">
              <a:rPr lang="cs-CZ" smtClean="0"/>
              <a:t>17.8.2014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9DE9EB-EB8B-4F97-B5B3-957D5A948F7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4737673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402967-E28A-4541-9C7A-53C6A7EFE718}" type="datetimeFigureOut">
              <a:rPr lang="cs-CZ" smtClean="0"/>
              <a:t>17.8.2014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9DE9EB-EB8B-4F97-B5B3-957D5A948F7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3812620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402967-E28A-4541-9C7A-53C6A7EFE718}" type="datetimeFigureOut">
              <a:rPr lang="cs-CZ" smtClean="0"/>
              <a:t>17.8.2014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E9DE9EB-EB8B-4F97-B5B3-957D5A948F7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361715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jobs.cz/" TargetMode="External"/><Relationship Id="rId2" Type="http://schemas.openxmlformats.org/officeDocument/2006/relationships/hyperlink" Target="http://www.prace.cz/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23864" y="95529"/>
            <a:ext cx="6048000" cy="147865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Picture 3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" y="2239678"/>
            <a:ext cx="8229600" cy="32470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89778420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endParaRPr lang="cs-CZ" sz="4000" b="1" dirty="0" smtClean="0">
              <a:solidFill>
                <a:schemeClr val="accent1">
                  <a:lumMod val="75000"/>
                </a:schemeClr>
              </a:solidFill>
            </a:endParaRPr>
          </a:p>
          <a:p>
            <a:pPr marL="0" indent="0" algn="ctr">
              <a:buNone/>
            </a:pPr>
            <a:r>
              <a:rPr lang="cs-CZ" sz="4000" b="1" dirty="0" smtClean="0">
                <a:solidFill>
                  <a:schemeClr val="accent1">
                    <a:lumMod val="75000"/>
                  </a:schemeClr>
                </a:solidFill>
              </a:rPr>
              <a:t>Komunikace při přijímacím řízení</a:t>
            </a:r>
          </a:p>
          <a:p>
            <a:pPr marL="0" indent="0" algn="ctr">
              <a:buNone/>
            </a:pPr>
            <a:r>
              <a:rPr lang="cs-CZ" sz="4000" b="1" dirty="0">
                <a:solidFill>
                  <a:schemeClr val="accent1">
                    <a:lumMod val="75000"/>
                  </a:schemeClr>
                </a:solidFill>
              </a:rPr>
              <a:t>a</a:t>
            </a:r>
            <a:r>
              <a:rPr lang="cs-CZ" sz="4000" b="1" dirty="0" smtClean="0">
                <a:solidFill>
                  <a:schemeClr val="accent1">
                    <a:lumMod val="75000"/>
                  </a:schemeClr>
                </a:solidFill>
              </a:rPr>
              <a:t> v pracovním týmu</a:t>
            </a:r>
            <a:endParaRPr lang="cs-CZ" sz="4000" b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854718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/>
          <a:lstStyle/>
          <a:p>
            <a:pPr marL="0" indent="0">
              <a:buNone/>
            </a:pPr>
            <a:endParaRPr lang="cs-CZ" dirty="0" smtClean="0">
              <a:solidFill>
                <a:srgbClr val="C00000"/>
              </a:solidFill>
            </a:endParaRPr>
          </a:p>
          <a:p>
            <a:pPr marL="0" indent="0">
              <a:buNone/>
            </a:pPr>
            <a:r>
              <a:rPr lang="cs-CZ" b="1" dirty="0" smtClean="0">
                <a:solidFill>
                  <a:srgbClr val="C00000"/>
                </a:solidFill>
              </a:rPr>
              <a:t>Přijímací pohovor</a:t>
            </a:r>
          </a:p>
          <a:p>
            <a:pPr marL="0" indent="0">
              <a:buNone/>
            </a:pPr>
            <a:r>
              <a:rPr lang="cs-CZ" dirty="0" smtClean="0"/>
              <a:t>Uchazeč má zaměstnavatele přesvědčit o tom, že je vhodným kandidátem na nabízené pracovní místo.</a:t>
            </a:r>
          </a:p>
          <a:p>
            <a:pPr marL="0" indent="0">
              <a:buNone/>
            </a:pPr>
            <a:r>
              <a:rPr lang="cs-CZ" dirty="0" smtClean="0"/>
              <a:t>Je důležité zaměřit se na </a:t>
            </a:r>
            <a:r>
              <a:rPr lang="cs-CZ" b="1" dirty="0" smtClean="0"/>
              <a:t>sebeprezentaci </a:t>
            </a:r>
            <a:r>
              <a:rPr lang="cs-CZ" dirty="0" smtClean="0"/>
              <a:t>– poukázat na své osobnostní kvality, motivaci, odhodlání učit se novým věcem.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249658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332656"/>
            <a:ext cx="8229600" cy="6048672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Je dobré zjistit si dopředu o firmě dostatek informací (prokážu tím svůj aktivní zájem).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Personalista sleduje naše </a:t>
            </a:r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měkké dovednosti 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(např. tvořivost, komunikativnost).  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Nesmí nás zaskočit otázka typu: „Jaké jsou vaše přednosti a nedostatky?“ Zbytečně se nepodceňujte ani příliš nevychloubejte.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chemeClr val="accent5">
                    <a:lumMod val="75000"/>
                  </a:schemeClr>
                </a:solidFill>
              </a:rPr>
              <a:t>Tvrdé dovednosti </a:t>
            </a:r>
            <a:r>
              <a:rPr lang="cs-CZ" dirty="0" smtClean="0">
                <a:solidFill>
                  <a:schemeClr val="accent5">
                    <a:lumMod val="75000"/>
                  </a:schemeClr>
                </a:solidFill>
              </a:rPr>
              <a:t>– odborné znalosti, vzdělání, kurzy, dovednosti.</a:t>
            </a:r>
            <a:endParaRPr lang="cs-CZ" dirty="0">
              <a:solidFill>
                <a:schemeClr val="accent5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170900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>
            <a:normAutofit fontScale="92500"/>
          </a:bodyPr>
          <a:lstStyle/>
          <a:p>
            <a:pPr marL="0" indent="0" algn="ctr">
              <a:buNone/>
            </a:pPr>
            <a:r>
              <a:rPr lang="cs-CZ" dirty="0" smtClean="0">
                <a:solidFill>
                  <a:schemeClr val="accent4">
                    <a:lumMod val="75000"/>
                  </a:schemeClr>
                </a:solidFill>
              </a:rPr>
              <a:t>Hodnocena je </a:t>
            </a:r>
            <a:r>
              <a:rPr lang="cs-CZ" b="1" dirty="0" smtClean="0">
                <a:solidFill>
                  <a:schemeClr val="accent4">
                    <a:lumMod val="75000"/>
                  </a:schemeClr>
                </a:solidFill>
              </a:rPr>
              <a:t>verbální i neverbální komunikace</a:t>
            </a:r>
            <a:r>
              <a:rPr lang="cs-CZ" dirty="0" smtClean="0">
                <a:solidFill>
                  <a:schemeClr val="accent4">
                    <a:lumMod val="75000"/>
                  </a:schemeClr>
                </a:solidFill>
              </a:rPr>
              <a:t>.</a:t>
            </a:r>
          </a:p>
          <a:p>
            <a:pPr marL="0" indent="0" algn="ctr">
              <a:buNone/>
            </a:pPr>
            <a:r>
              <a:rPr lang="cs-CZ" dirty="0" smtClean="0">
                <a:solidFill>
                  <a:srgbClr val="7030A0"/>
                </a:solidFill>
              </a:rPr>
              <a:t>Důležitý je </a:t>
            </a:r>
            <a:r>
              <a:rPr lang="cs-CZ" b="1" dirty="0" smtClean="0">
                <a:solidFill>
                  <a:srgbClr val="7030A0"/>
                </a:solidFill>
              </a:rPr>
              <a:t>první dojem .</a:t>
            </a:r>
          </a:p>
          <a:p>
            <a:pPr marL="0" indent="0" algn="ctr">
              <a:buNone/>
            </a:pPr>
            <a:r>
              <a:rPr lang="cs-CZ" dirty="0" smtClean="0">
                <a:solidFill>
                  <a:schemeClr val="accent5">
                    <a:lumMod val="75000"/>
                  </a:schemeClr>
                </a:solidFill>
              </a:rPr>
              <a:t>Napište si ve dvojici seznam činností, na které byste při přijímacím pohovoru neměli zapomenout, které jsou důležité – např. včasný příchod…</a:t>
            </a:r>
          </a:p>
          <a:p>
            <a:pPr marL="0" indent="0" algn="ctr">
              <a:buNone/>
            </a:pPr>
            <a:r>
              <a:rPr lang="cs-CZ" dirty="0" smtClean="0"/>
              <a:t>(včasný příchod, pozdrav, představení, podání ruky – podle pravidel etikety, vhodné oblečení, zdvořilé chování, pozitivní vystupování, oficiální tón – bez důvěrností, pravdivé odpovědi na otázky)</a:t>
            </a:r>
          </a:p>
          <a:p>
            <a:pPr marL="0" indent="0" algn="ctr">
              <a:buNone/>
            </a:pPr>
            <a:r>
              <a:rPr lang="cs-CZ" dirty="0" smtClean="0"/>
              <a:t>Na některé otázky nemusíme odpovídat (rodinné poměry, sexuální orientace…)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436120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5793507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Podívejte se společně na portály nabízející práci, např. </a:t>
            </a:r>
            <a:r>
              <a:rPr lang="cs-CZ" dirty="0" smtClean="0">
                <a:hlinkClick r:id="rId2"/>
              </a:rPr>
              <a:t>http://www.prace.cz/</a:t>
            </a:r>
            <a:r>
              <a:rPr lang="cs-CZ" dirty="0" smtClean="0"/>
              <a:t> , </a:t>
            </a:r>
            <a:r>
              <a:rPr lang="cs-CZ" dirty="0" smtClean="0">
                <a:hlinkClick r:id="rId3"/>
              </a:rPr>
              <a:t>http://www.jobs.cz/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Najděte si oblast, ve které žijete a obor, který vás zajímá. V nabízených inzerátech hledejte tvrdé a měkké dovednosti, které zaměstnavatel po uchazeči požaduje.</a:t>
            </a:r>
          </a:p>
          <a:p>
            <a:pPr marL="0" indent="0">
              <a:buNone/>
            </a:pPr>
            <a:r>
              <a:rPr lang="cs-CZ" dirty="0" smtClean="0"/>
              <a:t>Dovednosti vypište: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930388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5793507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Firmy využívají </a:t>
            </a:r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týmovou práci </a:t>
            </a:r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– setkávají se tam lidé s různými zkušenostmi, dovednostmi, vědomostmi. Navzájem se obohacují, zvyšuje se efektivita práce.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V týmu je důležité vymezit</a:t>
            </a:r>
            <a:r>
              <a:rPr lang="cs-CZ" dirty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cíle, pravidla, role, postupy práce.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C00000"/>
                </a:solidFill>
              </a:rPr>
              <a:t>V týmech by měla být podporována </a:t>
            </a:r>
            <a:r>
              <a:rPr lang="cs-CZ" b="1" dirty="0" smtClean="0">
                <a:solidFill>
                  <a:srgbClr val="C00000"/>
                </a:solidFill>
              </a:rPr>
              <a:t>zdravá komunikace </a:t>
            </a:r>
            <a:r>
              <a:rPr lang="cs-CZ" dirty="0" smtClean="0">
                <a:solidFill>
                  <a:srgbClr val="C00000"/>
                </a:solidFill>
              </a:rPr>
              <a:t>– člověk se nebojí říct, co si myslí a cítí.</a:t>
            </a:r>
            <a:endParaRPr lang="cs-CZ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465754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Týmový hráč ví, že:</a:t>
            </a:r>
          </a:p>
          <a:p>
            <a:pPr>
              <a:buFontTx/>
              <a:buChar char="-"/>
            </a:pPr>
            <a:r>
              <a:rPr lang="cs-CZ" dirty="0" smtClean="0">
                <a:solidFill>
                  <a:srgbClr val="C00000"/>
                </a:solidFill>
              </a:rPr>
              <a:t>Všichni členové týmu jsou stejně </a:t>
            </a:r>
            <a:r>
              <a:rPr lang="cs-CZ" dirty="0" smtClean="0">
                <a:solidFill>
                  <a:srgbClr val="C00000"/>
                </a:solidFill>
              </a:rPr>
              <a:t>důležití.</a:t>
            </a:r>
            <a:endParaRPr lang="cs-CZ" dirty="0" smtClean="0">
              <a:solidFill>
                <a:srgbClr val="C00000"/>
              </a:solidFill>
            </a:endParaRPr>
          </a:p>
          <a:p>
            <a:pPr>
              <a:buFontTx/>
              <a:buChar char="-"/>
            </a:pPr>
            <a:r>
              <a:rPr lang="cs-CZ" dirty="0" smtClean="0">
                <a:solidFill>
                  <a:srgbClr val="FF0000"/>
                </a:solidFill>
              </a:rPr>
              <a:t>Práce v týmu není </a:t>
            </a:r>
            <a:r>
              <a:rPr lang="cs-CZ" dirty="0" smtClean="0">
                <a:solidFill>
                  <a:srgbClr val="FF0000"/>
                </a:solidFill>
              </a:rPr>
              <a:t>soupeření.</a:t>
            </a:r>
            <a:endParaRPr lang="cs-CZ" dirty="0" smtClean="0">
              <a:solidFill>
                <a:srgbClr val="FF0000"/>
              </a:solidFill>
            </a:endParaRPr>
          </a:p>
          <a:p>
            <a:pPr>
              <a:buFontTx/>
              <a:buChar char="-"/>
            </a:pP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Členové si vzájemně naslouchají a nebojí se 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ptát.</a:t>
            </a:r>
            <a:endParaRPr lang="cs-CZ" dirty="0" smtClean="0">
              <a:solidFill>
                <a:schemeClr val="accent2">
                  <a:lumMod val="75000"/>
                </a:schemeClr>
              </a:solidFill>
            </a:endParaRPr>
          </a:p>
          <a:p>
            <a:pPr>
              <a:buFontTx/>
              <a:buChar char="-"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Používají otevřené otázky , dávají tak druhému více prostoru pro sdělení 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myšlenek.</a:t>
            </a:r>
            <a:endParaRPr lang="cs-CZ" dirty="0" smtClean="0">
              <a:solidFill>
                <a:schemeClr val="accent1">
                  <a:lumMod val="75000"/>
                </a:schemeClr>
              </a:solidFill>
            </a:endParaRPr>
          </a:p>
          <a:p>
            <a:pPr>
              <a:buFontTx/>
              <a:buChar char="-"/>
            </a:pP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Pochopení úkolu potvrzují parafrázováním a </a:t>
            </a: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shrnutím.</a:t>
            </a:r>
            <a:endParaRPr lang="cs-CZ" dirty="0">
              <a:solidFill>
                <a:schemeClr val="tx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552501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Úkol: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Sami, pak  ve dvojici popište situace, kdy jste ve škole pracovali v týmu, skupině. Jaká byla vaše role? Kdo přicházel s novými nápady, kdo hlídal čas, kdo upozorňoval na nedostatky návrhů, kdo oceňoval nápady ostatních, kdo zapisoval průběh činnosti, kdo, posouval práci dopředu…?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Kdy je vhodnější zvolit individuální práci, kdy týmovou?</a:t>
            </a:r>
            <a:endParaRPr lang="cs-CZ" dirty="0">
              <a:solidFill>
                <a:schemeClr val="accent3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58044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/>
              <a:t>Zdroje: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dirty="0"/>
              <a:t>Kolektiv autorů. Český jazyk a komunikace pro střední školy </a:t>
            </a:r>
            <a:r>
              <a:rPr lang="cs-CZ" sz="2400" dirty="0" smtClean="0"/>
              <a:t>3. – 4. díl. </a:t>
            </a:r>
            <a:r>
              <a:rPr lang="cs-CZ" sz="2400" dirty="0"/>
              <a:t>První vydání. Brno: </a:t>
            </a:r>
            <a:r>
              <a:rPr lang="cs-CZ" sz="2400" dirty="0" err="1"/>
              <a:t>Didaktis</a:t>
            </a:r>
            <a:r>
              <a:rPr lang="cs-CZ" sz="2400" dirty="0"/>
              <a:t>, </a:t>
            </a:r>
            <a:r>
              <a:rPr lang="cs-CZ" sz="2400" dirty="0" smtClean="0"/>
              <a:t>2012. 128 </a:t>
            </a:r>
            <a:r>
              <a:rPr lang="cs-CZ" sz="2400" dirty="0"/>
              <a:t>s. ISBN </a:t>
            </a:r>
            <a:r>
              <a:rPr lang="cs-CZ" sz="2400" dirty="0" smtClean="0"/>
              <a:t>978-80-7358-199-2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dirty="0"/>
              <a:t>Kolektiv autorů. Český jazyk a komunikace pro střední školy 3. – 4. </a:t>
            </a:r>
            <a:r>
              <a:rPr lang="cs-CZ" sz="2400" dirty="0" smtClean="0"/>
              <a:t>díl – Pracovní sešit. </a:t>
            </a:r>
            <a:r>
              <a:rPr lang="cs-CZ" sz="2400" dirty="0"/>
              <a:t>První vydání. Brno: </a:t>
            </a:r>
            <a:r>
              <a:rPr lang="cs-CZ" sz="2400" dirty="0" err="1"/>
              <a:t>Didaktis</a:t>
            </a:r>
            <a:r>
              <a:rPr lang="cs-CZ" sz="2400" dirty="0"/>
              <a:t>, 2012. 128 s. ISBN </a:t>
            </a:r>
            <a:r>
              <a:rPr lang="cs-CZ" sz="2400" dirty="0" smtClean="0"/>
              <a:t>978-80-7358-200-5</a:t>
            </a:r>
            <a:endParaRPr lang="cs-CZ" sz="2400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866633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45</TotalTime>
  <Words>486</Words>
  <Application>Microsoft Office PowerPoint</Application>
  <PresentationFormat>Předvádění na obrazovce (4:3)</PresentationFormat>
  <Paragraphs>38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Killer</dc:creator>
  <cp:lastModifiedBy>OEM</cp:lastModifiedBy>
  <cp:revision>8</cp:revision>
  <dcterms:created xsi:type="dcterms:W3CDTF">2013-06-14T15:51:07Z</dcterms:created>
  <dcterms:modified xsi:type="dcterms:W3CDTF">2014-08-17T05:19:20Z</dcterms:modified>
</cp:coreProperties>
</file>