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C5AC9-AE4A-4FAD-AD0D-E46012BCE2AA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9A8CD-869E-4DF9-BB79-881BD1554D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75954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C5AC9-AE4A-4FAD-AD0D-E46012BCE2AA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9A8CD-869E-4DF9-BB79-881BD1554D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3003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C5AC9-AE4A-4FAD-AD0D-E46012BCE2AA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9A8CD-869E-4DF9-BB79-881BD1554D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74102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C5AC9-AE4A-4FAD-AD0D-E46012BCE2AA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9A8CD-869E-4DF9-BB79-881BD1554D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33581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C5AC9-AE4A-4FAD-AD0D-E46012BCE2AA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9A8CD-869E-4DF9-BB79-881BD1554D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37650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C5AC9-AE4A-4FAD-AD0D-E46012BCE2AA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9A8CD-869E-4DF9-BB79-881BD1554D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7929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C5AC9-AE4A-4FAD-AD0D-E46012BCE2AA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9A8CD-869E-4DF9-BB79-881BD1554D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5603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C5AC9-AE4A-4FAD-AD0D-E46012BCE2AA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9A8CD-869E-4DF9-BB79-881BD1554D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81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C5AC9-AE4A-4FAD-AD0D-E46012BCE2AA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9A8CD-869E-4DF9-BB79-881BD1554D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9392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C5AC9-AE4A-4FAD-AD0D-E46012BCE2AA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9A8CD-869E-4DF9-BB79-881BD1554D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2238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C5AC9-AE4A-4FAD-AD0D-E46012BCE2AA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9A8CD-869E-4DF9-BB79-881BD1554D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1431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C5AC9-AE4A-4FAD-AD0D-E46012BCE2AA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69A8CD-869E-4DF9-BB79-881BD1554D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19916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1714500"/>
            <a:ext cx="4572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5203" y="33363"/>
            <a:ext cx="6331565" cy="15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60848"/>
            <a:ext cx="8229600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2808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Administrativní styl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Oblast </a:t>
            </a:r>
            <a:r>
              <a:rPr lang="cs-CZ" dirty="0" smtClean="0">
                <a:solidFill>
                  <a:srgbClr val="C00000"/>
                </a:solidFill>
              </a:rPr>
              <a:t>informativní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C00000"/>
                </a:solidFill>
              </a:rPr>
              <a:t>věcné komunikace úředního styku</a:t>
            </a:r>
            <a:r>
              <a:rPr lang="cs-CZ" dirty="0" smtClean="0"/>
              <a:t>. Sdělení jsou </a:t>
            </a:r>
            <a:r>
              <a:rPr lang="cs-CZ" dirty="0" smtClean="0">
                <a:solidFill>
                  <a:srgbClr val="C00000"/>
                </a:solidFill>
              </a:rPr>
              <a:t>odosobněná</a:t>
            </a:r>
            <a:r>
              <a:rPr lang="cs-CZ" dirty="0" smtClean="0"/>
              <a:t>, zaměřená na </a:t>
            </a:r>
            <a:r>
              <a:rPr lang="cs-CZ" dirty="0" smtClean="0">
                <a:solidFill>
                  <a:srgbClr val="C00000"/>
                </a:solidFill>
              </a:rPr>
              <a:t>fakta.</a:t>
            </a:r>
            <a:r>
              <a:rPr lang="cs-CZ" dirty="0" smtClean="0"/>
              <a:t> Jeden z účastníků často zastupuje úřad, instituci či firmu.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0489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603813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Převažuje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funkce řídící </a:t>
            </a:r>
            <a:r>
              <a:rPr lang="cs-CZ" dirty="0" smtClean="0"/>
              <a:t>(např. zákon, vyhláška),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správní</a:t>
            </a:r>
            <a:r>
              <a:rPr lang="cs-CZ" dirty="0" smtClean="0"/>
              <a:t> (např. žádost),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odborně sdělná </a:t>
            </a:r>
            <a:r>
              <a:rPr lang="cs-CZ" dirty="0" smtClean="0"/>
              <a:t>(např. sdělení úřadu),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informační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Komunikáty jsou </a:t>
            </a:r>
            <a:r>
              <a:rPr lang="cs-CZ" dirty="0" smtClean="0">
                <a:solidFill>
                  <a:schemeClr val="tx2"/>
                </a:solidFill>
              </a:rPr>
              <a:t>připravené</a:t>
            </a:r>
            <a:r>
              <a:rPr lang="cs-CZ" dirty="0" smtClean="0"/>
              <a:t>, mají většinou </a:t>
            </a:r>
            <a:r>
              <a:rPr lang="cs-CZ" dirty="0" smtClean="0">
                <a:solidFill>
                  <a:schemeClr val="tx2"/>
                </a:solidFill>
              </a:rPr>
              <a:t>písemný charakter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Prostředky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neutrální spisovné češtiny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Specifické termíny, knižní výrazy, zkratky, ustálené obraty, trpný rod, množné číslo…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0413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Komunikáty jsou buď: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2"/>
                </a:solidFill>
              </a:rPr>
              <a:t>Textové</a:t>
            </a:r>
            <a:r>
              <a:rPr lang="cs-CZ" dirty="0" smtClean="0"/>
              <a:t> – nutné jsou identifikační údaje zúčastněných, označení komunikátu, údaje o datu a místě, text je strukturován do graficky odlišených oddílů či paragrafů…</a:t>
            </a:r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2"/>
                </a:solidFill>
              </a:rPr>
              <a:t>Heslovité</a:t>
            </a:r>
            <a:r>
              <a:rPr lang="cs-CZ" dirty="0" smtClean="0"/>
              <a:t> – údaje se vpisují do kolonek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4855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Jaké funkce plní komunikáty administrativního stylu?</a:t>
            </a:r>
          </a:p>
          <a:p>
            <a:pPr marL="0" indent="0">
              <a:buNone/>
            </a:pPr>
            <a:r>
              <a:rPr lang="cs-CZ" dirty="0"/>
              <a:t>ř</a:t>
            </a:r>
            <a:r>
              <a:rPr lang="cs-CZ" dirty="0" smtClean="0"/>
              <a:t>ídící, správní a informační,</a:t>
            </a:r>
          </a:p>
          <a:p>
            <a:pPr marL="0" indent="0">
              <a:buNone/>
            </a:pPr>
            <a:r>
              <a:rPr lang="cs-CZ" dirty="0"/>
              <a:t>i</a:t>
            </a:r>
            <a:r>
              <a:rPr lang="cs-CZ" dirty="0" smtClean="0"/>
              <a:t>nformační a přesvědčovací,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ákonodárnou a kontaktovou,</a:t>
            </a:r>
          </a:p>
          <a:p>
            <a:pPr marL="0" indent="0">
              <a:buNone/>
            </a:pPr>
            <a:r>
              <a:rPr lang="cs-CZ" dirty="0"/>
              <a:t>ř</a:t>
            </a:r>
            <a:r>
              <a:rPr lang="cs-CZ" dirty="0" smtClean="0"/>
              <a:t>ídící, správní, ale ne informační</a:t>
            </a:r>
          </a:p>
          <a:p>
            <a:pPr marL="0" indent="0">
              <a:buNone/>
            </a:pPr>
            <a:r>
              <a:rPr lang="cs-CZ" dirty="0" smtClean="0"/>
              <a:t>(řídící, správní a informační)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413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2) Kterým dokumentem lze jinou osobu pověřit zastupováním v úředních jednáních?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ávětí, usnesením, plnou mocí, formálním dopisem</a:t>
            </a:r>
          </a:p>
          <a:p>
            <a:pPr marL="0" indent="0">
              <a:buNone/>
            </a:pPr>
            <a:r>
              <a:rPr lang="cs-CZ" dirty="0" smtClean="0"/>
              <a:t>(plnou mocí)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3) Které komunikáty nebývají určeny hromadnému příjemci?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ápisy z porady, zákony a nařízení, pracovní smlouvy, směrnice a vyhlášky</a:t>
            </a:r>
          </a:p>
          <a:p>
            <a:pPr marL="0" indent="0">
              <a:buNone/>
            </a:pPr>
            <a:r>
              <a:rPr lang="cs-CZ" dirty="0" smtClean="0"/>
              <a:t>(pracovní smlouvy)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5713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4) Pro který slohový útvar užíváme zkratku CV?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ro profesní inzerát, pro profesní životopis, </a:t>
            </a:r>
          </a:p>
          <a:p>
            <a:pPr marL="0" indent="0">
              <a:buNone/>
            </a:pPr>
            <a:r>
              <a:rPr lang="cs-CZ" dirty="0" smtClean="0"/>
              <a:t>pro pracovní smlouvu, pro centrální vyhlášku</a:t>
            </a:r>
          </a:p>
          <a:p>
            <a:pPr marL="0" indent="0">
              <a:buNone/>
            </a:pPr>
            <a:r>
              <a:rPr lang="cs-CZ" dirty="0" smtClean="0"/>
              <a:t>(pro profesní životopis)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5) Ve kterém z následujících útvarů bývají zapisovány výpovědi zúčastněných osob?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 objednávce, v pracovní smlouvě, v protokolu, v nabídce služeb</a:t>
            </a:r>
          </a:p>
          <a:p>
            <a:pPr marL="0" indent="0">
              <a:buNone/>
            </a:pPr>
            <a:r>
              <a:rPr lang="cs-CZ" dirty="0" smtClean="0"/>
              <a:t>(v protokolu)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7840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Zdroje:</a:t>
            </a:r>
          </a:p>
          <a:p>
            <a:pPr marL="0" indent="0">
              <a:buNone/>
            </a:pPr>
            <a:r>
              <a:rPr lang="cs-CZ" sz="2000" dirty="0" smtClean="0"/>
              <a:t>Kolektiv </a:t>
            </a:r>
            <a:r>
              <a:rPr lang="cs-CZ" sz="2000" dirty="0"/>
              <a:t>autorů. Český jazyk a komunikace pro střední školy </a:t>
            </a:r>
            <a:endParaRPr lang="cs-CZ" sz="2000" dirty="0" smtClean="0"/>
          </a:p>
          <a:p>
            <a:pPr marL="0" indent="0">
              <a:buNone/>
            </a:pPr>
            <a:r>
              <a:rPr lang="en-US" sz="2000" dirty="0" smtClean="0"/>
              <a:t>3.</a:t>
            </a:r>
            <a:r>
              <a:rPr lang="cs-CZ" sz="2000" dirty="0" smtClean="0"/>
              <a:t> - </a:t>
            </a:r>
            <a:r>
              <a:rPr lang="en-US" sz="2000" dirty="0"/>
              <a:t>4</a:t>
            </a:r>
            <a:r>
              <a:rPr lang="cs-CZ" sz="2000" dirty="0"/>
              <a:t>.díl. První vydání. Brno: </a:t>
            </a:r>
            <a:r>
              <a:rPr lang="cs-CZ" sz="2000" dirty="0" err="1"/>
              <a:t>Didaktis</a:t>
            </a:r>
            <a:r>
              <a:rPr lang="cs-CZ" sz="2000" dirty="0"/>
              <a:t>, 2012. 128 s. ISBN 978-80-7358-199-2</a:t>
            </a:r>
          </a:p>
          <a:p>
            <a:pPr marL="0" indent="0">
              <a:buNone/>
            </a:pPr>
            <a:r>
              <a:rPr lang="cs-CZ" sz="2000" dirty="0"/>
              <a:t> </a:t>
            </a:r>
          </a:p>
          <a:p>
            <a:pPr marL="0" indent="0">
              <a:buNone/>
            </a:pPr>
            <a:r>
              <a:rPr lang="cs-CZ" sz="2000" dirty="0"/>
              <a:t>Kolektiv autorů. Český jazyk a komunikace pro střední školy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3</a:t>
            </a:r>
            <a:r>
              <a:rPr lang="cs-CZ" sz="2000" dirty="0"/>
              <a:t>. - 4.díl. Pracovní sešit. První vydání. Brno: </a:t>
            </a:r>
            <a:r>
              <a:rPr lang="cs-CZ" sz="2000" dirty="0" err="1"/>
              <a:t>Didaktis</a:t>
            </a:r>
            <a:r>
              <a:rPr lang="cs-CZ" sz="2000" dirty="0"/>
              <a:t>, 2012. 103s. ISBN 978-80-7358-200-5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3170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304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Administrativní styl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Killer</cp:lastModifiedBy>
  <cp:revision>6</cp:revision>
  <dcterms:created xsi:type="dcterms:W3CDTF">2013-05-20T21:33:56Z</dcterms:created>
  <dcterms:modified xsi:type="dcterms:W3CDTF">2013-06-26T08:40:28Z</dcterms:modified>
</cp:coreProperties>
</file>