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2" r:id="rId4"/>
    <p:sldId id="259" r:id="rId5"/>
    <p:sldId id="260" r:id="rId6"/>
    <p:sldId id="261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2501-598A-4D0B-AE1C-01BA48641A63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667E9-6D3D-4301-B071-05F15216EE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2048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2501-598A-4D0B-AE1C-01BA48641A63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667E9-6D3D-4301-B071-05F15216EE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122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2501-598A-4D0B-AE1C-01BA48641A63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667E9-6D3D-4301-B071-05F15216EE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636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2501-598A-4D0B-AE1C-01BA48641A63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667E9-6D3D-4301-B071-05F15216EE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0600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2501-598A-4D0B-AE1C-01BA48641A63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667E9-6D3D-4301-B071-05F15216EE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5738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2501-598A-4D0B-AE1C-01BA48641A63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667E9-6D3D-4301-B071-05F15216EE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6942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2501-598A-4D0B-AE1C-01BA48641A63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667E9-6D3D-4301-B071-05F15216EE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1728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2501-598A-4D0B-AE1C-01BA48641A63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667E9-6D3D-4301-B071-05F15216EE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7647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2501-598A-4D0B-AE1C-01BA48641A63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667E9-6D3D-4301-B071-05F15216EE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0619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2501-598A-4D0B-AE1C-01BA48641A63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667E9-6D3D-4301-B071-05F15216EE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6709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2501-598A-4D0B-AE1C-01BA48641A63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667E9-6D3D-4301-B071-05F15216EE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2172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522501-598A-4D0B-AE1C-01BA48641A63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3667E9-6D3D-4301-B071-05F15216EE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0475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dnes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dnes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7145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6217" y="0"/>
            <a:ext cx="6331565" cy="15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420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909296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Noviny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424349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Úkol: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Jaká je cesta myšlenky od zrození v redaktorově hlavě až po vytištění v novinách? Co musí autor udělat, než se jeho nápad dostane do novin? Samostatně rozepište jednotlivé kroky a sdílejte pak ve dvojici: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027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Zásady úspěšného psaní: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řesnost, stručnost, srozumitelnost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AutoNum type="alphaLcParenR"/>
            </a:pPr>
            <a:r>
              <a:rPr lang="cs-CZ" dirty="0" smtClean="0"/>
              <a:t>Dostanu nápad</a:t>
            </a:r>
          </a:p>
          <a:p>
            <a:pPr marL="514350" indent="-514350">
              <a:buAutoNum type="alphaLcParenR"/>
            </a:pPr>
            <a:r>
              <a:rPr lang="cs-CZ" dirty="0" smtClean="0"/>
              <a:t>Získávám podklady</a:t>
            </a:r>
          </a:p>
          <a:p>
            <a:pPr marL="514350" indent="-514350">
              <a:buAutoNum type="alphaLcParenR"/>
            </a:pPr>
            <a:r>
              <a:rPr lang="cs-CZ" dirty="0" smtClean="0"/>
              <a:t>Analyzuji fakta, tvořím myšlenkovou mapu, plánuji výstavbu textu</a:t>
            </a:r>
          </a:p>
          <a:p>
            <a:pPr marL="514350" indent="-514350">
              <a:buAutoNum type="alphaLcParenR"/>
            </a:pPr>
            <a:r>
              <a:rPr lang="cs-CZ" dirty="0" smtClean="0"/>
              <a:t>Napíšu článek nanečisto</a:t>
            </a:r>
          </a:p>
          <a:p>
            <a:pPr marL="514350" indent="-514350">
              <a:buAutoNum type="alphaLcParenR"/>
            </a:pPr>
            <a:r>
              <a:rPr lang="cs-CZ" dirty="0" smtClean="0"/>
              <a:t>Opravím chyby a přepíšu načisto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2258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Ve skutečných novinách následně texty </a:t>
            </a:r>
            <a:r>
              <a:rPr lang="cs-CZ" dirty="0" smtClean="0">
                <a:solidFill>
                  <a:srgbClr val="C00000"/>
                </a:solidFill>
              </a:rPr>
              <a:t>redigují: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FontTx/>
              <a:buChar char="-"/>
            </a:pPr>
            <a:r>
              <a:rPr lang="cs-CZ" dirty="0" smtClean="0"/>
              <a:t>Odstraňují gramatické a slohové chyby</a:t>
            </a:r>
          </a:p>
          <a:p>
            <a:pPr>
              <a:buFontTx/>
              <a:buChar char="-"/>
            </a:pPr>
            <a:r>
              <a:rPr lang="cs-CZ" dirty="0" smtClean="0"/>
              <a:t>Kontrolují logickou strukturu a textovou návaznost</a:t>
            </a:r>
          </a:p>
          <a:p>
            <a:pPr>
              <a:buFontTx/>
              <a:buChar char="-"/>
            </a:pPr>
            <a:r>
              <a:rPr lang="cs-CZ" dirty="0" smtClean="0"/>
              <a:t>Posuzují, zda je text objektivní, fakticky správný, dostatečně srozumitelný…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6476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Jaké stálé prvky novin znáte? 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Záhlaví</a:t>
            </a:r>
            <a:r>
              <a:rPr lang="cs-CZ" dirty="0" smtClean="0"/>
              <a:t> – jméno novin, má ustálenou grafickou podobu a je obchodní značkou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Slogan</a:t>
            </a:r>
            <a:r>
              <a:rPr lang="cs-CZ" dirty="0" smtClean="0"/>
              <a:t> – věta, která pravidelně doprovází záhlaví, bývá umístěna pod ním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1</a:t>
            </a:r>
            <a:r>
              <a:rPr lang="cs-CZ" dirty="0" smtClean="0">
                <a:solidFill>
                  <a:srgbClr val="C00000"/>
                </a:solidFill>
              </a:rPr>
              <a:t>. řádek </a:t>
            </a:r>
            <a:r>
              <a:rPr lang="cs-CZ" dirty="0" smtClean="0">
                <a:solidFill>
                  <a:srgbClr val="C00000"/>
                </a:solidFill>
              </a:rPr>
              <a:t>pod záhlavím </a:t>
            </a:r>
            <a:r>
              <a:rPr lang="cs-CZ" dirty="0" smtClean="0"/>
              <a:t>– datum, den, číslo, ročník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Rubriky</a:t>
            </a:r>
            <a:r>
              <a:rPr lang="cs-CZ" dirty="0" smtClean="0"/>
              <a:t> – ustálené typy publicistických útvarů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Tiráž</a:t>
            </a:r>
            <a:r>
              <a:rPr lang="cs-CZ" dirty="0" smtClean="0"/>
              <a:t> – vydavatelské údaje (většinou na konci novin)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079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120680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Obrazový materiál </a:t>
            </a:r>
            <a:r>
              <a:rPr lang="cs-CZ" dirty="0" smtClean="0"/>
              <a:t>– fotografie s popisky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Inzerce</a:t>
            </a:r>
            <a:r>
              <a:rPr lang="cs-CZ" dirty="0" smtClean="0"/>
              <a:t> – plošná i řádková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Barva</a:t>
            </a:r>
            <a:r>
              <a:rPr lang="cs-CZ" dirty="0" smtClean="0"/>
              <a:t> – musí se používat funkčně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novinách je velmi důležitá </a:t>
            </a:r>
            <a:r>
              <a:rPr lang="cs-CZ" dirty="0" smtClean="0">
                <a:solidFill>
                  <a:srgbClr val="C00000"/>
                </a:solidFill>
              </a:rPr>
              <a:t>typografie a grafická úprava.</a:t>
            </a:r>
          </a:p>
          <a:p>
            <a:pPr marL="0" indent="0">
              <a:buNone/>
            </a:pPr>
            <a:r>
              <a:rPr lang="cs-CZ" dirty="0" smtClean="0"/>
              <a:t>Typografie – typy, velikosti a tučnost písma, interpunkce, linky, rámečky, ornamenty…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0145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Úkol: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1)Ve skupinách pracujte s výtiskem MF DNES a hledejte stálé prvky novin (na </a:t>
            </a:r>
            <a:r>
              <a:rPr lang="cs-CZ" dirty="0" err="1" smtClean="0">
                <a:solidFill>
                  <a:srgbClr val="C00000"/>
                </a:solidFill>
              </a:rPr>
              <a:t>flipové</a:t>
            </a:r>
            <a:r>
              <a:rPr lang="cs-CZ" dirty="0" smtClean="0">
                <a:solidFill>
                  <a:srgbClr val="C00000"/>
                </a:solidFill>
              </a:rPr>
              <a:t> papíry k  nim nalepte ukázky ).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2) Na </a:t>
            </a:r>
            <a:r>
              <a:rPr lang="cs-CZ" dirty="0" smtClean="0">
                <a:solidFill>
                  <a:srgbClr val="C00000"/>
                </a:solidFill>
                <a:hlinkClick r:id="rId2"/>
              </a:rPr>
              <a:t>http://www.idnes.cz/</a:t>
            </a:r>
            <a:r>
              <a:rPr lang="cs-CZ" dirty="0" smtClean="0">
                <a:solidFill>
                  <a:srgbClr val="C00000"/>
                </a:solidFill>
              </a:rPr>
              <a:t> hledejte stálé prvky platné pro internetovou podobu novin.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31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Zdroje: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hlinkClick r:id="rId2"/>
              </a:rPr>
              <a:t>http://www.idnes.cz/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0610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253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Dum</cp:lastModifiedBy>
  <cp:revision>8</cp:revision>
  <dcterms:created xsi:type="dcterms:W3CDTF">2013-06-13T07:53:45Z</dcterms:created>
  <dcterms:modified xsi:type="dcterms:W3CDTF">2014-08-17T23:05:53Z</dcterms:modified>
</cp:coreProperties>
</file>