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11"/>
  </p:notesMasterIdLst>
  <p:sldIdLst>
    <p:sldId id="257" r:id="rId2"/>
    <p:sldId id="258" r:id="rId3"/>
    <p:sldId id="259" r:id="rId4"/>
    <p:sldId id="260" r:id="rId5"/>
    <p:sldId id="261" r:id="rId6"/>
    <p:sldId id="262" r:id="rId7"/>
    <p:sldId id="263" r:id="rId8"/>
    <p:sldId id="264" r:id="rId9"/>
    <p:sldId id="265" r:id="rId10"/>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33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9" d="100"/>
          <a:sy n="99" d="100"/>
        </p:scale>
        <p:origin x="-240"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514"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a:lvl1pPr>
          </a:lstStyle>
          <a:p>
            <a:pPr>
              <a:defRPr/>
            </a:pPr>
            <a:endParaRPr lang="cs-CZ"/>
          </a:p>
        </p:txBody>
      </p:sp>
      <p:sp>
        <p:nvSpPr>
          <p:cNvPr id="64515"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pPr>
              <a:defRPr/>
            </a:pPr>
            <a:endParaRPr lang="cs-CZ"/>
          </a:p>
        </p:txBody>
      </p:sp>
      <p:sp>
        <p:nvSpPr>
          <p:cNvPr id="11268" name="Rectangle 4"/>
          <p:cNvSpPr>
            <a:spLocks noRo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64517"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cs-CZ" noProof="0" smtClean="0"/>
              <a:t>Klepnutím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p>
        </p:txBody>
      </p:sp>
      <p:sp>
        <p:nvSpPr>
          <p:cNvPr id="64518"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vl1pPr>
          </a:lstStyle>
          <a:p>
            <a:pPr>
              <a:defRPr/>
            </a:pPr>
            <a:endParaRPr lang="cs-CZ"/>
          </a:p>
        </p:txBody>
      </p:sp>
      <p:sp>
        <p:nvSpPr>
          <p:cNvPr id="64519"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vl1pPr>
          </a:lstStyle>
          <a:p>
            <a:pPr>
              <a:defRPr/>
            </a:pPr>
            <a:fld id="{EB641A38-29AB-411A-901E-9E57DDAA8C64}" type="slidenum">
              <a:rPr lang="cs-CZ"/>
              <a:pPr>
                <a:defRPr/>
              </a:pPr>
              <a:t>‹#›</a:t>
            </a:fld>
            <a:endParaRPr lang="cs-CZ"/>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a:noFill/>
          <a:ln>
            <a:miter lim="800000"/>
            <a:headEnd/>
            <a:tailEnd/>
          </a:ln>
        </p:spPr>
        <p:txBody>
          <a:bodyPr/>
          <a:lstStyle/>
          <a:p>
            <a:fld id="{6507E688-97A3-4545-8EC6-92CB1DAC0CAF}" type="slidenum">
              <a:rPr lang="cs-CZ" smtClean="0"/>
              <a:pPr/>
              <a:t>5</a:t>
            </a:fld>
            <a:endParaRPr lang="cs-CZ" smtClean="0"/>
          </a:p>
        </p:txBody>
      </p:sp>
      <p:sp>
        <p:nvSpPr>
          <p:cNvPr id="12291" name="Rectangle 2"/>
          <p:cNvSpPr>
            <a:spLocks noRot="1" noChangeArrowheads="1" noTextEdit="1"/>
          </p:cNvSpPr>
          <p:nvPr>
            <p:ph type="sldImg"/>
          </p:nvPr>
        </p:nvSpPr>
        <p:spPr>
          <a:ln/>
        </p:spPr>
      </p:sp>
      <p:sp>
        <p:nvSpPr>
          <p:cNvPr id="12292" name="Rectangle 3"/>
          <p:cNvSpPr>
            <a:spLocks noGrp="1" noChangeArrowheads="1"/>
          </p:cNvSpPr>
          <p:nvPr>
            <p:ph type="body" idx="1"/>
          </p:nvPr>
        </p:nvSpPr>
        <p:spPr>
          <a:noFill/>
        </p:spPr>
        <p:txBody>
          <a:bodyPr/>
          <a:lstStyle/>
          <a:p>
            <a:pPr eaLnBrk="1" hangingPunct="1"/>
            <a:r>
              <a:rPr lang="cs-CZ" smtClean="0"/>
              <a:t>Publicistický, funkce informační</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ln>
            <a:miter lim="800000"/>
            <a:headEnd/>
            <a:tailEnd/>
          </a:ln>
        </p:spPr>
        <p:txBody>
          <a:bodyPr/>
          <a:lstStyle/>
          <a:p>
            <a:fld id="{0D3E3A3F-F117-45B8-92FB-7EA2DD7C4BCF}" type="slidenum">
              <a:rPr lang="cs-CZ" smtClean="0"/>
              <a:pPr/>
              <a:t>6</a:t>
            </a:fld>
            <a:endParaRPr lang="cs-CZ" smtClean="0"/>
          </a:p>
        </p:txBody>
      </p:sp>
      <p:sp>
        <p:nvSpPr>
          <p:cNvPr id="13315" name="Rectangle 2"/>
          <p:cNvSpPr>
            <a:spLocks noRot="1" noChangeArrowheads="1" noTextEdit="1"/>
          </p:cNvSpPr>
          <p:nvPr>
            <p:ph type="sldImg"/>
          </p:nvPr>
        </p:nvSpPr>
        <p:spPr>
          <a:ln/>
        </p:spPr>
      </p:sp>
      <p:sp>
        <p:nvSpPr>
          <p:cNvPr id="13316" name="Rectangle 3"/>
          <p:cNvSpPr>
            <a:spLocks noGrp="1" noChangeArrowheads="1"/>
          </p:cNvSpPr>
          <p:nvPr>
            <p:ph type="body" idx="1"/>
          </p:nvPr>
        </p:nvSpPr>
        <p:spPr>
          <a:noFill/>
        </p:spPr>
        <p:txBody>
          <a:bodyPr/>
          <a:lstStyle/>
          <a:p>
            <a:pPr eaLnBrk="1" hangingPunct="1"/>
            <a:r>
              <a:rPr lang="cs-CZ" smtClean="0"/>
              <a:t>Odborný, funkce odborně informační</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a:ln>
            <a:miter lim="800000"/>
            <a:headEnd/>
            <a:tailEnd/>
          </a:ln>
        </p:spPr>
        <p:txBody>
          <a:bodyPr/>
          <a:lstStyle/>
          <a:p>
            <a:fld id="{467189B6-A2F6-40D7-A9F6-FBB9F40B1FB6}" type="slidenum">
              <a:rPr lang="cs-CZ" smtClean="0"/>
              <a:pPr/>
              <a:t>7</a:t>
            </a:fld>
            <a:endParaRPr lang="cs-CZ" smtClean="0"/>
          </a:p>
        </p:txBody>
      </p:sp>
      <p:sp>
        <p:nvSpPr>
          <p:cNvPr id="14339" name="Rectangle 2"/>
          <p:cNvSpPr>
            <a:spLocks noRot="1" noChangeArrowheads="1" noTextEdit="1"/>
          </p:cNvSpPr>
          <p:nvPr>
            <p:ph type="sldImg"/>
          </p:nvPr>
        </p:nvSpPr>
        <p:spPr>
          <a:ln/>
        </p:spPr>
      </p:sp>
      <p:sp>
        <p:nvSpPr>
          <p:cNvPr id="14340" name="Rectangle 3"/>
          <p:cNvSpPr>
            <a:spLocks noGrp="1" noChangeArrowheads="1"/>
          </p:cNvSpPr>
          <p:nvPr>
            <p:ph type="body" idx="1"/>
          </p:nvPr>
        </p:nvSpPr>
        <p:spPr>
          <a:noFill/>
        </p:spPr>
        <p:txBody>
          <a:bodyPr/>
          <a:lstStyle/>
          <a:p>
            <a:pPr eaLnBrk="1" hangingPunct="1"/>
            <a:r>
              <a:rPr lang="cs-CZ" smtClean="0"/>
              <a:t>Prostěsdělovací, funkce kontaktová a věcně informační</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a:ln>
            <a:miter lim="800000"/>
            <a:headEnd/>
            <a:tailEnd/>
          </a:ln>
        </p:spPr>
        <p:txBody>
          <a:bodyPr/>
          <a:lstStyle/>
          <a:p>
            <a:fld id="{10CD5290-FC76-4725-9BC0-667BDAB6F0C4}" type="slidenum">
              <a:rPr lang="cs-CZ" smtClean="0"/>
              <a:pPr/>
              <a:t>8</a:t>
            </a:fld>
            <a:endParaRPr lang="cs-CZ" smtClean="0"/>
          </a:p>
        </p:txBody>
      </p:sp>
      <p:sp>
        <p:nvSpPr>
          <p:cNvPr id="15363" name="Rectangle 2"/>
          <p:cNvSpPr>
            <a:spLocks noRot="1" noChangeArrowheads="1" noTextEdit="1"/>
          </p:cNvSpPr>
          <p:nvPr>
            <p:ph type="sldImg"/>
          </p:nvPr>
        </p:nvSpPr>
        <p:spPr>
          <a:ln/>
        </p:spPr>
      </p:sp>
      <p:sp>
        <p:nvSpPr>
          <p:cNvPr id="15364" name="Rectangle 3"/>
          <p:cNvSpPr>
            <a:spLocks noGrp="1" noChangeArrowheads="1"/>
          </p:cNvSpPr>
          <p:nvPr>
            <p:ph type="body" idx="1"/>
          </p:nvPr>
        </p:nvSpPr>
        <p:spPr>
          <a:noFill/>
        </p:spPr>
        <p:txBody>
          <a:bodyPr/>
          <a:lstStyle/>
          <a:p>
            <a:pPr eaLnBrk="1" hangingPunct="1"/>
            <a:r>
              <a:rPr lang="cs-CZ" smtClean="0"/>
              <a:t>Řečnický, funkce získavací</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s-CZ" smtClean="0"/>
              <a:t>Kliknutím lze upravit styl předlohy.</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8A368BB0-74E1-40C9-95F4-289ED1AA81EE}"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A6BD9CB0-2E68-4A5D-9FBF-7F2FDBCF73DB}"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Kliknutím lze upravit styly předlohy textu.</a:t>
            </a:r>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A7325A4A-475B-4CDE-88BD-2EECC7BA02E6}"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5FD92883-D707-414D-A9AE-BC4C4A867EB3}"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Rectangle 4"/>
          <p:cNvSpPr>
            <a:spLocks noGrp="1" noChangeArrowheads="1"/>
          </p:cNvSpPr>
          <p:nvPr>
            <p:ph type="dt" sz="half" idx="10"/>
          </p:nvPr>
        </p:nvSpPr>
        <p:spPr>
          <a:ln/>
        </p:spPr>
        <p:txBody>
          <a:bodyPr/>
          <a:lstStyle>
            <a:lvl1pPr>
              <a:defRPr/>
            </a:lvl1pPr>
          </a:lstStyle>
          <a:p>
            <a:pPr>
              <a:defRPr/>
            </a:pPr>
            <a:endParaRPr lang="cs-CZ"/>
          </a:p>
        </p:txBody>
      </p:sp>
      <p:sp>
        <p:nvSpPr>
          <p:cNvPr id="8" name="Rectangle 5"/>
          <p:cNvSpPr>
            <a:spLocks noGrp="1" noChangeArrowheads="1"/>
          </p:cNvSpPr>
          <p:nvPr>
            <p:ph type="ftr" sz="quarter" idx="11"/>
          </p:nvPr>
        </p:nvSpPr>
        <p:spPr>
          <a:ln/>
        </p:spPr>
        <p:txBody>
          <a:bodyPr/>
          <a:lstStyle>
            <a:lvl1pPr>
              <a:defRPr/>
            </a:lvl1pPr>
          </a:lstStyle>
          <a:p>
            <a:pPr>
              <a:defRPr/>
            </a:pPr>
            <a:endParaRPr lang="cs-CZ"/>
          </a:p>
        </p:txBody>
      </p:sp>
      <p:sp>
        <p:nvSpPr>
          <p:cNvPr id="9" name="Rectangle 6"/>
          <p:cNvSpPr>
            <a:spLocks noGrp="1" noChangeArrowheads="1"/>
          </p:cNvSpPr>
          <p:nvPr>
            <p:ph type="sldNum" sz="quarter" idx="12"/>
          </p:nvPr>
        </p:nvSpPr>
        <p:spPr>
          <a:ln/>
        </p:spPr>
        <p:txBody>
          <a:bodyPr/>
          <a:lstStyle>
            <a:lvl1pPr>
              <a:defRPr/>
            </a:lvl1pPr>
          </a:lstStyle>
          <a:p>
            <a:pPr>
              <a:defRPr/>
            </a:pPr>
            <a:fld id="{CF095F1D-7C1F-474A-AA05-F82C252C098E}"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Rectangle 4"/>
          <p:cNvSpPr>
            <a:spLocks noGrp="1" noChangeArrowheads="1"/>
          </p:cNvSpPr>
          <p:nvPr>
            <p:ph type="dt" sz="half" idx="10"/>
          </p:nvPr>
        </p:nvSpPr>
        <p:spPr>
          <a:ln/>
        </p:spPr>
        <p:txBody>
          <a:bodyPr/>
          <a:lstStyle>
            <a:lvl1pPr>
              <a:defRPr/>
            </a:lvl1pPr>
          </a:lstStyle>
          <a:p>
            <a:pPr>
              <a:defRPr/>
            </a:pPr>
            <a:endParaRPr lang="cs-CZ"/>
          </a:p>
        </p:txBody>
      </p:sp>
      <p:sp>
        <p:nvSpPr>
          <p:cNvPr id="4" name="Rectangle 5"/>
          <p:cNvSpPr>
            <a:spLocks noGrp="1" noChangeArrowheads="1"/>
          </p:cNvSpPr>
          <p:nvPr>
            <p:ph type="ftr" sz="quarter" idx="11"/>
          </p:nvPr>
        </p:nvSpPr>
        <p:spPr>
          <a:ln/>
        </p:spPr>
        <p:txBody>
          <a:bodyPr/>
          <a:lstStyle>
            <a:lvl1pPr>
              <a:defRPr/>
            </a:lvl1pPr>
          </a:lstStyle>
          <a:p>
            <a:pPr>
              <a:defRPr/>
            </a:pPr>
            <a:endParaRPr lang="cs-CZ"/>
          </a:p>
        </p:txBody>
      </p:sp>
      <p:sp>
        <p:nvSpPr>
          <p:cNvPr id="5" name="Rectangle 6"/>
          <p:cNvSpPr>
            <a:spLocks noGrp="1" noChangeArrowheads="1"/>
          </p:cNvSpPr>
          <p:nvPr>
            <p:ph type="sldNum" sz="quarter" idx="12"/>
          </p:nvPr>
        </p:nvSpPr>
        <p:spPr>
          <a:ln/>
        </p:spPr>
        <p:txBody>
          <a:bodyPr/>
          <a:lstStyle>
            <a:lvl1pPr>
              <a:defRPr/>
            </a:lvl1pPr>
          </a:lstStyle>
          <a:p>
            <a:pPr>
              <a:defRPr/>
            </a:pPr>
            <a:fld id="{30277240-F993-47A0-914F-3CB146210EFC}"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cs-CZ"/>
          </a:p>
        </p:txBody>
      </p:sp>
      <p:sp>
        <p:nvSpPr>
          <p:cNvPr id="3" name="Rectangle 5"/>
          <p:cNvSpPr>
            <a:spLocks noGrp="1" noChangeArrowheads="1"/>
          </p:cNvSpPr>
          <p:nvPr>
            <p:ph type="ftr" sz="quarter" idx="11"/>
          </p:nvPr>
        </p:nvSpPr>
        <p:spPr>
          <a:ln/>
        </p:spPr>
        <p:txBody>
          <a:bodyPr/>
          <a:lstStyle>
            <a:lvl1pPr>
              <a:defRPr/>
            </a:lvl1pPr>
          </a:lstStyle>
          <a:p>
            <a:pPr>
              <a:defRPr/>
            </a:pPr>
            <a:endParaRPr lang="cs-CZ"/>
          </a:p>
        </p:txBody>
      </p:sp>
      <p:sp>
        <p:nvSpPr>
          <p:cNvPr id="4" name="Rectangle 6"/>
          <p:cNvSpPr>
            <a:spLocks noGrp="1" noChangeArrowheads="1"/>
          </p:cNvSpPr>
          <p:nvPr>
            <p:ph type="sldNum" sz="quarter" idx="12"/>
          </p:nvPr>
        </p:nvSpPr>
        <p:spPr>
          <a:ln/>
        </p:spPr>
        <p:txBody>
          <a:bodyPr/>
          <a:lstStyle>
            <a:lvl1pPr>
              <a:defRPr/>
            </a:lvl1pPr>
          </a:lstStyle>
          <a:p>
            <a:pPr>
              <a:defRPr/>
            </a:pPr>
            <a:fld id="{2A5E1C52-02D8-44F6-AF98-7584ADB1CD30}"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B0D12BC1-0E03-48C7-B8EB-606186DF7B00}"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4920A9F1-86A2-470C-9317-0EF1BE557C08}"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0CDD9B29-4994-4413-A3CA-38A0F99D9A4A}"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2A50DA9E-B75D-4AE9-A4F5-C3F5CDEA0A78}" type="slidenum">
              <a:rPr lang="cs-CZ"/>
              <a:pPr>
                <a:defRPr/>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Nadpis a tabulka">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tabulku 2"/>
          <p:cNvSpPr>
            <a:spLocks noGrp="1"/>
          </p:cNvSpPr>
          <p:nvPr>
            <p:ph type="tbl" idx="1"/>
          </p:nvPr>
        </p:nvSpPr>
        <p:spPr>
          <a:xfrm>
            <a:off x="457200" y="1600200"/>
            <a:ext cx="8229600" cy="4525963"/>
          </a:xfrm>
        </p:spPr>
        <p:txBody>
          <a:bodyPr/>
          <a:lstStyle/>
          <a:p>
            <a:pPr lvl="0"/>
            <a:endParaRPr lang="cs-CZ"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96800978-881B-4D93-9FF2-5A0A51FE32D0}"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61444"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pPr>
              <a:defRPr/>
            </a:pPr>
            <a:endParaRPr lang="cs-CZ"/>
          </a:p>
        </p:txBody>
      </p:sp>
      <p:sp>
        <p:nvSpPr>
          <p:cNvPr id="61445"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cs-CZ"/>
          </a:p>
        </p:txBody>
      </p:sp>
      <p:sp>
        <p:nvSpPr>
          <p:cNvPr id="61446"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pPr>
              <a:defRPr/>
            </a:pPr>
            <a:fld id="{3A675732-C6D6-4F99-A335-9D65438EBB12}"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4"/>
          <p:cNvPicPr>
            <a:picLocks noChangeAspect="1" noChangeArrowheads="1"/>
          </p:cNvPicPr>
          <p:nvPr/>
        </p:nvPicPr>
        <p:blipFill>
          <a:blip r:embed="rId2" cstate="print"/>
          <a:srcRect/>
          <a:stretch>
            <a:fillRect/>
          </a:stretch>
        </p:blipFill>
        <p:spPr bwMode="auto">
          <a:xfrm>
            <a:off x="1547813" y="4763"/>
            <a:ext cx="6330950" cy="1547812"/>
          </a:xfrm>
          <a:prstGeom prst="rect">
            <a:avLst/>
          </a:prstGeom>
          <a:noFill/>
          <a:ln w="9525">
            <a:noFill/>
            <a:miter lim="800000"/>
            <a:headEnd/>
            <a:tailEnd/>
          </a:ln>
        </p:spPr>
      </p:pic>
      <p:pic>
        <p:nvPicPr>
          <p:cNvPr id="2051" name="Picture 7"/>
          <p:cNvPicPr>
            <a:picLocks noChangeAspect="1" noChangeArrowheads="1"/>
          </p:cNvPicPr>
          <p:nvPr/>
        </p:nvPicPr>
        <p:blipFill>
          <a:blip r:embed="rId3" cstate="print"/>
          <a:srcRect/>
          <a:stretch>
            <a:fillRect/>
          </a:stretch>
        </p:blipFill>
        <p:spPr bwMode="auto">
          <a:xfrm>
            <a:off x="827088" y="2060575"/>
            <a:ext cx="7921625" cy="3600450"/>
          </a:xfrm>
          <a:prstGeom prst="rect">
            <a:avLst/>
          </a:prstGeom>
          <a:noFill/>
          <a:ln w="9525">
            <a:noFill/>
            <a:miter lim="800000"/>
            <a:headEnd/>
            <a:tailEnd/>
          </a:ln>
          <a:effectLst/>
        </p:spPr>
      </p:pic>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468313" y="1844675"/>
            <a:ext cx="7772400" cy="1512888"/>
          </a:xfrm>
        </p:spPr>
        <p:txBody>
          <a:bodyPr/>
          <a:lstStyle/>
          <a:p>
            <a:pPr eaLnBrk="1" hangingPunct="1"/>
            <a:r>
              <a:rPr lang="cs-CZ" sz="5400" smtClean="0">
                <a:solidFill>
                  <a:srgbClr val="CC3300"/>
                </a:solidFill>
              </a:rPr>
              <a:t>Funkční styly</a:t>
            </a:r>
          </a:p>
        </p:txBody>
      </p:sp>
      <p:sp>
        <p:nvSpPr>
          <p:cNvPr id="5123" name="Rectangle 3"/>
          <p:cNvSpPr>
            <a:spLocks noGrp="1" noChangeArrowheads="1"/>
          </p:cNvSpPr>
          <p:nvPr>
            <p:ph type="subTitle" idx="1"/>
          </p:nvPr>
        </p:nvSpPr>
        <p:spPr>
          <a:xfrm>
            <a:off x="1371600" y="3716338"/>
            <a:ext cx="6400800" cy="2017712"/>
          </a:xfrm>
        </p:spPr>
        <p:txBody>
          <a:bodyPr/>
          <a:lstStyle/>
          <a:p>
            <a:pPr eaLnBrk="1" hangingPunct="1"/>
            <a:r>
              <a:rPr lang="cs-CZ" sz="2800" smtClean="0"/>
              <a:t>Funkční styl je způsob cíleného výběru </a:t>
            </a:r>
          </a:p>
          <a:p>
            <a:pPr eaLnBrk="1" hangingPunct="1"/>
            <a:r>
              <a:rPr lang="cs-CZ" sz="2800" smtClean="0"/>
              <a:t>a uspořádání jazykových prostředků </a:t>
            </a:r>
          </a:p>
          <a:p>
            <a:pPr eaLnBrk="1" hangingPunct="1"/>
            <a:r>
              <a:rPr lang="cs-CZ" sz="2800" smtClean="0"/>
              <a:t>s ohledem na funkci komunikátu.</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7" name="Rectangle 3"/>
          <p:cNvSpPr>
            <a:spLocks noGrp="1" noChangeArrowheads="1"/>
          </p:cNvSpPr>
          <p:nvPr>
            <p:ph type="body" idx="4294967295"/>
          </p:nvPr>
        </p:nvSpPr>
        <p:spPr>
          <a:xfrm>
            <a:off x="0" y="476250"/>
            <a:ext cx="8001000" cy="5543550"/>
          </a:xfrm>
        </p:spPr>
        <p:txBody>
          <a:bodyPr/>
          <a:lstStyle/>
          <a:p>
            <a:pPr eaLnBrk="1" hangingPunct="1">
              <a:buFontTx/>
              <a:buNone/>
            </a:pPr>
            <a:r>
              <a:rPr lang="cs-CZ" sz="2400" smtClean="0"/>
              <a:t>	Podle převažující </a:t>
            </a:r>
            <a:r>
              <a:rPr lang="cs-CZ" sz="2400" b="1" smtClean="0">
                <a:solidFill>
                  <a:srgbClr val="CC3300"/>
                </a:solidFill>
              </a:rPr>
              <a:t>funkce</a:t>
            </a:r>
            <a:r>
              <a:rPr lang="cs-CZ" sz="2400" smtClean="0"/>
              <a:t>, kterou komunikát plní, rozlišujeme základní </a:t>
            </a:r>
            <a:r>
              <a:rPr lang="cs-CZ" sz="2400" b="1" u="sng" smtClean="0"/>
              <a:t>funkční styly</a:t>
            </a:r>
            <a:r>
              <a:rPr lang="cs-CZ" sz="2400" smtClean="0"/>
              <a:t>.</a:t>
            </a:r>
          </a:p>
          <a:p>
            <a:pPr eaLnBrk="1" hangingPunct="1">
              <a:buFontTx/>
              <a:buNone/>
            </a:pPr>
            <a:endParaRPr lang="cs-CZ" sz="2400" smtClean="0"/>
          </a:p>
          <a:p>
            <a:pPr eaLnBrk="1" hangingPunct="1">
              <a:buFontTx/>
              <a:buNone/>
            </a:pPr>
            <a:r>
              <a:rPr lang="cs-CZ" sz="2400" b="1" u="sng" smtClean="0"/>
              <a:t>Styl prostěsdělovací</a:t>
            </a:r>
            <a:r>
              <a:rPr lang="cs-CZ" sz="2400" smtClean="0"/>
              <a:t> – převládá funkce kontaktová. </a:t>
            </a:r>
          </a:p>
          <a:p>
            <a:pPr eaLnBrk="1" hangingPunct="1">
              <a:buFontTx/>
              <a:buNone/>
            </a:pPr>
            <a:r>
              <a:rPr lang="cs-CZ" sz="2400" smtClean="0"/>
              <a:t>a věcně informační, spojen s každodenní komunikací.</a:t>
            </a:r>
          </a:p>
          <a:p>
            <a:pPr eaLnBrk="1" hangingPunct="1">
              <a:buFontTx/>
              <a:buNone/>
            </a:pPr>
            <a:r>
              <a:rPr lang="cs-CZ" sz="2400" b="1" u="sng" smtClean="0"/>
              <a:t>Styl odborný</a:t>
            </a:r>
            <a:r>
              <a:rPr lang="cs-CZ" sz="2400" smtClean="0"/>
              <a:t> – funkce odborně informační , styl profesní komunikace mezi odborníky.</a:t>
            </a:r>
          </a:p>
          <a:p>
            <a:pPr eaLnBrk="1" hangingPunct="1">
              <a:buFontTx/>
              <a:buNone/>
            </a:pPr>
            <a:r>
              <a:rPr lang="cs-CZ" sz="2400" b="1" u="sng" smtClean="0"/>
              <a:t>Styl administrativní</a:t>
            </a:r>
            <a:r>
              <a:rPr lang="cs-CZ" sz="2400" smtClean="0"/>
              <a:t> – funkce řídicí a správní.</a:t>
            </a:r>
          </a:p>
          <a:p>
            <a:pPr eaLnBrk="1" hangingPunct="1">
              <a:buFontTx/>
              <a:buNone/>
            </a:pPr>
            <a:r>
              <a:rPr lang="cs-CZ" sz="2400" b="1" u="sng" smtClean="0"/>
              <a:t>Styl publicistický</a:t>
            </a:r>
            <a:r>
              <a:rPr lang="cs-CZ" sz="2400" smtClean="0"/>
              <a:t> – funkce získavací, přesvědčovací </a:t>
            </a:r>
          </a:p>
          <a:p>
            <a:pPr eaLnBrk="1" hangingPunct="1">
              <a:buFontTx/>
              <a:buNone/>
            </a:pPr>
            <a:r>
              <a:rPr lang="cs-CZ" sz="2400" smtClean="0"/>
              <a:t>a sdělovací.</a:t>
            </a:r>
          </a:p>
          <a:p>
            <a:pPr eaLnBrk="1" hangingPunct="1">
              <a:buFontTx/>
              <a:buNone/>
            </a:pPr>
            <a:r>
              <a:rPr lang="cs-CZ" sz="2400" b="1" u="sng" smtClean="0"/>
              <a:t>Styl umělecký</a:t>
            </a:r>
            <a:r>
              <a:rPr lang="cs-CZ" sz="2400" smtClean="0"/>
              <a:t> – funkce estetická.</a:t>
            </a:r>
          </a:p>
          <a:p>
            <a:pPr eaLnBrk="1" hangingPunct="1">
              <a:buFontTx/>
              <a:buNone/>
            </a:pPr>
            <a:r>
              <a:rPr lang="cs-CZ" sz="2400" b="1" u="sng" smtClean="0"/>
              <a:t>Styl řečnický</a:t>
            </a:r>
            <a:r>
              <a:rPr lang="cs-CZ" sz="2400" smtClean="0"/>
              <a:t> – funkce přesvědčovací, informační, získavací.</a:t>
            </a:r>
          </a:p>
          <a:p>
            <a:pPr eaLnBrk="1" hangingPunct="1">
              <a:buFontTx/>
              <a:buNone/>
            </a:pPr>
            <a:endParaRPr lang="cs-CZ" sz="2400" smtClean="0"/>
          </a:p>
          <a:p>
            <a:pPr eaLnBrk="1" hangingPunct="1"/>
            <a:endParaRPr lang="cs-CZ" sz="2400" smtClean="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fade">
                                      <p:cBhvr>
                                        <p:cTn id="7" dur="2000"/>
                                        <p:tgtEl>
                                          <p:spTgt spid="614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147">
                                            <p:txEl>
                                              <p:pRg st="2" end="2"/>
                                            </p:txEl>
                                          </p:spTgt>
                                        </p:tgtEl>
                                        <p:attrNameLst>
                                          <p:attrName>style.visibility</p:attrName>
                                        </p:attrNameLst>
                                      </p:cBhvr>
                                      <p:to>
                                        <p:strVal val="visible"/>
                                      </p:to>
                                    </p:set>
                                    <p:animEffect transition="in" filter="fade">
                                      <p:cBhvr>
                                        <p:cTn id="12" dur="2000"/>
                                        <p:tgtEl>
                                          <p:spTgt spid="6147">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147">
                                            <p:txEl>
                                              <p:pRg st="3" end="3"/>
                                            </p:txEl>
                                          </p:spTgt>
                                        </p:tgtEl>
                                        <p:attrNameLst>
                                          <p:attrName>style.visibility</p:attrName>
                                        </p:attrNameLst>
                                      </p:cBhvr>
                                      <p:to>
                                        <p:strVal val="visible"/>
                                      </p:to>
                                    </p:set>
                                    <p:animEffect transition="in" filter="fade">
                                      <p:cBhvr>
                                        <p:cTn id="17" dur="2000"/>
                                        <p:tgtEl>
                                          <p:spTgt spid="6147">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147">
                                            <p:txEl>
                                              <p:pRg st="4" end="4"/>
                                            </p:txEl>
                                          </p:spTgt>
                                        </p:tgtEl>
                                        <p:attrNameLst>
                                          <p:attrName>style.visibility</p:attrName>
                                        </p:attrNameLst>
                                      </p:cBhvr>
                                      <p:to>
                                        <p:strVal val="visible"/>
                                      </p:to>
                                    </p:set>
                                    <p:animEffect transition="in" filter="fade">
                                      <p:cBhvr>
                                        <p:cTn id="22" dur="2000"/>
                                        <p:tgtEl>
                                          <p:spTgt spid="6147">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147">
                                            <p:txEl>
                                              <p:pRg st="5" end="5"/>
                                            </p:txEl>
                                          </p:spTgt>
                                        </p:tgtEl>
                                        <p:attrNameLst>
                                          <p:attrName>style.visibility</p:attrName>
                                        </p:attrNameLst>
                                      </p:cBhvr>
                                      <p:to>
                                        <p:strVal val="visible"/>
                                      </p:to>
                                    </p:set>
                                    <p:animEffect transition="in" filter="fade">
                                      <p:cBhvr>
                                        <p:cTn id="27" dur="2000"/>
                                        <p:tgtEl>
                                          <p:spTgt spid="6147">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147">
                                            <p:txEl>
                                              <p:pRg st="6" end="6"/>
                                            </p:txEl>
                                          </p:spTgt>
                                        </p:tgtEl>
                                        <p:attrNameLst>
                                          <p:attrName>style.visibility</p:attrName>
                                        </p:attrNameLst>
                                      </p:cBhvr>
                                      <p:to>
                                        <p:strVal val="visible"/>
                                      </p:to>
                                    </p:set>
                                    <p:animEffect transition="in" filter="fade">
                                      <p:cBhvr>
                                        <p:cTn id="32" dur="2000"/>
                                        <p:tgtEl>
                                          <p:spTgt spid="6147">
                                            <p:txEl>
                                              <p:pRg st="6" end="6"/>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147">
                                            <p:txEl>
                                              <p:pRg st="7" end="7"/>
                                            </p:txEl>
                                          </p:spTgt>
                                        </p:tgtEl>
                                        <p:attrNameLst>
                                          <p:attrName>style.visibility</p:attrName>
                                        </p:attrNameLst>
                                      </p:cBhvr>
                                      <p:to>
                                        <p:strVal val="visible"/>
                                      </p:to>
                                    </p:set>
                                    <p:animEffect transition="in" filter="fade">
                                      <p:cBhvr>
                                        <p:cTn id="37" dur="2000"/>
                                        <p:tgtEl>
                                          <p:spTgt spid="6147">
                                            <p:txEl>
                                              <p:pRg st="7" end="7"/>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147">
                                            <p:txEl>
                                              <p:pRg st="8" end="8"/>
                                            </p:txEl>
                                          </p:spTgt>
                                        </p:tgtEl>
                                        <p:attrNameLst>
                                          <p:attrName>style.visibility</p:attrName>
                                        </p:attrNameLst>
                                      </p:cBhvr>
                                      <p:to>
                                        <p:strVal val="visible"/>
                                      </p:to>
                                    </p:set>
                                    <p:animEffect transition="in" filter="fade">
                                      <p:cBhvr>
                                        <p:cTn id="42" dur="2000"/>
                                        <p:tgtEl>
                                          <p:spTgt spid="6147">
                                            <p:txEl>
                                              <p:pRg st="8" end="8"/>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6147">
                                            <p:txEl>
                                              <p:pRg st="9" end="9"/>
                                            </p:txEl>
                                          </p:spTgt>
                                        </p:tgtEl>
                                        <p:attrNameLst>
                                          <p:attrName>style.visibility</p:attrName>
                                        </p:attrNameLst>
                                      </p:cBhvr>
                                      <p:to>
                                        <p:strVal val="visible"/>
                                      </p:to>
                                    </p:set>
                                    <p:animEffect transition="in" filter="fade">
                                      <p:cBhvr>
                                        <p:cTn id="47" dur="2000"/>
                                        <p:tgtEl>
                                          <p:spTgt spid="6147">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aphicFrame>
        <p:nvGraphicFramePr>
          <p:cNvPr id="7219" name="Group 51"/>
          <p:cNvGraphicFramePr>
            <a:graphicFrameLocks noGrp="1"/>
          </p:cNvGraphicFramePr>
          <p:nvPr>
            <p:ph type="tbl" idx="1"/>
          </p:nvPr>
        </p:nvGraphicFramePr>
        <p:xfrm>
          <a:off x="457200" y="404813"/>
          <a:ext cx="8229600" cy="6481767"/>
        </p:xfrm>
        <a:graphic>
          <a:graphicData uri="http://schemas.openxmlformats.org/drawingml/2006/table">
            <a:tbl>
              <a:tblPr/>
              <a:tblGrid>
                <a:gridCol w="2743200"/>
                <a:gridCol w="2595563"/>
                <a:gridCol w="2890837"/>
              </a:tblGrid>
              <a:tr h="59859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2800" b="0" i="0" u="none" strike="noStrike" cap="none" normalizeH="0" baseline="0" dirty="0" smtClean="0">
                          <a:ln>
                            <a:noFill/>
                          </a:ln>
                          <a:solidFill>
                            <a:schemeClr val="accent2"/>
                          </a:solidFill>
                          <a:effectLst/>
                          <a:latin typeface="Arial" charset="0"/>
                        </a:rPr>
                        <a:t>Slohový postup</a:t>
                      </a:r>
                    </a:p>
                  </a:txBody>
                  <a:tcPr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2800" b="0" i="0" u="none" strike="noStrike" cap="none" normalizeH="0" baseline="0" smtClean="0">
                          <a:ln>
                            <a:noFill/>
                          </a:ln>
                          <a:solidFill>
                            <a:schemeClr val="accent2"/>
                          </a:solidFill>
                          <a:effectLst/>
                          <a:latin typeface="Arial" charset="0"/>
                        </a:rPr>
                        <a:t>Funkční styl</a:t>
                      </a:r>
                    </a:p>
                  </a:txBody>
                  <a:tcPr marT="45718" marB="4571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2800" b="0" i="0" u="none" strike="noStrike" cap="none" normalizeH="0" baseline="0" smtClean="0">
                          <a:ln>
                            <a:noFill/>
                          </a:ln>
                          <a:solidFill>
                            <a:schemeClr val="accent2"/>
                          </a:solidFill>
                          <a:effectLst/>
                          <a:latin typeface="Arial" charset="0"/>
                        </a:rPr>
                        <a:t>Slohové útvary</a:t>
                      </a:r>
                    </a:p>
                  </a:txBody>
                  <a:tcPr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16356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2800" b="0" i="0" u="none" strike="noStrike" cap="none" normalizeH="0" baseline="0" smtClean="0">
                          <a:ln>
                            <a:noFill/>
                          </a:ln>
                          <a:solidFill>
                            <a:schemeClr val="tx1"/>
                          </a:solidFill>
                          <a:effectLst/>
                          <a:latin typeface="Arial" charset="0"/>
                        </a:rPr>
                        <a:t>Informační</a:t>
                      </a:r>
                    </a:p>
                  </a:txBody>
                  <a:tcPr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2000" b="1" i="0" u="none" strike="noStrike" cap="none" normalizeH="0" baseline="0" smtClean="0">
                          <a:ln>
                            <a:noFill/>
                          </a:ln>
                          <a:solidFill>
                            <a:schemeClr val="tx1"/>
                          </a:solidFill>
                          <a:effectLst/>
                          <a:latin typeface="Arial" charset="0"/>
                        </a:rPr>
                        <a:t>prostěsdělovací</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cs-CZ" sz="2000" b="1" i="0" u="none" strike="noStrike" cap="none" normalizeH="0" baseline="0" smtClean="0">
                          <a:ln>
                            <a:noFill/>
                          </a:ln>
                          <a:solidFill>
                            <a:schemeClr val="tx1"/>
                          </a:solidFill>
                          <a:effectLst/>
                          <a:latin typeface="Arial" charset="0"/>
                        </a:rPr>
                        <a:t>administrativní</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cs-CZ" sz="2000" b="1" i="0" u="none" strike="noStrike" cap="none" normalizeH="0" baseline="0" smtClean="0">
                          <a:ln>
                            <a:noFill/>
                          </a:ln>
                          <a:solidFill>
                            <a:schemeClr val="tx1"/>
                          </a:solidFill>
                          <a:effectLst/>
                          <a:latin typeface="Arial" charset="0"/>
                        </a:rPr>
                        <a:t>publicistický</a:t>
                      </a:r>
                    </a:p>
                  </a:txBody>
                  <a:tcPr marT="45718" marB="4571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2000" b="1" i="0" u="none" strike="noStrike" cap="none" normalizeH="0" baseline="0" smtClean="0">
                          <a:ln>
                            <a:noFill/>
                          </a:ln>
                          <a:solidFill>
                            <a:schemeClr val="tx1"/>
                          </a:solidFill>
                          <a:effectLst/>
                          <a:latin typeface="Arial" charset="0"/>
                        </a:rPr>
                        <a:t>oznámení, inzerát</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cs-CZ" sz="2000" b="1" i="0" u="none" strike="noStrike" cap="none" normalizeH="0" baseline="0" smtClean="0">
                          <a:ln>
                            <a:noFill/>
                          </a:ln>
                          <a:solidFill>
                            <a:schemeClr val="tx1"/>
                          </a:solidFill>
                          <a:effectLst/>
                          <a:latin typeface="Arial" charset="0"/>
                        </a:rPr>
                        <a:t>formulář, vyhláška</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cs-CZ" sz="2000" b="1" i="0" u="none" strike="noStrike" cap="none" normalizeH="0" baseline="0" smtClean="0">
                          <a:ln>
                            <a:noFill/>
                          </a:ln>
                          <a:solidFill>
                            <a:schemeClr val="tx1"/>
                          </a:solidFill>
                          <a:effectLst/>
                          <a:latin typeface="Arial" charset="0"/>
                        </a:rPr>
                        <a:t>zpráva reklama</a:t>
                      </a:r>
                    </a:p>
                  </a:txBody>
                  <a:tcPr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16515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2800" b="0" i="0" u="none" strike="noStrike" cap="none" normalizeH="0" baseline="0" smtClean="0">
                          <a:ln>
                            <a:noFill/>
                          </a:ln>
                          <a:solidFill>
                            <a:schemeClr val="tx1"/>
                          </a:solidFill>
                          <a:effectLst/>
                          <a:latin typeface="Arial" charset="0"/>
                        </a:rPr>
                        <a:t>Vyprávěcí</a:t>
                      </a:r>
                    </a:p>
                  </a:txBody>
                  <a:tcPr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2000" b="1" i="0" u="none" strike="noStrike" cap="none" normalizeH="0" baseline="0" smtClean="0">
                          <a:ln>
                            <a:noFill/>
                          </a:ln>
                          <a:solidFill>
                            <a:schemeClr val="tx1"/>
                          </a:solidFill>
                          <a:effectLst/>
                          <a:latin typeface="Arial" charset="0"/>
                        </a:rPr>
                        <a:t>prostěsdělovací</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cs-CZ" sz="2000" b="1" i="0" u="none" strike="noStrike" cap="none" normalizeH="0" baseline="0" smtClean="0">
                          <a:ln>
                            <a:noFill/>
                          </a:ln>
                          <a:solidFill>
                            <a:schemeClr val="tx1"/>
                          </a:solidFill>
                          <a:effectLst/>
                          <a:latin typeface="Arial" charset="0"/>
                        </a:rPr>
                        <a:t>publicistický</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cs-CZ" sz="2000" b="1" i="0" u="none" strike="noStrike" cap="none" normalizeH="0" baseline="0" smtClean="0">
                          <a:ln>
                            <a:noFill/>
                          </a:ln>
                          <a:solidFill>
                            <a:schemeClr val="tx1"/>
                          </a:solidFill>
                          <a:effectLst/>
                          <a:latin typeface="Arial" charset="0"/>
                        </a:rPr>
                        <a:t>umělecký</a:t>
                      </a:r>
                    </a:p>
                  </a:txBody>
                  <a:tcPr marT="45718" marB="4571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2000" b="1" i="0" u="none" strike="noStrike" cap="none" normalizeH="0" baseline="0" dirty="0" smtClean="0">
                          <a:ln>
                            <a:noFill/>
                          </a:ln>
                          <a:solidFill>
                            <a:schemeClr val="tx1"/>
                          </a:solidFill>
                          <a:effectLst/>
                          <a:latin typeface="Arial" charset="0"/>
                        </a:rPr>
                        <a:t>vyprávění prosté</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cs-CZ" sz="2000" b="1" i="0" u="none" strike="noStrike" cap="none" normalizeH="0" baseline="0" dirty="0" smtClean="0">
                          <a:ln>
                            <a:noFill/>
                          </a:ln>
                          <a:solidFill>
                            <a:schemeClr val="tx1"/>
                          </a:solidFill>
                          <a:effectLst/>
                          <a:latin typeface="Arial" charset="0"/>
                        </a:rPr>
                        <a:t>reportáž,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cs-CZ" sz="2000" b="1" i="0" u="none" strike="noStrike" cap="none" normalizeH="0" baseline="0" dirty="0" smtClean="0">
                          <a:ln>
                            <a:noFill/>
                          </a:ln>
                          <a:solidFill>
                            <a:schemeClr val="tx1"/>
                          </a:solidFill>
                          <a:effectLst/>
                          <a:latin typeface="Arial" charset="0"/>
                        </a:rPr>
                        <a:t>vyprávění </a:t>
                      </a:r>
                      <a:r>
                        <a:rPr kumimoji="0" lang="cs-CZ" sz="2000" b="1" i="0" u="none" strike="noStrike" cap="none" normalizeH="0" baseline="0" dirty="0" smtClean="0">
                          <a:ln>
                            <a:noFill/>
                          </a:ln>
                          <a:solidFill>
                            <a:schemeClr val="tx1"/>
                          </a:solidFill>
                          <a:effectLst/>
                          <a:latin typeface="Arial" charset="0"/>
                        </a:rPr>
                        <a:t>umělecké</a:t>
                      </a:r>
                      <a:endParaRPr kumimoji="0" lang="cs-CZ" sz="2000" b="1" i="0" u="none" strike="noStrike" cap="none" normalizeH="0" baseline="0" dirty="0" smtClean="0">
                        <a:ln>
                          <a:noFill/>
                        </a:ln>
                        <a:solidFill>
                          <a:schemeClr val="tx1"/>
                        </a:solidFill>
                        <a:effectLst/>
                        <a:latin typeface="Arial" charset="0"/>
                      </a:endParaRPr>
                    </a:p>
                  </a:txBody>
                  <a:tcPr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74297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2800" b="0" i="0" u="none" strike="noStrike" cap="none" normalizeH="0" baseline="0" smtClean="0">
                          <a:ln>
                            <a:noFill/>
                          </a:ln>
                          <a:solidFill>
                            <a:schemeClr val="tx1"/>
                          </a:solidFill>
                          <a:effectLst/>
                          <a:latin typeface="Arial" charset="0"/>
                        </a:rPr>
                        <a:t>Popisný</a:t>
                      </a:r>
                    </a:p>
                  </a:txBody>
                  <a:tcPr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800" b="1" i="0" u="none" strike="noStrike" cap="none" normalizeH="0" baseline="0" dirty="0" err="1" smtClean="0">
                          <a:ln>
                            <a:noFill/>
                          </a:ln>
                          <a:solidFill>
                            <a:schemeClr val="tx1"/>
                          </a:solidFill>
                          <a:effectLst/>
                          <a:latin typeface="Arial" charset="0"/>
                        </a:rPr>
                        <a:t>prostěsdělovací</a:t>
                      </a:r>
                      <a:endParaRPr kumimoji="0" lang="cs-CZ" sz="1800" b="1" i="0" u="none" strike="noStrike" cap="none" normalizeH="0" baseline="0" dirty="0" smtClean="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800" b="1" i="0" u="none" strike="noStrike" cap="none" normalizeH="0" baseline="0" dirty="0" smtClean="0">
                          <a:ln>
                            <a:noFill/>
                          </a:ln>
                          <a:solidFill>
                            <a:schemeClr val="tx1"/>
                          </a:solidFill>
                          <a:effectLst/>
                          <a:latin typeface="Arial" charset="0"/>
                        </a:rPr>
                        <a:t>administrativní</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800" b="1" i="0" u="none" strike="noStrike" cap="none" normalizeH="0" baseline="0" dirty="0" smtClean="0">
                          <a:ln>
                            <a:noFill/>
                          </a:ln>
                          <a:solidFill>
                            <a:schemeClr val="tx1"/>
                          </a:solidFill>
                          <a:effectLst/>
                          <a:latin typeface="Arial" charset="0"/>
                        </a:rPr>
                        <a:t>odborný</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800" b="1" i="0" u="none" strike="noStrike" cap="none" normalizeH="0" baseline="0" dirty="0" smtClean="0">
                          <a:ln>
                            <a:noFill/>
                          </a:ln>
                          <a:solidFill>
                            <a:schemeClr val="tx1"/>
                          </a:solidFill>
                          <a:effectLst/>
                          <a:latin typeface="Arial" charset="0"/>
                        </a:rPr>
                        <a:t>publicistický</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800" b="1" i="0" u="none" strike="noStrike" cap="none" normalizeH="0" baseline="0" dirty="0" smtClean="0">
                          <a:ln>
                            <a:noFill/>
                          </a:ln>
                          <a:solidFill>
                            <a:schemeClr val="tx1"/>
                          </a:solidFill>
                          <a:effectLst/>
                          <a:latin typeface="Arial" charset="0"/>
                        </a:rPr>
                        <a:t>umělecký</a:t>
                      </a:r>
                      <a:endParaRPr kumimoji="0" lang="cs-CZ" sz="1800" b="1" i="0" u="none" strike="noStrike" cap="none" normalizeH="0" baseline="0" dirty="0" smtClean="0">
                        <a:ln>
                          <a:noFill/>
                        </a:ln>
                        <a:solidFill>
                          <a:schemeClr val="tx1"/>
                        </a:solidFill>
                        <a:effectLst/>
                        <a:latin typeface="Arial" charset="0"/>
                      </a:endParaRPr>
                    </a:p>
                  </a:txBody>
                  <a:tcPr marT="45718" marB="4571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800" b="1" i="0" u="none" strike="noStrike" cap="none" normalizeH="0" baseline="0" smtClean="0">
                          <a:ln>
                            <a:noFill/>
                          </a:ln>
                          <a:solidFill>
                            <a:schemeClr val="tx1"/>
                          </a:solidFill>
                          <a:effectLst/>
                          <a:latin typeface="Arial" charset="0"/>
                        </a:rPr>
                        <a:t>popis prostý</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800" b="1" i="0" u="none" strike="noStrike" cap="none" normalizeH="0" baseline="0" smtClean="0">
                          <a:ln>
                            <a:noFill/>
                          </a:ln>
                          <a:solidFill>
                            <a:schemeClr val="tx1"/>
                          </a:solidFill>
                          <a:effectLst/>
                          <a:latin typeface="Arial" charset="0"/>
                        </a:rPr>
                        <a:t>životopis, protokol</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800" b="1" i="0" u="none" strike="noStrike" cap="none" normalizeH="0" baseline="0" smtClean="0">
                          <a:ln>
                            <a:noFill/>
                          </a:ln>
                          <a:solidFill>
                            <a:schemeClr val="tx1"/>
                          </a:solidFill>
                          <a:effectLst/>
                          <a:latin typeface="Arial" charset="0"/>
                        </a:rPr>
                        <a:t>návod, odborný popis</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800" b="1" i="0" u="none" strike="noStrike" cap="none" normalizeH="0" baseline="0" smtClean="0">
                          <a:ln>
                            <a:noFill/>
                          </a:ln>
                          <a:solidFill>
                            <a:schemeClr val="tx1"/>
                          </a:solidFill>
                          <a:effectLst/>
                          <a:latin typeface="Arial" charset="0"/>
                        </a:rPr>
                        <a:t>popis zboží v reklamě</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800" b="1" i="0" u="none" strike="noStrike" cap="none" normalizeH="0" baseline="0" smtClean="0">
                          <a:ln>
                            <a:noFill/>
                          </a:ln>
                          <a:solidFill>
                            <a:schemeClr val="tx1"/>
                          </a:solidFill>
                          <a:effectLst/>
                          <a:latin typeface="Arial" charset="0"/>
                        </a:rPr>
                        <a:t>charakteristika,líčení</a:t>
                      </a:r>
                    </a:p>
                  </a:txBody>
                  <a:tcPr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8735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2800" b="0" i="0" u="none" strike="noStrike" cap="none" normalizeH="0" baseline="0" smtClean="0">
                          <a:ln>
                            <a:noFill/>
                          </a:ln>
                          <a:solidFill>
                            <a:schemeClr val="tx1"/>
                          </a:solidFill>
                          <a:effectLst/>
                          <a:latin typeface="Arial" charset="0"/>
                        </a:rPr>
                        <a:t>Výkladový</a:t>
                      </a:r>
                    </a:p>
                  </a:txBody>
                  <a:tcPr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2000" b="1" i="0" u="none" strike="noStrike" cap="none" normalizeH="0" baseline="0" smtClean="0">
                          <a:ln>
                            <a:noFill/>
                          </a:ln>
                          <a:solidFill>
                            <a:schemeClr val="tx1"/>
                          </a:solidFill>
                          <a:effectLst/>
                          <a:latin typeface="Arial" charset="0"/>
                        </a:rPr>
                        <a:t>odborný</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cs-CZ" sz="2000" b="1" i="0" u="none" strike="noStrike" cap="none" normalizeH="0" baseline="0" smtClean="0">
                          <a:ln>
                            <a:noFill/>
                          </a:ln>
                          <a:solidFill>
                            <a:schemeClr val="tx1"/>
                          </a:solidFill>
                          <a:effectLst/>
                          <a:latin typeface="Arial" charset="0"/>
                        </a:rPr>
                        <a:t>řečnický</a:t>
                      </a:r>
                    </a:p>
                  </a:txBody>
                  <a:tcPr marT="45718" marB="4571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2000" b="1" i="0" u="none" strike="noStrike" cap="none" normalizeH="0" baseline="0" smtClean="0">
                          <a:ln>
                            <a:noFill/>
                          </a:ln>
                          <a:solidFill>
                            <a:schemeClr val="tx1"/>
                          </a:solidFill>
                          <a:effectLst/>
                          <a:latin typeface="Arial" charset="0"/>
                        </a:rPr>
                        <a:t>přednáška</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cs-CZ" sz="2000" b="1" i="0" u="none" strike="noStrike" cap="none" normalizeH="0" baseline="0" smtClean="0">
                          <a:ln>
                            <a:noFill/>
                          </a:ln>
                          <a:solidFill>
                            <a:schemeClr val="tx1"/>
                          </a:solidFill>
                          <a:effectLst/>
                          <a:latin typeface="Arial" charset="0"/>
                        </a:rPr>
                        <a:t>kázání, řeč žalobce</a:t>
                      </a:r>
                    </a:p>
                  </a:txBody>
                  <a:tcPr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02412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2800" b="0" i="0" u="none" strike="noStrike" cap="none" normalizeH="0" baseline="0" smtClean="0">
                          <a:ln>
                            <a:noFill/>
                          </a:ln>
                          <a:solidFill>
                            <a:schemeClr val="tx1"/>
                          </a:solidFill>
                          <a:effectLst/>
                          <a:latin typeface="Arial" charset="0"/>
                        </a:rPr>
                        <a:t>Úvahový</a:t>
                      </a:r>
                    </a:p>
                  </a:txBody>
                  <a:tcPr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800" b="1" i="0" u="none" strike="noStrike" cap="none" normalizeH="0" baseline="0" smtClean="0">
                          <a:ln>
                            <a:noFill/>
                          </a:ln>
                          <a:solidFill>
                            <a:schemeClr val="tx1"/>
                          </a:solidFill>
                          <a:effectLst/>
                          <a:latin typeface="Arial" charset="0"/>
                        </a:rPr>
                        <a:t>odborný</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800" b="1" i="0" u="none" strike="noStrike" cap="none" normalizeH="0" baseline="0" smtClean="0">
                          <a:ln>
                            <a:noFill/>
                          </a:ln>
                          <a:solidFill>
                            <a:schemeClr val="tx1"/>
                          </a:solidFill>
                          <a:effectLst/>
                          <a:latin typeface="Arial" charset="0"/>
                        </a:rPr>
                        <a:t>publicistický</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800" b="1" i="0" u="none" strike="noStrike" cap="none" normalizeH="0" baseline="0" smtClean="0">
                          <a:ln>
                            <a:noFill/>
                          </a:ln>
                          <a:solidFill>
                            <a:schemeClr val="tx1"/>
                          </a:solidFill>
                          <a:effectLst/>
                          <a:latin typeface="Arial" charset="0"/>
                        </a:rPr>
                        <a:t>umělecký</a:t>
                      </a:r>
                    </a:p>
                  </a:txBody>
                  <a:tcPr marT="45718" marB="4571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800" b="1" i="0" u="none" strike="noStrike" cap="none" normalizeH="0" baseline="0" dirty="0" smtClean="0">
                          <a:ln>
                            <a:noFill/>
                          </a:ln>
                          <a:solidFill>
                            <a:schemeClr val="tx1"/>
                          </a:solidFill>
                          <a:effectLst/>
                          <a:latin typeface="Arial" charset="0"/>
                        </a:rPr>
                        <a:t>recenze</a:t>
                      </a:r>
                      <a:r>
                        <a:rPr kumimoji="0" lang="cs-CZ" sz="1800" b="1" i="0" u="none" strike="noStrike" cap="none" normalizeH="0" baseline="0" dirty="0" smtClean="0">
                          <a:ln>
                            <a:noFill/>
                          </a:ln>
                          <a:solidFill>
                            <a:schemeClr val="tx1"/>
                          </a:solidFill>
                          <a:effectLst/>
                          <a:latin typeface="Arial" charset="0"/>
                        </a:rPr>
                        <a:t>, esej</a:t>
                      </a:r>
                      <a:endParaRPr kumimoji="0" lang="cs-CZ" sz="1800" b="1" i="0" u="none" strike="noStrike" cap="none" normalizeH="0" baseline="0" dirty="0" smtClean="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800" b="1" i="0" u="none" strike="noStrike" cap="none" normalizeH="0" baseline="0" dirty="0" smtClean="0">
                          <a:ln>
                            <a:noFill/>
                          </a:ln>
                          <a:solidFill>
                            <a:schemeClr val="tx1"/>
                          </a:solidFill>
                          <a:effectLst/>
                          <a:latin typeface="Arial" charset="0"/>
                        </a:rPr>
                        <a:t>úvodník, komentář</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800" b="1" i="0" u="none" strike="noStrike" cap="none" normalizeH="0" baseline="0" dirty="0" smtClean="0">
                          <a:ln>
                            <a:noFill/>
                          </a:ln>
                          <a:solidFill>
                            <a:schemeClr val="tx1"/>
                          </a:solidFill>
                          <a:effectLst/>
                          <a:latin typeface="Arial" charset="0"/>
                        </a:rPr>
                        <a:t>reflexivní  lyrika</a:t>
                      </a:r>
                    </a:p>
                  </a:txBody>
                  <a:tcPr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push dir="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cs-CZ" sz="4000" smtClean="0"/>
              <a:t>K uvedeným ukázkám přiřaďte funkční styl a funkci:</a:t>
            </a:r>
          </a:p>
        </p:txBody>
      </p:sp>
      <p:sp>
        <p:nvSpPr>
          <p:cNvPr id="8195" name="Rectangle 3"/>
          <p:cNvSpPr>
            <a:spLocks noGrp="1" noChangeArrowheads="1"/>
          </p:cNvSpPr>
          <p:nvPr>
            <p:ph type="body" idx="1"/>
          </p:nvPr>
        </p:nvSpPr>
        <p:spPr/>
        <p:txBody>
          <a:bodyPr/>
          <a:lstStyle/>
          <a:p>
            <a:pPr marL="609600" indent="-609600" eaLnBrk="1" hangingPunct="1">
              <a:buFontTx/>
              <a:buAutoNum type="alphaUcParenR"/>
            </a:pPr>
            <a:r>
              <a:rPr lang="cs-CZ" sz="2800" smtClean="0"/>
              <a:t>Dnes v dopoledních hodinách byla ve svém bytě nalezena bez známek života zpěvačka XY. Přivolaný lékař vyloučil cizí zavinění. Okolnosti jejího náhlého úmrtí jsou předmětem vyšetřování, proto nám policie prozatím odmítla podat bližší informace.</a:t>
            </a:r>
          </a:p>
          <a:p>
            <a:pPr marL="609600" indent="-609600" eaLnBrk="1" hangingPunct="1">
              <a:buFontTx/>
              <a:buNone/>
            </a:pPr>
            <a:endParaRPr lang="cs-CZ" sz="2800" smtClean="0"/>
          </a:p>
          <a:p>
            <a:pPr marL="609600" indent="-609600" eaLnBrk="1" hangingPunct="1">
              <a:buFontTx/>
              <a:buNone/>
            </a:pPr>
            <a:endParaRPr lang="cs-CZ" sz="2800" smtClean="0"/>
          </a:p>
          <a:p>
            <a:pPr marL="609600" indent="-609600" eaLnBrk="1" hangingPunct="1"/>
            <a:r>
              <a:rPr lang="cs-CZ" sz="2800" smtClean="0"/>
              <a:t>Publicistický, funkce informační</a:t>
            </a:r>
          </a:p>
          <a:p>
            <a:pPr marL="609600" indent="-609600" eaLnBrk="1" hangingPunct="1">
              <a:buFontTx/>
              <a:buNone/>
            </a:pPr>
            <a:endParaRPr lang="cs-CZ" sz="2800" smtClean="0"/>
          </a:p>
          <a:p>
            <a:pPr marL="609600" indent="-609600" eaLnBrk="1" hangingPunct="1">
              <a:buFontTx/>
              <a:buNone/>
            </a:pPr>
            <a:endParaRPr lang="cs-CZ" sz="2800" smtClean="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fade">
                                      <p:cBhvr>
                                        <p:cTn id="7" dur="2000"/>
                                        <p:tgtEl>
                                          <p:spTgt spid="819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195">
                                            <p:txEl>
                                              <p:pRg st="0" end="0"/>
                                            </p:txEl>
                                          </p:spTgt>
                                        </p:tgtEl>
                                        <p:attrNameLst>
                                          <p:attrName>style.visibility</p:attrName>
                                        </p:attrNameLst>
                                      </p:cBhvr>
                                      <p:to>
                                        <p:strVal val="visible"/>
                                      </p:to>
                                    </p:set>
                                    <p:animEffect transition="in" filter="fade">
                                      <p:cBhvr>
                                        <p:cTn id="12" dur="2000"/>
                                        <p:tgtEl>
                                          <p:spTgt spid="8195">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195">
                                            <p:txEl>
                                              <p:pRg st="3" end="3"/>
                                            </p:txEl>
                                          </p:spTgt>
                                        </p:tgtEl>
                                        <p:attrNameLst>
                                          <p:attrName>style.visibility</p:attrName>
                                        </p:attrNameLst>
                                      </p:cBhvr>
                                      <p:to>
                                        <p:strVal val="visible"/>
                                      </p:to>
                                    </p:set>
                                    <p:animEffect transition="in" filter="fade">
                                      <p:cBhvr>
                                        <p:cTn id="17" dur="2000"/>
                                        <p:tgtEl>
                                          <p:spTgt spid="819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p:bldP spid="8195" grpId="0" build="p"/>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9" name="Rectangle 3"/>
          <p:cNvSpPr>
            <a:spLocks noGrp="1" noChangeArrowheads="1"/>
          </p:cNvSpPr>
          <p:nvPr>
            <p:ph type="body" idx="1"/>
          </p:nvPr>
        </p:nvSpPr>
        <p:spPr>
          <a:xfrm>
            <a:off x="468313" y="981075"/>
            <a:ext cx="8229600" cy="4525963"/>
          </a:xfrm>
        </p:spPr>
        <p:txBody>
          <a:bodyPr/>
          <a:lstStyle/>
          <a:p>
            <a:pPr eaLnBrk="1" hangingPunct="1">
              <a:buFontTx/>
              <a:buNone/>
            </a:pPr>
            <a:r>
              <a:rPr lang="cs-CZ" smtClean="0"/>
              <a:t>	B) V 5.15 nalezena v bytě mladá žena nejevící známky života, přivolán lékař. V lůžku v poloze na zádech, bez známek krvácení, přítomen kompletní rigor mortis, hlava i hrudník bez známek traumatu.</a:t>
            </a:r>
          </a:p>
          <a:p>
            <a:pPr eaLnBrk="1" hangingPunct="1"/>
            <a:endParaRPr lang="cs-CZ" smtClean="0"/>
          </a:p>
          <a:p>
            <a:pPr eaLnBrk="1" hangingPunct="1"/>
            <a:r>
              <a:rPr lang="cs-CZ" smtClean="0"/>
              <a:t>Odborný, funkce odborně informační</a:t>
            </a:r>
          </a:p>
          <a:p>
            <a:pPr eaLnBrk="1" hangingPunct="1">
              <a:buFontTx/>
              <a:buNone/>
            </a:pPr>
            <a:endParaRPr lang="cs-CZ" smtClean="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2000"/>
                                        <p:tgtEl>
                                          <p:spTgt spid="921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219">
                                            <p:txEl>
                                              <p:pRg st="2" end="2"/>
                                            </p:txEl>
                                          </p:spTgt>
                                        </p:tgtEl>
                                        <p:attrNameLst>
                                          <p:attrName>style.visibility</p:attrName>
                                        </p:attrNameLst>
                                      </p:cBhvr>
                                      <p:to>
                                        <p:strVal val="visible"/>
                                      </p:to>
                                    </p:set>
                                    <p:animEffect transition="in" filter="fade">
                                      <p:cBhvr>
                                        <p:cTn id="12" dur="2000"/>
                                        <p:tgtEl>
                                          <p:spTgt spid="92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7587" name="Rectangle 3"/>
          <p:cNvSpPr>
            <a:spLocks noGrp="1" noChangeArrowheads="1"/>
          </p:cNvSpPr>
          <p:nvPr>
            <p:ph type="body" idx="1"/>
          </p:nvPr>
        </p:nvSpPr>
        <p:spPr>
          <a:xfrm>
            <a:off x="457200" y="404813"/>
            <a:ext cx="8229600" cy="5721350"/>
          </a:xfrm>
        </p:spPr>
        <p:txBody>
          <a:bodyPr/>
          <a:lstStyle/>
          <a:p>
            <a:pPr eaLnBrk="1" hangingPunct="1">
              <a:buFontTx/>
              <a:buNone/>
            </a:pPr>
            <a:r>
              <a:rPr lang="cs-CZ" smtClean="0"/>
              <a:t>C) „</a:t>
            </a:r>
            <a:r>
              <a:rPr lang="cs-CZ" sz="2800" smtClean="0"/>
              <a:t>V baráku byli ráno policajti, nevíš, co se stalo?“</a:t>
            </a:r>
          </a:p>
          <a:p>
            <a:pPr eaLnBrk="1" hangingPunct="1">
              <a:buFontTx/>
              <a:buNone/>
            </a:pPr>
            <a:r>
              <a:rPr lang="cs-CZ" sz="2800" smtClean="0"/>
              <a:t>„Prej našli ve trojce nějakou mrtvou ženskou.“</a:t>
            </a:r>
          </a:p>
          <a:p>
            <a:pPr eaLnBrk="1" hangingPunct="1">
              <a:buFontTx/>
              <a:buNone/>
            </a:pPr>
            <a:r>
              <a:rPr lang="cs-CZ" sz="2800" smtClean="0"/>
              <a:t>„Počkej, a nebydlela tam ta mladá herečka?“</a:t>
            </a:r>
          </a:p>
          <a:p>
            <a:pPr eaLnBrk="1" hangingPunct="1">
              <a:buFontTx/>
              <a:buNone/>
            </a:pPr>
            <a:r>
              <a:rPr lang="cs-CZ" sz="2800" smtClean="0"/>
              <a:t>„Herečka? Já myslel, že je to nějaká zpěvanda.“</a:t>
            </a:r>
          </a:p>
          <a:p>
            <a:pPr eaLnBrk="1" hangingPunct="1">
              <a:buFontTx/>
              <a:buNone/>
            </a:pPr>
            <a:r>
              <a:rPr lang="cs-CZ" sz="2800" smtClean="0"/>
              <a:t>„No, dyť je to jedno, když už je po ní, že jo…“</a:t>
            </a:r>
          </a:p>
          <a:p>
            <a:pPr eaLnBrk="1" hangingPunct="1"/>
            <a:endParaRPr lang="cs-CZ" sz="2800" smtClean="0"/>
          </a:p>
          <a:p>
            <a:pPr eaLnBrk="1" hangingPunct="1"/>
            <a:r>
              <a:rPr lang="cs-CZ" sz="2800" smtClean="0"/>
              <a:t>Prostěsdělovací, funkce kontaktová a věcně informační</a:t>
            </a:r>
          </a:p>
          <a:p>
            <a:pPr eaLnBrk="1" hangingPunct="1">
              <a:buFontTx/>
              <a:buNone/>
            </a:pPr>
            <a:endParaRPr lang="cs-CZ" sz="2800"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7587">
                                            <p:txEl>
                                              <p:pRg st="0" end="0"/>
                                            </p:txEl>
                                          </p:spTgt>
                                        </p:tgtEl>
                                        <p:attrNameLst>
                                          <p:attrName>style.visibility</p:attrName>
                                        </p:attrNameLst>
                                      </p:cBhvr>
                                      <p:to>
                                        <p:strVal val="visible"/>
                                      </p:to>
                                    </p:set>
                                    <p:animEffect transition="in" filter="fade">
                                      <p:cBhvr>
                                        <p:cTn id="7" dur="2000"/>
                                        <p:tgtEl>
                                          <p:spTgt spid="6758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7587">
                                            <p:txEl>
                                              <p:pRg st="1" end="1"/>
                                            </p:txEl>
                                          </p:spTgt>
                                        </p:tgtEl>
                                        <p:attrNameLst>
                                          <p:attrName>style.visibility</p:attrName>
                                        </p:attrNameLst>
                                      </p:cBhvr>
                                      <p:to>
                                        <p:strVal val="visible"/>
                                      </p:to>
                                    </p:set>
                                    <p:animEffect transition="in" filter="fade">
                                      <p:cBhvr>
                                        <p:cTn id="12" dur="2000"/>
                                        <p:tgtEl>
                                          <p:spTgt spid="6758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7587">
                                            <p:txEl>
                                              <p:pRg st="2" end="2"/>
                                            </p:txEl>
                                          </p:spTgt>
                                        </p:tgtEl>
                                        <p:attrNameLst>
                                          <p:attrName>style.visibility</p:attrName>
                                        </p:attrNameLst>
                                      </p:cBhvr>
                                      <p:to>
                                        <p:strVal val="visible"/>
                                      </p:to>
                                    </p:set>
                                    <p:animEffect transition="in" filter="fade">
                                      <p:cBhvr>
                                        <p:cTn id="17" dur="2000"/>
                                        <p:tgtEl>
                                          <p:spTgt spid="6758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7587">
                                            <p:txEl>
                                              <p:pRg st="3" end="3"/>
                                            </p:txEl>
                                          </p:spTgt>
                                        </p:tgtEl>
                                        <p:attrNameLst>
                                          <p:attrName>style.visibility</p:attrName>
                                        </p:attrNameLst>
                                      </p:cBhvr>
                                      <p:to>
                                        <p:strVal val="visible"/>
                                      </p:to>
                                    </p:set>
                                    <p:animEffect transition="in" filter="fade">
                                      <p:cBhvr>
                                        <p:cTn id="22" dur="2000"/>
                                        <p:tgtEl>
                                          <p:spTgt spid="6758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7587">
                                            <p:txEl>
                                              <p:pRg st="4" end="4"/>
                                            </p:txEl>
                                          </p:spTgt>
                                        </p:tgtEl>
                                        <p:attrNameLst>
                                          <p:attrName>style.visibility</p:attrName>
                                        </p:attrNameLst>
                                      </p:cBhvr>
                                      <p:to>
                                        <p:strVal val="visible"/>
                                      </p:to>
                                    </p:set>
                                    <p:animEffect transition="in" filter="fade">
                                      <p:cBhvr>
                                        <p:cTn id="27" dur="2000"/>
                                        <p:tgtEl>
                                          <p:spTgt spid="67587">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7587">
                                            <p:txEl>
                                              <p:pRg st="6" end="6"/>
                                            </p:txEl>
                                          </p:spTgt>
                                        </p:tgtEl>
                                        <p:attrNameLst>
                                          <p:attrName>style.visibility</p:attrName>
                                        </p:attrNameLst>
                                      </p:cBhvr>
                                      <p:to>
                                        <p:strVal val="visible"/>
                                      </p:to>
                                    </p:set>
                                    <p:animEffect transition="in" filter="fade">
                                      <p:cBhvr>
                                        <p:cTn id="32" dur="2000"/>
                                        <p:tgtEl>
                                          <p:spTgt spid="6758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7" grpId="0" build="p"/>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635" name="Rectangle 3"/>
          <p:cNvSpPr>
            <a:spLocks noGrp="1" noChangeArrowheads="1"/>
          </p:cNvSpPr>
          <p:nvPr>
            <p:ph type="body" idx="1"/>
          </p:nvPr>
        </p:nvSpPr>
        <p:spPr>
          <a:xfrm>
            <a:off x="457200" y="549275"/>
            <a:ext cx="8229600" cy="5576888"/>
          </a:xfrm>
        </p:spPr>
        <p:txBody>
          <a:bodyPr/>
          <a:lstStyle/>
          <a:p>
            <a:pPr eaLnBrk="1" hangingPunct="1">
              <a:buFontTx/>
              <a:buNone/>
            </a:pPr>
            <a:endParaRPr lang="cs-CZ" smtClean="0"/>
          </a:p>
          <a:p>
            <a:pPr eaLnBrk="1" hangingPunct="1">
              <a:buFontTx/>
              <a:buNone/>
            </a:pPr>
            <a:r>
              <a:rPr lang="cs-CZ" smtClean="0"/>
              <a:t>D)Vážení pozůstalí, smuteční hosté, milí kolegové, přátelé, scházíme se zde, abychom uctili památku naší drahé kamarádky a kolegyně, mladé a nadějné zpěvačky…</a:t>
            </a:r>
          </a:p>
          <a:p>
            <a:pPr eaLnBrk="1" hangingPunct="1">
              <a:buFontTx/>
              <a:buNone/>
            </a:pPr>
            <a:endParaRPr lang="cs-CZ" smtClean="0"/>
          </a:p>
          <a:p>
            <a:pPr eaLnBrk="1" hangingPunct="1">
              <a:buFontTx/>
              <a:buNone/>
            </a:pPr>
            <a:r>
              <a:rPr lang="cs-CZ" smtClean="0"/>
              <a:t>Řečnický, funkce získavací</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9635">
                                            <p:txEl>
                                              <p:pRg st="1" end="1"/>
                                            </p:txEl>
                                          </p:spTgt>
                                        </p:tgtEl>
                                        <p:attrNameLst>
                                          <p:attrName>style.visibility</p:attrName>
                                        </p:attrNameLst>
                                      </p:cBhvr>
                                      <p:to>
                                        <p:strVal val="visible"/>
                                      </p:to>
                                    </p:set>
                                    <p:animEffect transition="in" filter="fade">
                                      <p:cBhvr>
                                        <p:cTn id="7" dur="2000"/>
                                        <p:tgtEl>
                                          <p:spTgt spid="69635">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9635">
                                            <p:txEl>
                                              <p:pRg st="3" end="3"/>
                                            </p:txEl>
                                          </p:spTgt>
                                        </p:tgtEl>
                                        <p:attrNameLst>
                                          <p:attrName>style.visibility</p:attrName>
                                        </p:attrNameLst>
                                      </p:cBhvr>
                                      <p:to>
                                        <p:strVal val="visible"/>
                                      </p:to>
                                    </p:set>
                                    <p:animEffect transition="in" filter="fade">
                                      <p:cBhvr>
                                        <p:cTn id="12" dur="2000"/>
                                        <p:tgtEl>
                                          <p:spTgt spid="6963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3"/>
          <p:cNvSpPr>
            <a:spLocks noGrp="1" noChangeArrowheads="1"/>
          </p:cNvSpPr>
          <p:nvPr>
            <p:ph type="body" idx="1"/>
          </p:nvPr>
        </p:nvSpPr>
        <p:spPr>
          <a:xfrm>
            <a:off x="457200" y="620713"/>
            <a:ext cx="8229600" cy="5505450"/>
          </a:xfrm>
        </p:spPr>
        <p:txBody>
          <a:bodyPr/>
          <a:lstStyle/>
          <a:p>
            <a:pPr marL="0" indent="0" eaLnBrk="1" hangingPunct="1">
              <a:buFontTx/>
              <a:buNone/>
            </a:pPr>
            <a:r>
              <a:rPr lang="cs-CZ" sz="2000" smtClean="0"/>
              <a:t>Zdroje:</a:t>
            </a:r>
          </a:p>
          <a:p>
            <a:pPr marL="0" indent="0">
              <a:buFontTx/>
              <a:buNone/>
            </a:pPr>
            <a:r>
              <a:rPr lang="cs-CZ" sz="2000" smtClean="0"/>
              <a:t>Kolektiv autorů. Český jazyk a komunikace pro střední školy 2.díl. První vydání. Brno: Didaktis, 2011. 80 s. ISBN 978-80-7358-172-5</a:t>
            </a:r>
          </a:p>
          <a:p>
            <a:pPr marL="0" indent="0">
              <a:buFontTx/>
              <a:buNone/>
            </a:pPr>
            <a:r>
              <a:rPr lang="cs-CZ" sz="2000" smtClean="0"/>
              <a:t> </a:t>
            </a:r>
          </a:p>
          <a:p>
            <a:pPr marL="0" indent="0">
              <a:buFontTx/>
              <a:buNone/>
            </a:pPr>
            <a:r>
              <a:rPr lang="cs-CZ" sz="2000" smtClean="0"/>
              <a:t>Kolektiv autorů. Český jazyk a komunikace pro střední školy 2.díl. Pracovní sešit. První vydání. Brno: Didaktis, 2011. 80 s. ISBN 978-80-7358-173-2</a:t>
            </a:r>
          </a:p>
          <a:p>
            <a:pPr marL="0" indent="0" eaLnBrk="1" hangingPunct="1">
              <a:buFontTx/>
              <a:buNone/>
            </a:pPr>
            <a:endParaRPr lang="cs-CZ"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Výchozí návrh">
  <a:themeElements>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Výchozí návrh">
      <a:majorFont>
        <a:latin typeface="Arial"/>
        <a:ea typeface=""/>
        <a:cs typeface=""/>
      </a:majorFont>
      <a:minorFont>
        <a:latin typeface="Arial"/>
        <a:ea typeface=""/>
        <a:cs typeface=""/>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Výchozí návrh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Výchozí návrh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Výchozí návrh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Výchozí návrh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Výchozí návrh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Výchozí návrh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Výchozí návrh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Výchozí návrh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Výchozí návrh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Výchozí návrh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Výchozí návrh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Motiv systému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107</TotalTime>
  <Words>292</Words>
  <Application>Microsoft Office PowerPoint</Application>
  <PresentationFormat>Předvádění na obrazovce (4:3)</PresentationFormat>
  <Paragraphs>85</Paragraphs>
  <Slides>9</Slides>
  <Notes>4</Notes>
  <HiddenSlides>0</HiddenSlides>
  <MMClips>0</MMClips>
  <ScaleCrop>false</ScaleCrop>
  <HeadingPairs>
    <vt:vector size="6" baseType="variant">
      <vt:variant>
        <vt:lpstr>Použitá písma</vt:lpstr>
      </vt:variant>
      <vt:variant>
        <vt:i4>1</vt:i4>
      </vt:variant>
      <vt:variant>
        <vt:lpstr>Motiv</vt:lpstr>
      </vt:variant>
      <vt:variant>
        <vt:i4>1</vt:i4>
      </vt:variant>
      <vt:variant>
        <vt:lpstr>Nadpisy snímků</vt:lpstr>
      </vt:variant>
      <vt:variant>
        <vt:i4>9</vt:i4>
      </vt:variant>
    </vt:vector>
  </HeadingPairs>
  <TitlesOfParts>
    <vt:vector size="11" baseType="lpstr">
      <vt:lpstr>Arial</vt:lpstr>
      <vt:lpstr>Výchozí návrh</vt:lpstr>
      <vt:lpstr>Snímek 1</vt:lpstr>
      <vt:lpstr>Funkční styly</vt:lpstr>
      <vt:lpstr>Snímek 3</vt:lpstr>
      <vt:lpstr>Snímek 4</vt:lpstr>
      <vt:lpstr>K uvedeným ukázkám přiřaďte funkční styl a funkci:</vt:lpstr>
      <vt:lpstr>Snímek 6</vt:lpstr>
      <vt:lpstr>Snímek 7</vt:lpstr>
      <vt:lpstr>Snímek 8</vt:lpstr>
      <vt:lpstr>Snímek 9</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oem</dc:creator>
  <cp:lastModifiedBy>Dum</cp:lastModifiedBy>
  <cp:revision>11</cp:revision>
  <dcterms:created xsi:type="dcterms:W3CDTF">2013-04-30T09:18:02Z</dcterms:created>
  <dcterms:modified xsi:type="dcterms:W3CDTF">2014-08-17T23:19:22Z</dcterms:modified>
</cp:coreProperties>
</file>