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68" autoAdjust="0"/>
    <p:restoredTop sz="94660"/>
  </p:normalViewPr>
  <p:slideViewPr>
    <p:cSldViewPr>
      <p:cViewPr varScale="1">
        <p:scale>
          <a:sx n="65" d="100"/>
          <a:sy n="65" d="100"/>
        </p:scale>
        <p:origin x="-66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E370-9EEE-4BDA-980E-8B37ED62A256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A2A1-AA90-4852-A73B-656F6FD2D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561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E370-9EEE-4BDA-980E-8B37ED62A256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A2A1-AA90-4852-A73B-656F6FD2D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669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E370-9EEE-4BDA-980E-8B37ED62A256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A2A1-AA90-4852-A73B-656F6FD2D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449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E370-9EEE-4BDA-980E-8B37ED62A256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A2A1-AA90-4852-A73B-656F6FD2D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347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E370-9EEE-4BDA-980E-8B37ED62A256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A2A1-AA90-4852-A73B-656F6FD2D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17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E370-9EEE-4BDA-980E-8B37ED62A256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A2A1-AA90-4852-A73B-656F6FD2D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74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E370-9EEE-4BDA-980E-8B37ED62A256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A2A1-AA90-4852-A73B-656F6FD2D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265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E370-9EEE-4BDA-980E-8B37ED62A256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A2A1-AA90-4852-A73B-656F6FD2D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632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E370-9EEE-4BDA-980E-8B37ED62A256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A2A1-AA90-4852-A73B-656F6FD2D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276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E370-9EEE-4BDA-980E-8B37ED62A256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A2A1-AA90-4852-A73B-656F6FD2D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812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E370-9EEE-4BDA-980E-8B37ED62A256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A2A1-AA90-4852-A73B-656F6FD2D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241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D6E370-9EEE-4BDA-980E-8B37ED62A256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B7A2A1-AA90-4852-A73B-656F6FD2D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49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0"/>
            <a:ext cx="6184319" cy="151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0350"/>
            <a:ext cx="8229600" cy="324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31144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Funkční styl odborný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Oblast odborných publikací, časopisů, učebnic.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Odborník podává přesné a úplné informace ze svého oboru a poučuje tak příjemce.</a:t>
            </a:r>
          </a:p>
          <a:p>
            <a:endParaRPr lang="cs-CZ" dirty="0" smtClean="0"/>
          </a:p>
          <a:p>
            <a:r>
              <a:rPr lang="cs-CZ" dirty="0" smtClean="0"/>
              <a:t>Převažuje funkce odborně informační.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0858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Podle stupně odbornosti dělíme komunikáty odborného stylu do tří typů: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</a:rPr>
              <a:t>vědecký</a:t>
            </a:r>
            <a:r>
              <a:rPr lang="cs-CZ" dirty="0" smtClean="0"/>
              <a:t>(teoretický) – určen odborníkům</a:t>
            </a:r>
          </a:p>
          <a:p>
            <a:r>
              <a:rPr lang="cs-CZ" dirty="0">
                <a:solidFill>
                  <a:schemeClr val="tx2"/>
                </a:solidFill>
              </a:rPr>
              <a:t>p</a:t>
            </a:r>
            <a:r>
              <a:rPr lang="cs-CZ" dirty="0" smtClean="0">
                <a:solidFill>
                  <a:schemeClr val="tx2"/>
                </a:solidFill>
              </a:rPr>
              <a:t>rakticky odborný </a:t>
            </a:r>
            <a:r>
              <a:rPr lang="cs-CZ" dirty="0" smtClean="0"/>
              <a:t>(aplikuje poznatky do praxe)</a:t>
            </a:r>
          </a:p>
          <a:p>
            <a:r>
              <a:rPr lang="cs-CZ" dirty="0">
                <a:solidFill>
                  <a:schemeClr val="tx2"/>
                </a:solidFill>
              </a:rPr>
              <a:t>p</a:t>
            </a:r>
            <a:r>
              <a:rPr lang="cs-CZ" dirty="0" smtClean="0">
                <a:solidFill>
                  <a:schemeClr val="tx2"/>
                </a:solidFill>
              </a:rPr>
              <a:t>opulárně – naučný </a:t>
            </a:r>
            <a:r>
              <a:rPr lang="cs-CZ" dirty="0" smtClean="0"/>
              <a:t>(zpřístupňuje výsledky bádání laikům)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5215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 smtClean="0"/>
              <a:t>Sdělení jsou </a:t>
            </a:r>
            <a:r>
              <a:rPr lang="cs-CZ" dirty="0" smtClean="0">
                <a:solidFill>
                  <a:srgbClr val="C00000"/>
                </a:solidFill>
              </a:rPr>
              <a:t>psaná</a:t>
            </a:r>
            <a:r>
              <a:rPr lang="cs-CZ" dirty="0" smtClean="0"/>
              <a:t>, sekundárně mluvená, většinou </a:t>
            </a:r>
            <a:r>
              <a:rPr lang="cs-CZ" dirty="0" smtClean="0">
                <a:solidFill>
                  <a:srgbClr val="C00000"/>
                </a:solidFill>
              </a:rPr>
              <a:t>veřejná, připravená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Požívají prostředky </a:t>
            </a:r>
            <a:r>
              <a:rPr lang="cs-CZ" dirty="0" smtClean="0">
                <a:solidFill>
                  <a:srgbClr val="C00000"/>
                </a:solidFill>
              </a:rPr>
              <a:t>neutrální spisovné češtiny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Terminologie, často mezinárodní, složitější větná stavba, promyšlená textová kompozice.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8990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Slohové postupy: </a:t>
            </a:r>
            <a:r>
              <a:rPr lang="cs-CZ" dirty="0" smtClean="0">
                <a:solidFill>
                  <a:srgbClr val="C00000"/>
                </a:solidFill>
              </a:rPr>
              <a:t>výkladový, úvahový, popisný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Slohové útvary: např. výklad, úvaha, odborný popis, referát, odborný článek…</a:t>
            </a:r>
          </a:p>
          <a:p>
            <a:endParaRPr lang="cs-CZ" dirty="0" smtClean="0"/>
          </a:p>
          <a:p>
            <a:r>
              <a:rPr lang="cs-CZ" dirty="0" smtClean="0"/>
              <a:t>Kombinací postupů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ublicistického + odborného – recenze</a:t>
            </a:r>
          </a:p>
          <a:p>
            <a:pPr marL="0" indent="0">
              <a:buNone/>
            </a:pPr>
            <a:r>
              <a:rPr lang="cs-CZ" dirty="0"/>
              <a:t>ř</a:t>
            </a:r>
            <a:r>
              <a:rPr lang="cs-CZ" dirty="0" smtClean="0"/>
              <a:t>ečnického + odborného – přednáška</a:t>
            </a:r>
          </a:p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měleckého + odborného - esej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578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Jakou funkci plní komunikáty odborného stylu?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ábavní a estetickou,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řesvědčovací a manipulativní,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ěcně informační a kontaktovou,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dborně informační a vzdělávací</a:t>
            </a:r>
          </a:p>
          <a:p>
            <a:pPr marL="0" indent="0">
              <a:buNone/>
            </a:pPr>
            <a:r>
              <a:rPr lang="cs-CZ" dirty="0" smtClean="0"/>
              <a:t>(odborně informační a vzdělávací)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3226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2) Ve kterém z uvedených slohových útvarů se nejčastěji uplatňuje výkladový postup?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 popisu, v anotaci, v abstraktu, v přednášce</a:t>
            </a:r>
          </a:p>
          <a:p>
            <a:pPr marL="0" indent="0">
              <a:buNone/>
            </a:pPr>
            <a:r>
              <a:rPr lang="cs-CZ" dirty="0" smtClean="0"/>
              <a:t>(v přednášce)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3) Ve kterém z uvedených slohových útvarů se nejčastěji uplatňuje úvahový postup?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 eseji, v návodu, v anotaci, v přednášce</a:t>
            </a:r>
          </a:p>
          <a:p>
            <a:pPr marL="0" indent="0">
              <a:buNone/>
            </a:pPr>
            <a:r>
              <a:rPr lang="cs-CZ" dirty="0" smtClean="0"/>
              <a:t>(v eseji)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998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4) K jakému typu patří komunikáty, jimiž se výsledky výzkumu zavádějí do výroby?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 učebnímu,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 vědeckému,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 prakticky odbornému,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 populárně – naučnému</a:t>
            </a:r>
          </a:p>
          <a:p>
            <a:pPr marL="0" indent="0">
              <a:buNone/>
            </a:pPr>
            <a:r>
              <a:rPr lang="cs-CZ" dirty="0" smtClean="0"/>
              <a:t>( k prakticky odbornému)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7129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Zdroje:</a:t>
            </a:r>
          </a:p>
          <a:p>
            <a:pPr marL="0" indent="0">
              <a:buNone/>
            </a:pPr>
            <a:r>
              <a:rPr lang="cs-CZ" sz="2000" dirty="0"/>
              <a:t>Kolektiv autorů. Český jazyk a komunikace pro střední školy </a:t>
            </a:r>
            <a:r>
              <a:rPr lang="en-US" sz="2000" dirty="0"/>
              <a:t>3.</a:t>
            </a:r>
            <a:r>
              <a:rPr lang="cs-CZ" sz="2000" dirty="0"/>
              <a:t>- </a:t>
            </a:r>
            <a:r>
              <a:rPr lang="en-US" sz="2000" dirty="0"/>
              <a:t>4</a:t>
            </a:r>
            <a:r>
              <a:rPr lang="cs-CZ" sz="2000" dirty="0"/>
              <a:t>.díl. První vydání. Brno: </a:t>
            </a:r>
            <a:r>
              <a:rPr lang="cs-CZ" sz="2000" dirty="0" err="1"/>
              <a:t>Didaktis</a:t>
            </a:r>
            <a:r>
              <a:rPr lang="cs-CZ" sz="2000" dirty="0"/>
              <a:t>, 2012. 128 s. ISBN 978-80-7358-199-2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r>
              <a:rPr lang="cs-CZ" sz="2000" dirty="0"/>
              <a:t>Kolektiv autorů. Český jazyk a komunikace pro střední školy 3. - 4.díl. Pracovní sešit. První vydání. Brno: </a:t>
            </a:r>
            <a:r>
              <a:rPr lang="cs-CZ" sz="2000" dirty="0" err="1"/>
              <a:t>Didaktis</a:t>
            </a:r>
            <a:r>
              <a:rPr lang="cs-CZ" sz="2000" dirty="0"/>
              <a:t>, 2012. 103s. ISBN 978-80-7358-200-5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1906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292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Funkční styl odborný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Killer</cp:lastModifiedBy>
  <cp:revision>5</cp:revision>
  <dcterms:created xsi:type="dcterms:W3CDTF">2013-05-20T21:11:47Z</dcterms:created>
  <dcterms:modified xsi:type="dcterms:W3CDTF">2013-06-26T09:06:52Z</dcterms:modified>
</cp:coreProperties>
</file>