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0" r:id="rId3"/>
    <p:sldId id="258" r:id="rId4"/>
    <p:sldId id="259" r:id="rId5"/>
    <p:sldId id="261" r:id="rId6"/>
    <p:sldId id="264" r:id="rId7"/>
    <p:sldId id="262" r:id="rId8"/>
    <p:sldId id="263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40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3EAFF-9B20-40E7-8404-30E86814626E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4A9CE-90E2-4036-9149-CBF2115B44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78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3EAFF-9B20-40E7-8404-30E86814626E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4A9CE-90E2-4036-9149-CBF2115B44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431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3EAFF-9B20-40E7-8404-30E86814626E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4A9CE-90E2-4036-9149-CBF2115B44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101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3EAFF-9B20-40E7-8404-30E86814626E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4A9CE-90E2-4036-9149-CBF2115B44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354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3EAFF-9B20-40E7-8404-30E86814626E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4A9CE-90E2-4036-9149-CBF2115B44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174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3EAFF-9B20-40E7-8404-30E86814626E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4A9CE-90E2-4036-9149-CBF2115B44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336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3EAFF-9B20-40E7-8404-30E86814626E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4A9CE-90E2-4036-9149-CBF2115B44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103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3EAFF-9B20-40E7-8404-30E86814626E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4A9CE-90E2-4036-9149-CBF2115B44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140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3EAFF-9B20-40E7-8404-30E86814626E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4A9CE-90E2-4036-9149-CBF2115B44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4539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3EAFF-9B20-40E7-8404-30E86814626E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4A9CE-90E2-4036-9149-CBF2115B44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269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3EAFF-9B20-40E7-8404-30E86814626E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4A9CE-90E2-4036-9149-CBF2115B44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19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13EAFF-9B20-40E7-8404-30E86814626E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F4A9CE-90E2-4036-9149-CBF2115B44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05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-8623"/>
            <a:ext cx="6184319" cy="151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40350"/>
            <a:ext cx="8229600" cy="324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4106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Publicistický styl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Oblast sdělovacích prostředků, kterými </a:t>
            </a:r>
            <a:r>
              <a:rPr lang="cs-CZ" dirty="0" smtClean="0">
                <a:solidFill>
                  <a:srgbClr val="C00000"/>
                </a:solidFill>
              </a:rPr>
              <a:t>působíme</a:t>
            </a:r>
            <a:r>
              <a:rPr lang="cs-CZ" dirty="0" smtClean="0"/>
              <a:t> na co nejširší okruh příjemců, </a:t>
            </a:r>
            <a:r>
              <a:rPr lang="cs-CZ" dirty="0" smtClean="0">
                <a:solidFill>
                  <a:srgbClr val="C00000"/>
                </a:solidFill>
              </a:rPr>
              <a:t>informujeme</a:t>
            </a:r>
            <a:r>
              <a:rPr lang="cs-CZ" dirty="0" smtClean="0"/>
              <a:t> o aktuálním dění ve společnosti, zároveň </a:t>
            </a:r>
            <a:r>
              <a:rPr lang="cs-CZ" dirty="0" smtClean="0">
                <a:solidFill>
                  <a:srgbClr val="C00000"/>
                </a:solidFill>
              </a:rPr>
              <a:t>ovlivňujeme</a:t>
            </a:r>
            <a:r>
              <a:rPr lang="cs-CZ" dirty="0" smtClean="0"/>
              <a:t> jejich názory.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3533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Komunikáty lze dělit na: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C00000"/>
                </a:solidFill>
              </a:rPr>
              <a:t>Zpravodajské</a:t>
            </a:r>
            <a:r>
              <a:rPr lang="cs-CZ" dirty="0" smtClean="0"/>
              <a:t> (podávají hlavně informace, fakta – např. zpráva)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C00000"/>
                </a:solidFill>
              </a:rPr>
              <a:t>Analytické </a:t>
            </a:r>
            <a:r>
              <a:rPr lang="cs-CZ" dirty="0" smtClean="0"/>
              <a:t>(přinášejí další fakta, hodnotí je, např. komentář)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C00000"/>
                </a:solidFill>
              </a:rPr>
              <a:t>Beletristické</a:t>
            </a:r>
            <a:r>
              <a:rPr lang="cs-CZ" dirty="0" smtClean="0"/>
              <a:t> (mají některé prvky umělecké, např. črta)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5944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Komunikace je </a:t>
            </a:r>
            <a:r>
              <a:rPr lang="cs-CZ" dirty="0" smtClean="0">
                <a:solidFill>
                  <a:srgbClr val="C00000"/>
                </a:solidFill>
              </a:rPr>
              <a:t>veřejná</a:t>
            </a:r>
            <a:r>
              <a:rPr lang="cs-CZ" dirty="0" smtClean="0"/>
              <a:t>, mezi účastníky není přímý kontakt.</a:t>
            </a:r>
          </a:p>
          <a:p>
            <a:r>
              <a:rPr lang="cs-CZ" dirty="0" smtClean="0"/>
              <a:t>Média se snaží oslovit tzv. </a:t>
            </a:r>
            <a:r>
              <a:rPr lang="cs-CZ" dirty="0" smtClean="0">
                <a:solidFill>
                  <a:srgbClr val="C00000"/>
                </a:solidFill>
              </a:rPr>
              <a:t>cílovou skupinu</a:t>
            </a:r>
            <a:r>
              <a:rPr lang="cs-CZ" dirty="0" smtClean="0"/>
              <a:t>, přizpůsobují jí </a:t>
            </a:r>
            <a:r>
              <a:rPr lang="cs-CZ" dirty="0" smtClean="0">
                <a:solidFill>
                  <a:srgbClr val="C00000"/>
                </a:solidFill>
              </a:rPr>
              <a:t>výběr témat i styl sdělení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Podle toho můžeme média dělit na :</a:t>
            </a:r>
          </a:p>
          <a:p>
            <a:pPr marL="0" indent="0">
              <a:buNone/>
            </a:pP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ulvární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(působící na emoce a pudy) </a:t>
            </a:r>
            <a:endParaRPr lang="cs-CZ" dirty="0"/>
          </a:p>
          <a:p>
            <a:pPr marL="0" indent="0"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seriózní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(přinášející významné informace)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9364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Charakteristika komunikátu:</a:t>
            </a:r>
          </a:p>
          <a:p>
            <a:r>
              <a:rPr lang="cs-CZ" dirty="0" smtClean="0"/>
              <a:t>Psané i mluvené, veřejné</a:t>
            </a:r>
          </a:p>
          <a:p>
            <a:r>
              <a:rPr lang="cs-CZ" dirty="0" smtClean="0"/>
              <a:t>Uplatňují se zde prostředky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neutrální spisovné češtiny</a:t>
            </a:r>
          </a:p>
          <a:p>
            <a:r>
              <a:rPr lang="cs-CZ" dirty="0" smtClean="0"/>
              <a:t>Často používaná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obrazná pojmenování </a:t>
            </a:r>
          </a:p>
          <a:p>
            <a:pPr marL="0" indent="0">
              <a:buNone/>
            </a:pPr>
            <a:r>
              <a:rPr lang="cs-CZ" dirty="0" smtClean="0"/>
              <a:t>(zlatá Špotáková),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neologismy</a:t>
            </a:r>
            <a:r>
              <a:rPr lang="cs-CZ" dirty="0" smtClean="0"/>
              <a:t> (</a:t>
            </a:r>
            <a:r>
              <a:rPr lang="cs-CZ" dirty="0" err="1" smtClean="0"/>
              <a:t>sněháňky</a:t>
            </a:r>
            <a:r>
              <a:rPr lang="cs-CZ" dirty="0" smtClean="0"/>
              <a:t>),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publicismy</a:t>
            </a:r>
            <a:r>
              <a:rPr lang="cs-CZ" dirty="0" smtClean="0"/>
              <a:t> (společenská objednávka),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slangismy</a:t>
            </a:r>
            <a:r>
              <a:rPr lang="cs-CZ" dirty="0" smtClean="0"/>
              <a:t>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0073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Dva základní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typy sdělení</a:t>
            </a:r>
            <a:r>
              <a:rPr lang="cs-CZ" dirty="0" smtClean="0"/>
              <a:t>: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Zpravodajská</a:t>
            </a:r>
            <a:r>
              <a:rPr lang="cs-CZ" dirty="0" smtClean="0"/>
              <a:t> (důležité informace, nezaujatost, odosobnění)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Publicistická</a:t>
            </a:r>
            <a:r>
              <a:rPr lang="cs-CZ" dirty="0" smtClean="0"/>
              <a:t> (jsou spojena s autorovým názorem, subjektivním postojem)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9888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Zpravodajská sdělení </a:t>
            </a:r>
            <a:r>
              <a:rPr lang="cs-CZ" dirty="0" smtClean="0"/>
              <a:t>mají pevnou strukturu:</a:t>
            </a:r>
          </a:p>
          <a:p>
            <a:r>
              <a:rPr lang="cs-CZ" dirty="0" smtClean="0"/>
              <a:t>Odpověď na otázky: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B050"/>
                </a:solidFill>
              </a:rPr>
              <a:t>Co? Kdo? Kdy? Kde? Jak? Proč?</a:t>
            </a:r>
          </a:p>
          <a:p>
            <a:pPr marL="0" indent="0">
              <a:buNone/>
            </a:pPr>
            <a:r>
              <a:rPr lang="cs-CZ" dirty="0" smtClean="0"/>
              <a:t>Úvod má příjemce </a:t>
            </a:r>
            <a:r>
              <a:rPr lang="cs-CZ" dirty="0" smtClean="0">
                <a:solidFill>
                  <a:srgbClr val="C00000"/>
                </a:solidFill>
              </a:rPr>
              <a:t>zaujmout</a:t>
            </a:r>
            <a:r>
              <a:rPr lang="cs-CZ" dirty="0" smtClean="0"/>
              <a:t>, musí být poutavý</a:t>
            </a:r>
          </a:p>
          <a:p>
            <a:pPr marL="0" indent="0">
              <a:buNone/>
            </a:pPr>
            <a:r>
              <a:rPr lang="cs-CZ" dirty="0" smtClean="0"/>
              <a:t>Následují </a:t>
            </a:r>
            <a:r>
              <a:rPr lang="cs-CZ" dirty="0" smtClean="0">
                <a:solidFill>
                  <a:srgbClr val="C00000"/>
                </a:solidFill>
              </a:rPr>
              <a:t>zpřesňující informace</a:t>
            </a:r>
            <a:r>
              <a:rPr lang="cs-CZ" dirty="0" smtClean="0"/>
              <a:t>, ke konci důležitost informací klesá.</a:t>
            </a:r>
          </a:p>
          <a:p>
            <a:pPr marL="0" indent="0">
              <a:buNone/>
            </a:pPr>
            <a:r>
              <a:rPr lang="cs-CZ" dirty="0" smtClean="0"/>
              <a:t>Nesmějí chybět </a:t>
            </a:r>
            <a:r>
              <a:rPr lang="cs-CZ" dirty="0" smtClean="0">
                <a:solidFill>
                  <a:srgbClr val="C00000"/>
                </a:solidFill>
              </a:rPr>
              <a:t>zdroje</a:t>
            </a:r>
            <a:r>
              <a:rPr lang="cs-CZ" dirty="0" smtClean="0"/>
              <a:t> informací (lépe více).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4687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Publicistická sdělení </a:t>
            </a:r>
            <a:r>
              <a:rPr lang="cs-CZ" dirty="0" smtClean="0"/>
              <a:t>jsou ve struktuře volnější.</a:t>
            </a:r>
          </a:p>
          <a:p>
            <a:pPr marL="0" indent="0">
              <a:buNone/>
            </a:pPr>
            <a:r>
              <a:rPr lang="cs-CZ" dirty="0" smtClean="0"/>
              <a:t>Pro </a:t>
            </a:r>
            <a:r>
              <a:rPr lang="cs-CZ" dirty="0" smtClean="0">
                <a:solidFill>
                  <a:schemeClr val="tx2"/>
                </a:solidFill>
              </a:rPr>
              <a:t>reportáž</a:t>
            </a:r>
            <a:r>
              <a:rPr lang="cs-CZ" dirty="0" smtClean="0"/>
              <a:t> je důležitý </a:t>
            </a:r>
            <a:r>
              <a:rPr lang="cs-CZ" dirty="0" smtClean="0">
                <a:solidFill>
                  <a:schemeClr val="accent5"/>
                </a:solidFill>
              </a:rPr>
              <a:t>děj a popis události</a:t>
            </a:r>
            <a:r>
              <a:rPr lang="cs-CZ" dirty="0" smtClean="0"/>
              <a:t>, zajímavost.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Komentář</a:t>
            </a:r>
            <a:r>
              <a:rPr lang="cs-CZ" dirty="0" smtClean="0"/>
              <a:t> pracuje s </a:t>
            </a:r>
            <a:r>
              <a:rPr lang="cs-CZ" dirty="0" smtClean="0">
                <a:solidFill>
                  <a:schemeClr val="accent5"/>
                </a:solidFill>
              </a:rPr>
              <a:t>argumenty, vlastním názorem</a:t>
            </a:r>
            <a:r>
              <a:rPr lang="cs-CZ" dirty="0" smtClean="0"/>
              <a:t> autora.</a:t>
            </a:r>
          </a:p>
          <a:p>
            <a:pPr marL="0" indent="0">
              <a:buNone/>
            </a:pPr>
            <a:r>
              <a:rPr lang="cs-CZ" dirty="0" smtClean="0"/>
              <a:t>Důležitou funkci plní </a:t>
            </a:r>
            <a:r>
              <a:rPr lang="cs-CZ" dirty="0" smtClean="0">
                <a:solidFill>
                  <a:schemeClr val="tx2"/>
                </a:solidFill>
              </a:rPr>
              <a:t>titulek</a:t>
            </a:r>
            <a:r>
              <a:rPr lang="cs-CZ" dirty="0" smtClean="0"/>
              <a:t> – upoutává pozornost příjemce.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6551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56060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</a:t>
            </a:r>
            <a:r>
              <a:rPr lang="cs-CZ" dirty="0" smtClean="0"/>
              <a:t>) Který </a:t>
            </a:r>
            <a:r>
              <a:rPr lang="cs-CZ" dirty="0" smtClean="0"/>
              <a:t>z útvarů se vyskytuje jen v psané podobě?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práva, sloupek, reportáž, interview</a:t>
            </a:r>
          </a:p>
          <a:p>
            <a:pPr marL="0" indent="0">
              <a:buNone/>
            </a:pPr>
            <a:r>
              <a:rPr lang="cs-CZ" dirty="0" smtClean="0"/>
              <a:t>(sloupek)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2) Který z útvarů je založen na argumentaci a předkládá čtenáři názor autora?</a:t>
            </a:r>
          </a:p>
          <a:p>
            <a:pPr marL="0" indent="0">
              <a:buNone/>
            </a:pPr>
            <a:r>
              <a:rPr lang="cs-CZ" dirty="0" smtClean="0"/>
              <a:t>Zpráva, fejeton, reportáž, komentář?</a:t>
            </a:r>
          </a:p>
          <a:p>
            <a:pPr marL="0" indent="0">
              <a:buNone/>
            </a:pPr>
            <a:r>
              <a:rPr lang="cs-CZ" dirty="0" smtClean="0"/>
              <a:t>(komentář)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769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3) Který z uvedených publicistických útvarů má strukturu otázka – odpověď?</a:t>
            </a:r>
          </a:p>
          <a:p>
            <a:pPr marL="0" indent="0">
              <a:buNone/>
            </a:pPr>
            <a:r>
              <a:rPr lang="cs-CZ" dirty="0" smtClean="0"/>
              <a:t>Komentář, sloupek, interview, </a:t>
            </a:r>
            <a:r>
              <a:rPr lang="cs-CZ" dirty="0" err="1" smtClean="0"/>
              <a:t>news</a:t>
            </a:r>
            <a:r>
              <a:rPr lang="cs-CZ" dirty="0" smtClean="0"/>
              <a:t> </a:t>
            </a:r>
            <a:r>
              <a:rPr lang="cs-CZ" dirty="0" err="1" smtClean="0"/>
              <a:t>feature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(interview)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4) Který z uvedených útvarů obsahuje přímé svědectví </a:t>
            </a:r>
            <a:r>
              <a:rPr lang="cs-CZ" dirty="0" err="1" smtClean="0"/>
              <a:t>produktora</a:t>
            </a:r>
            <a:r>
              <a:rPr lang="cs-CZ" dirty="0" smtClean="0"/>
              <a:t> o události?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práva, reportáž, komentář, fejeton</a:t>
            </a:r>
          </a:p>
          <a:p>
            <a:pPr marL="0" indent="0">
              <a:buNone/>
            </a:pPr>
            <a:r>
              <a:rPr lang="cs-CZ" dirty="0" smtClean="0"/>
              <a:t>(reportáž)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8883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Zdroje:</a:t>
            </a:r>
          </a:p>
          <a:p>
            <a:pPr marL="0" indent="0">
              <a:buNone/>
            </a:pPr>
            <a:r>
              <a:rPr lang="cs-CZ" sz="2000" dirty="0"/>
              <a:t>Kolektiv autorů. Český jazyk a komunikace pro střední školy </a:t>
            </a:r>
            <a:r>
              <a:rPr lang="en-US" sz="2000" dirty="0"/>
              <a:t>3.</a:t>
            </a:r>
            <a:r>
              <a:rPr lang="cs-CZ" sz="2000" dirty="0"/>
              <a:t>- </a:t>
            </a:r>
            <a:r>
              <a:rPr lang="en-US" sz="2000" dirty="0"/>
              <a:t>4</a:t>
            </a:r>
            <a:r>
              <a:rPr lang="cs-CZ" sz="2000" dirty="0"/>
              <a:t>.díl. První vydání. Brno: </a:t>
            </a:r>
            <a:r>
              <a:rPr lang="cs-CZ" sz="2000" dirty="0" err="1"/>
              <a:t>Didaktis</a:t>
            </a:r>
            <a:r>
              <a:rPr lang="cs-CZ" sz="2000" dirty="0"/>
              <a:t>, 2012. 128 s. ISBN 978-80-7358-199-2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indent="0">
              <a:buNone/>
            </a:pPr>
            <a:r>
              <a:rPr lang="cs-CZ" sz="2000" dirty="0"/>
              <a:t>Kolektiv autorů. Český jazyk a komunikace pro střední školy 3. - 4.díl. Pracovní sešit. První vydání. Brno: </a:t>
            </a:r>
            <a:r>
              <a:rPr lang="cs-CZ" sz="2000" dirty="0" err="1"/>
              <a:t>Didaktis</a:t>
            </a:r>
            <a:r>
              <a:rPr lang="cs-CZ" sz="2000" dirty="0"/>
              <a:t>, 2012. 103s. ISBN 978-80-7358-200-5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2394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</TotalTime>
  <Words>347</Words>
  <Application>Microsoft Office PowerPoint</Application>
  <PresentationFormat>Předvádění na obrazovce (4:3)</PresentationFormat>
  <Paragraphs>52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Publicistický styl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OEM</cp:lastModifiedBy>
  <cp:revision>9</cp:revision>
  <dcterms:created xsi:type="dcterms:W3CDTF">2013-05-20T11:08:27Z</dcterms:created>
  <dcterms:modified xsi:type="dcterms:W3CDTF">2014-08-17T23:20:54Z</dcterms:modified>
</cp:coreProperties>
</file>