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1631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6870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257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8470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2158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339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5617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594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4058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53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7734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F73559-8905-4E1B-9EC4-3D9367185619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BFF3F-4957-4AFA-A0C3-AAA55A28E0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6830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0"/>
            <a:ext cx="6478811" cy="15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76489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Funkční styl umělecký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Oblast umělecké literatury (prózy, dramatu, poezie). Autor působí na </a:t>
            </a:r>
            <a:r>
              <a:rPr lang="cs-CZ" dirty="0" smtClean="0">
                <a:solidFill>
                  <a:srgbClr val="C00000"/>
                </a:solidFill>
              </a:rPr>
              <a:t>city</a:t>
            </a:r>
            <a:r>
              <a:rPr lang="cs-CZ" dirty="0" smtClean="0"/>
              <a:t> příjemce, vyvolává u něho </a:t>
            </a:r>
            <a:r>
              <a:rPr lang="cs-CZ" dirty="0" smtClean="0">
                <a:solidFill>
                  <a:srgbClr val="C00000"/>
                </a:solidFill>
              </a:rPr>
              <a:t>estetický prožitek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Projevuje se zde silně </a:t>
            </a:r>
            <a:r>
              <a:rPr lang="cs-CZ" dirty="0" smtClean="0">
                <a:solidFill>
                  <a:srgbClr val="C00000"/>
                </a:solidFill>
              </a:rPr>
              <a:t>osobnost autora.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Funkce </a:t>
            </a:r>
            <a:r>
              <a:rPr lang="cs-CZ" dirty="0" smtClean="0">
                <a:solidFill>
                  <a:srgbClr val="C00000"/>
                </a:solidFill>
              </a:rPr>
              <a:t>esteticky sdělná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527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Literární díl jsou většinou </a:t>
            </a:r>
            <a:r>
              <a:rPr lang="cs-CZ" dirty="0" smtClean="0">
                <a:solidFill>
                  <a:srgbClr val="C00000"/>
                </a:solidFill>
              </a:rPr>
              <a:t>psaná </a:t>
            </a:r>
            <a:r>
              <a:rPr lang="cs-CZ" dirty="0" smtClean="0"/>
              <a:t>a předem </a:t>
            </a:r>
            <a:r>
              <a:rPr lang="cs-CZ" dirty="0" smtClean="0">
                <a:solidFill>
                  <a:srgbClr val="C00000"/>
                </a:solidFill>
              </a:rPr>
              <a:t>připravená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Každý významný autor má svůj </a:t>
            </a:r>
            <a:r>
              <a:rPr lang="cs-CZ" dirty="0" smtClean="0">
                <a:solidFill>
                  <a:srgbClr val="C00000"/>
                </a:solidFill>
              </a:rPr>
              <a:t>autorský styl </a:t>
            </a:r>
            <a:r>
              <a:rPr lang="cs-CZ" dirty="0" smtClean="0"/>
              <a:t>(podílejí se na něm subjektivní slohotvorní činitelé)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838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/>
              <a:t>Tři </a:t>
            </a:r>
            <a:r>
              <a:rPr lang="cs-CZ" dirty="0" smtClean="0">
                <a:solidFill>
                  <a:srgbClr val="0070C0"/>
                </a:solidFill>
              </a:rPr>
              <a:t>literární druhy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yrika (neobsahuje děj)</a:t>
            </a:r>
          </a:p>
          <a:p>
            <a:pPr marL="0" indent="0">
              <a:buNone/>
            </a:pPr>
            <a:r>
              <a:rPr lang="cs-CZ" dirty="0"/>
              <a:t>e</a:t>
            </a:r>
            <a:r>
              <a:rPr lang="cs-CZ" dirty="0" smtClean="0"/>
              <a:t>pika (má děj)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rama (určeno pro jeviště)</a:t>
            </a:r>
          </a:p>
          <a:p>
            <a:pPr marL="0" indent="0">
              <a:buNone/>
            </a:pPr>
            <a:r>
              <a:rPr lang="cs-CZ" dirty="0" smtClean="0"/>
              <a:t>V rámci literárních druhů mluvíme o </a:t>
            </a:r>
            <a:r>
              <a:rPr lang="cs-CZ" dirty="0" smtClean="0">
                <a:solidFill>
                  <a:srgbClr val="0070C0"/>
                </a:solidFill>
              </a:rPr>
              <a:t>žánrech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yrika – hymnus, óda, elegie…</a:t>
            </a:r>
          </a:p>
          <a:p>
            <a:pPr marL="0" indent="0">
              <a:buNone/>
            </a:pPr>
            <a:r>
              <a:rPr lang="cs-CZ" dirty="0"/>
              <a:t>e</a:t>
            </a:r>
            <a:r>
              <a:rPr lang="cs-CZ" dirty="0" smtClean="0"/>
              <a:t>pika – povídka, epos, novela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rama – komedie tragédie, činohra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697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Slohové postupy – </a:t>
            </a:r>
            <a:r>
              <a:rPr lang="cs-CZ" dirty="0" smtClean="0">
                <a:solidFill>
                  <a:srgbClr val="C00000"/>
                </a:solidFill>
              </a:rPr>
              <a:t>vyprávěcí, popisný, úvahový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Sdělení </a:t>
            </a:r>
            <a:r>
              <a:rPr lang="cs-CZ" dirty="0" smtClean="0">
                <a:solidFill>
                  <a:srgbClr val="C00000"/>
                </a:solidFill>
              </a:rPr>
              <a:t>psaná, veřejná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Výrazy knižní, neutrální, nespisovné, poetismy, frazémy, nová slovní spojení…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646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Které tvrzení o autorském stylu je pravdivé?</a:t>
            </a:r>
          </a:p>
          <a:p>
            <a:pPr marL="0" indent="0">
              <a:buNone/>
            </a:pPr>
            <a:r>
              <a:rPr lang="cs-CZ" dirty="0" smtClean="0"/>
              <a:t>Ve skutečnosti neexistuje, </a:t>
            </a:r>
          </a:p>
          <a:p>
            <a:pPr marL="0" indent="0">
              <a:buNone/>
            </a:pPr>
            <a:r>
              <a:rPr lang="cs-CZ" dirty="0" smtClean="0"/>
              <a:t>autorský styl mají pouze autoři píšící česky,</a:t>
            </a:r>
          </a:p>
          <a:p>
            <a:pPr marL="0" indent="0">
              <a:buNone/>
            </a:pPr>
            <a:r>
              <a:rPr lang="cs-CZ" dirty="0" smtClean="0"/>
              <a:t> někteří autoři mají nezaměnitelný styl vyjadřování, </a:t>
            </a:r>
          </a:p>
          <a:p>
            <a:pPr marL="0" indent="0">
              <a:buNone/>
            </a:pPr>
            <a:r>
              <a:rPr lang="cs-CZ" dirty="0" smtClean="0"/>
              <a:t>čtenář nikdy nepozná autora podle autorského stylu</a:t>
            </a:r>
          </a:p>
          <a:p>
            <a:pPr marL="0" indent="0">
              <a:buNone/>
            </a:pPr>
            <a:r>
              <a:rPr lang="cs-CZ" dirty="0" smtClean="0"/>
              <a:t>(někteří autoři mají nezaměnitelný styl vyjadřování)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101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2) Který komunikační prostředek je v uměleckém stylu nejtypičtější?</a:t>
            </a:r>
          </a:p>
          <a:p>
            <a:pPr marL="0" indent="0">
              <a:buNone/>
            </a:pPr>
            <a:r>
              <a:rPr lang="cs-CZ" dirty="0" smtClean="0"/>
              <a:t>Kniha, scénář, povídka, samizdat</a:t>
            </a:r>
          </a:p>
          <a:p>
            <a:pPr marL="0" indent="0">
              <a:buNone/>
            </a:pPr>
            <a:r>
              <a:rPr lang="cs-CZ" dirty="0" smtClean="0"/>
              <a:t>(kniha)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 Jak se nazývá umělecký text psaný ve verších?</a:t>
            </a:r>
          </a:p>
          <a:p>
            <a:pPr marL="0" indent="0">
              <a:buNone/>
            </a:pPr>
            <a:r>
              <a:rPr lang="cs-CZ" dirty="0" smtClean="0"/>
              <a:t>Próza, drama, poezie, novela</a:t>
            </a:r>
          </a:p>
          <a:p>
            <a:pPr marL="0" indent="0">
              <a:buNone/>
            </a:pPr>
            <a:r>
              <a:rPr lang="cs-CZ" dirty="0" smtClean="0"/>
              <a:t>(poezie)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60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4) Seřaď typickou strukturu vyprávění: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ápletka- stupňování – uvedení do děje – rozuzlení – vyvrcholení</a:t>
            </a:r>
          </a:p>
          <a:p>
            <a:pPr marL="0" indent="0">
              <a:buNone/>
            </a:pPr>
            <a:r>
              <a:rPr lang="cs-CZ" dirty="0" smtClean="0"/>
              <a:t>(uvedení do děje – zápletka – stupňování – </a:t>
            </a:r>
          </a:p>
          <a:p>
            <a:pPr marL="0" indent="0">
              <a:buNone/>
            </a:pPr>
            <a:r>
              <a:rPr lang="cs-CZ" dirty="0" smtClean="0"/>
              <a:t>vyvrcholení – rozuzlení)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5)Který z uvedených lit. </a:t>
            </a:r>
            <a:r>
              <a:rPr lang="cs-CZ" dirty="0" smtClean="0"/>
              <a:t>žánrů </a:t>
            </a:r>
            <a:r>
              <a:rPr lang="cs-CZ" dirty="0" smtClean="0"/>
              <a:t>řadíme na pomezí publicistického a uměleckého stylu?</a:t>
            </a:r>
          </a:p>
          <a:p>
            <a:pPr marL="0" indent="0">
              <a:buNone/>
            </a:pPr>
            <a:r>
              <a:rPr lang="cs-CZ" dirty="0" smtClean="0"/>
              <a:t>Drama, román, fejeton, lyrickou báseň</a:t>
            </a:r>
          </a:p>
          <a:p>
            <a:pPr marL="0" indent="0">
              <a:buNone/>
            </a:pPr>
            <a:r>
              <a:rPr lang="cs-CZ" dirty="0" smtClean="0"/>
              <a:t>(fejeton)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518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/>
              <a:t>Kolektiv autorů. Český jazyk a komunikace pro střední školy </a:t>
            </a:r>
            <a:r>
              <a:rPr lang="en-US" sz="2000" dirty="0"/>
              <a:t>3.</a:t>
            </a:r>
            <a:r>
              <a:rPr lang="cs-CZ" sz="2000" dirty="0"/>
              <a:t>- </a:t>
            </a:r>
            <a:r>
              <a:rPr lang="en-US" sz="2000" dirty="0"/>
              <a:t>4</a:t>
            </a:r>
            <a:r>
              <a:rPr lang="cs-CZ" sz="2000" dirty="0"/>
              <a:t>.díl.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128 s. ISBN 978-80-7358-199-2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Kolektiv autorů. Český jazyk a komunikace pro střední školy 3. - 4.díl. Pracovní sešit. První vydání. Brno: </a:t>
            </a:r>
            <a:r>
              <a:rPr lang="cs-CZ" sz="2000" dirty="0" err="1"/>
              <a:t>Didaktis</a:t>
            </a:r>
            <a:r>
              <a:rPr lang="cs-CZ" sz="2000" dirty="0"/>
              <a:t>, 2012. 103s. ISBN 978-80-7358-200-5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113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309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Funkční styl umělecký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Dum</cp:lastModifiedBy>
  <cp:revision>6</cp:revision>
  <dcterms:created xsi:type="dcterms:W3CDTF">2013-05-20T20:45:00Z</dcterms:created>
  <dcterms:modified xsi:type="dcterms:W3CDTF">2014-08-17T23:33:25Z</dcterms:modified>
</cp:coreProperties>
</file>