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61" r:id="rId3"/>
    <p:sldId id="258" r:id="rId4"/>
    <p:sldId id="259" r:id="rId5"/>
    <p:sldId id="260" r:id="rId6"/>
    <p:sldId id="262" r:id="rId7"/>
    <p:sldId id="264" r:id="rId8"/>
    <p:sldId id="265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709" autoAdjust="0"/>
    <p:restoredTop sz="86372" autoAdjust="0"/>
  </p:normalViewPr>
  <p:slideViewPr>
    <p:cSldViewPr>
      <p:cViewPr varScale="1">
        <p:scale>
          <a:sx n="57" d="100"/>
          <a:sy n="57" d="100"/>
        </p:scale>
        <p:origin x="-60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358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26962-7A3E-4F6D-B7D8-8F03C921D0C5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D9F053-242E-47EC-BF77-9D0F426C43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09834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26962-7A3E-4F6D-B7D8-8F03C921D0C5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D9F053-242E-47EC-BF77-9D0F426C43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99750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26962-7A3E-4F6D-B7D8-8F03C921D0C5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D9F053-242E-47EC-BF77-9D0F426C43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18172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26962-7A3E-4F6D-B7D8-8F03C921D0C5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D9F053-242E-47EC-BF77-9D0F426C43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9811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26962-7A3E-4F6D-B7D8-8F03C921D0C5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D9F053-242E-47EC-BF77-9D0F426C43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49616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26962-7A3E-4F6D-B7D8-8F03C921D0C5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D9F053-242E-47EC-BF77-9D0F426C43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98821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26962-7A3E-4F6D-B7D8-8F03C921D0C5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D9F053-242E-47EC-BF77-9D0F426C43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31872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26962-7A3E-4F6D-B7D8-8F03C921D0C5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D9F053-242E-47EC-BF77-9D0F426C43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28851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26962-7A3E-4F6D-B7D8-8F03C921D0C5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D9F053-242E-47EC-BF77-9D0F426C43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7291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26962-7A3E-4F6D-B7D8-8F03C921D0C5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D9F053-242E-47EC-BF77-9D0F426C43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95131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26962-7A3E-4F6D-B7D8-8F03C921D0C5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D9F053-242E-47EC-BF77-9D0F426C43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69112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126962-7A3E-4F6D-B7D8-8F03C921D0C5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D9F053-242E-47EC-BF77-9D0F426C43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78275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3077"/>
            <a:ext cx="6184319" cy="151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240350"/>
            <a:ext cx="8229600" cy="324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781179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78298"/>
          </a:xfrm>
        </p:spPr>
        <p:txBody>
          <a:bodyPr>
            <a:normAutofit fontScale="90000"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/>
            </a:r>
            <a:b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</a:br>
            <a:r>
              <a:rPr lang="cs-CZ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/>
            </a:r>
            <a:br>
              <a:rPr lang="cs-CZ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</a:br>
            <a:r>
              <a:rPr lang="cs-CZ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Charaktristika</a:t>
            </a: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češtiny,</a:t>
            </a:r>
            <a:b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</a:b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národní jazyk a jeho útvary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08009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lnSpcReduction="1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Čeština má v domácích slovech</a:t>
            </a:r>
          </a:p>
          <a:p>
            <a:pPr marL="0" indent="0">
              <a:buNone/>
            </a:pPr>
            <a:r>
              <a:rPr lang="cs-CZ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25 souhlásek</a:t>
            </a:r>
          </a:p>
          <a:p>
            <a:pPr marL="0" indent="0">
              <a:buNone/>
            </a:pPr>
            <a:r>
              <a:rPr lang="cs-CZ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5 krátkých a 5 dlouhých samohlásek</a:t>
            </a:r>
          </a:p>
          <a:p>
            <a:pPr marL="0" indent="0">
              <a:buNone/>
            </a:pPr>
            <a:r>
              <a:rPr lang="cs-CZ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 dvojhláska (ou)</a:t>
            </a:r>
          </a:p>
          <a:p>
            <a:pPr marL="0" indent="0">
              <a:buNone/>
            </a:pPr>
            <a:endParaRPr lang="cs-CZ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Čeština je jazyk s </a:t>
            </a:r>
            <a:r>
              <a:rPr lang="cs-CZ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pevným slovním přízvukem</a:t>
            </a:r>
          </a:p>
          <a:p>
            <a:pPr marL="0" indent="0" algn="ctr">
              <a:buNone/>
            </a:pPr>
            <a:r>
              <a:rPr lang="cs-CZ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(na první slabice).</a:t>
            </a:r>
          </a:p>
          <a:p>
            <a:pPr marL="0" indent="0" algn="ctr">
              <a:buNone/>
            </a:pPr>
            <a:r>
              <a:rPr lang="cs-CZ" dirty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</a:t>
            </a:r>
            <a:r>
              <a:rPr lang="cs-CZ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hýbá</a:t>
            </a:r>
            <a:r>
              <a:rPr lang="cs-CZ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slova, má </a:t>
            </a:r>
            <a:r>
              <a:rPr lang="cs-CZ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volný slovosled</a:t>
            </a:r>
            <a:r>
              <a:rPr lang="cs-CZ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, k zápisu slouží </a:t>
            </a:r>
            <a:r>
              <a:rPr lang="cs-CZ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latinka</a:t>
            </a:r>
            <a:r>
              <a:rPr lang="cs-CZ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obohacena o písmena s diakritickými znaménky.</a:t>
            </a:r>
            <a:endParaRPr lang="cs-CZ" dirty="0">
              <a:ln w="11430"/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10556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Flexe (ohýbání) </a:t>
            </a:r>
          </a:p>
          <a:p>
            <a:pPr marL="0" indent="0">
              <a:buNone/>
            </a:pPr>
            <a:r>
              <a:rPr lang="cs-CZ" dirty="0" smtClean="0"/>
              <a:t>- </a:t>
            </a:r>
            <a:r>
              <a:rPr lang="cs-CZ" b="1" dirty="0" smtClean="0"/>
              <a:t>skloňování</a:t>
            </a:r>
            <a:r>
              <a:rPr lang="cs-CZ" dirty="0" smtClean="0"/>
              <a:t> podstatných a přídavných jmen, zájmen a číslovek</a:t>
            </a:r>
          </a:p>
          <a:p>
            <a:pPr marL="0" indent="0">
              <a:buNone/>
            </a:pPr>
            <a:r>
              <a:rPr lang="cs-CZ" b="1" dirty="0" smtClean="0"/>
              <a:t>- časování</a:t>
            </a:r>
            <a:r>
              <a:rPr lang="cs-CZ" dirty="0" smtClean="0"/>
              <a:t> sloves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Odvozování</a:t>
            </a:r>
            <a:r>
              <a:rPr lang="cs-CZ" dirty="0" smtClean="0"/>
              <a:t> pomocí předpon a přípon.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Slovosled je volný</a:t>
            </a:r>
            <a:r>
              <a:rPr lang="cs-CZ" dirty="0" smtClean="0"/>
              <a:t>, základem věty je sloveso </a:t>
            </a:r>
          </a:p>
          <a:p>
            <a:pPr marL="0" indent="0">
              <a:buNone/>
            </a:pPr>
            <a:r>
              <a:rPr lang="cs-CZ" dirty="0" smtClean="0"/>
              <a:t>v určitém tvaru.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236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AutoNum type="arabicParenR"/>
            </a:pPr>
            <a:r>
              <a:rPr lang="cs-CZ" sz="2800" dirty="0" smtClean="0"/>
              <a:t>Co je příkladem flexe?</a:t>
            </a:r>
          </a:p>
          <a:p>
            <a:pPr marL="514350" indent="-514350">
              <a:buAutoNum type="alphaLcParenR"/>
            </a:pPr>
            <a:r>
              <a:rPr lang="cs-CZ" sz="2800" dirty="0"/>
              <a:t>ž</a:t>
            </a:r>
            <a:r>
              <a:rPr lang="cs-CZ" sz="2800" dirty="0" smtClean="0"/>
              <a:t>ena – ženin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žena – věna</a:t>
            </a:r>
          </a:p>
          <a:p>
            <a:pPr marL="514350" indent="-514350">
              <a:buAutoNum type="alphaLcParenR"/>
            </a:pPr>
            <a:r>
              <a:rPr lang="cs-CZ" sz="2800" dirty="0"/>
              <a:t>ž</a:t>
            </a:r>
            <a:r>
              <a:rPr lang="cs-CZ" sz="2800" dirty="0" smtClean="0"/>
              <a:t>ena – ženy</a:t>
            </a:r>
          </a:p>
          <a:p>
            <a:pPr marL="514350" indent="-514350">
              <a:buAutoNum type="alphaLcParenR"/>
            </a:pPr>
            <a:r>
              <a:rPr lang="cs-CZ" sz="2800" dirty="0"/>
              <a:t>ž</a:t>
            </a:r>
            <a:r>
              <a:rPr lang="cs-CZ" sz="2800" dirty="0" smtClean="0"/>
              <a:t>ena – ženský</a:t>
            </a:r>
          </a:p>
          <a:p>
            <a:pPr marL="0" indent="0">
              <a:buNone/>
            </a:pPr>
            <a:r>
              <a:rPr lang="cs-CZ" sz="2800" dirty="0" smtClean="0"/>
              <a:t>(c)</a:t>
            </a: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2) Který jev je pro češtinu typický?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Pevný slovosled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Skládání slov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Ohýbání slov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Volný přízvuk</a:t>
            </a:r>
          </a:p>
          <a:p>
            <a:pPr marL="0" indent="0">
              <a:buNone/>
            </a:pPr>
            <a:r>
              <a:rPr lang="cs-CZ" sz="2800" dirty="0" smtClean="0"/>
              <a:t>(c)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43116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chemeClr val="tx2"/>
                </a:solidFill>
              </a:rPr>
              <a:t>Národní jazyk </a:t>
            </a:r>
            <a:r>
              <a:rPr lang="cs-CZ" dirty="0" smtClean="0">
                <a:solidFill>
                  <a:schemeClr val="tx2"/>
                </a:solidFill>
              </a:rPr>
              <a:t>– jazyk, jímž se dorozumívají příslušníci jednoho národa 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chemeClr val="tx2"/>
                </a:solidFill>
              </a:rPr>
              <a:t>(společenství lidí, které spojuje historický původ, kultura a obvykle i území).</a:t>
            </a:r>
          </a:p>
          <a:p>
            <a:pPr marL="0" indent="0" algn="ctr">
              <a:buNone/>
            </a:pPr>
            <a:endParaRPr lang="cs-CZ" dirty="0">
              <a:solidFill>
                <a:schemeClr val="tx2"/>
              </a:solidFill>
            </a:endParaRPr>
          </a:p>
          <a:p>
            <a:pPr marL="0" indent="0" algn="ctr">
              <a:buNone/>
            </a:pPr>
            <a:endParaRPr lang="cs-CZ" b="1" dirty="0" smtClean="0">
              <a:solidFill>
                <a:schemeClr val="tx2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tx2"/>
                </a:solidFill>
              </a:rPr>
              <a:t>Útvary národního jazyka </a:t>
            </a:r>
            <a:r>
              <a:rPr lang="cs-CZ" dirty="0" smtClean="0">
                <a:solidFill>
                  <a:schemeClr val="tx2"/>
                </a:solidFill>
              </a:rPr>
              <a:t>zahrnují spisovný jazyk i útvary nespisovné.</a:t>
            </a:r>
            <a:endParaRPr lang="cs-CZ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3263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408712"/>
          </a:xfrm>
        </p:spPr>
        <p:txBody>
          <a:bodyPr/>
          <a:lstStyle/>
          <a:p>
            <a:pPr marL="0" indent="0" algn="ctr">
              <a:buNone/>
            </a:pP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3938032" y="685684"/>
            <a:ext cx="1786096" cy="11304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n</a:t>
            </a:r>
            <a:r>
              <a:rPr lang="cs-CZ" sz="2400" dirty="0" smtClean="0"/>
              <a:t>árodní jazyk</a:t>
            </a:r>
            <a:endParaRPr lang="cs-CZ" sz="2400" dirty="0"/>
          </a:p>
        </p:txBody>
      </p:sp>
      <p:sp>
        <p:nvSpPr>
          <p:cNvPr id="8" name="Zaoblený obdélník 7"/>
          <p:cNvSpPr/>
          <p:nvPr/>
        </p:nvSpPr>
        <p:spPr>
          <a:xfrm>
            <a:off x="1403648" y="1988840"/>
            <a:ext cx="1584176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s</a:t>
            </a:r>
            <a:r>
              <a:rPr lang="cs-CZ" sz="2400" dirty="0" smtClean="0"/>
              <a:t>pisovná čeština</a:t>
            </a:r>
            <a:endParaRPr lang="cs-CZ" sz="24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5868144" y="2082494"/>
            <a:ext cx="1562472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/>
              <a:t>n</a:t>
            </a:r>
            <a:r>
              <a:rPr lang="cs-CZ" sz="2000" dirty="0" smtClean="0"/>
              <a:t>espisovné útvary</a:t>
            </a:r>
            <a:endParaRPr lang="cs-CZ" sz="2000" dirty="0"/>
          </a:p>
        </p:txBody>
      </p:sp>
      <p:cxnSp>
        <p:nvCxnSpPr>
          <p:cNvPr id="14" name="Přímá spojnice se šipkou 13"/>
          <p:cNvCxnSpPr/>
          <p:nvPr/>
        </p:nvCxnSpPr>
        <p:spPr>
          <a:xfrm>
            <a:off x="5508104" y="1816108"/>
            <a:ext cx="360040" cy="5327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7" idx="2"/>
          </p:cNvCxnSpPr>
          <p:nvPr/>
        </p:nvCxnSpPr>
        <p:spPr>
          <a:xfrm flipH="1">
            <a:off x="2987824" y="1250896"/>
            <a:ext cx="950208" cy="7379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7" idx="5"/>
          </p:cNvCxnSpPr>
          <p:nvPr/>
        </p:nvCxnSpPr>
        <p:spPr>
          <a:xfrm flipH="1" flipV="1">
            <a:off x="5364088" y="1619868"/>
            <a:ext cx="98472" cy="3069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Zaoblený obdélník 21"/>
          <p:cNvSpPr/>
          <p:nvPr/>
        </p:nvSpPr>
        <p:spPr>
          <a:xfrm>
            <a:off x="2448352" y="3736072"/>
            <a:ext cx="1691600" cy="914400"/>
          </a:xfrm>
          <a:prstGeom prst="roundRect">
            <a:avLst>
              <a:gd name="adj" fmla="val 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/>
              <a:t>z</a:t>
            </a:r>
            <a:r>
              <a:rPr lang="cs-CZ" sz="2000" dirty="0" smtClean="0"/>
              <a:t>eměpisného typu</a:t>
            </a:r>
            <a:endParaRPr lang="cs-CZ" sz="2000" dirty="0"/>
          </a:p>
        </p:txBody>
      </p:sp>
      <p:sp>
        <p:nvSpPr>
          <p:cNvPr id="24" name="Zaoblený obdélník 23"/>
          <p:cNvSpPr/>
          <p:nvPr/>
        </p:nvSpPr>
        <p:spPr>
          <a:xfrm>
            <a:off x="6300192" y="3736072"/>
            <a:ext cx="1562472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/>
              <a:t>s</a:t>
            </a:r>
            <a:r>
              <a:rPr lang="cs-CZ" sz="2000" dirty="0" smtClean="0"/>
              <a:t>ociálního typu</a:t>
            </a:r>
            <a:endParaRPr lang="cs-CZ" sz="2000" dirty="0"/>
          </a:p>
        </p:txBody>
      </p:sp>
      <p:cxnSp>
        <p:nvCxnSpPr>
          <p:cNvPr id="31" name="Přímá spojnice se šipkou 30"/>
          <p:cNvCxnSpPr/>
          <p:nvPr/>
        </p:nvCxnSpPr>
        <p:spPr>
          <a:xfrm flipH="1">
            <a:off x="4139952" y="2996894"/>
            <a:ext cx="1728192" cy="100817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6649380" y="2996894"/>
            <a:ext cx="154868" cy="73917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Zaoblený obdélník 33"/>
          <p:cNvSpPr/>
          <p:nvPr/>
        </p:nvSpPr>
        <p:spPr>
          <a:xfrm>
            <a:off x="971600" y="4650472"/>
            <a:ext cx="1236008" cy="13708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dialekt</a:t>
            </a:r>
          </a:p>
          <a:p>
            <a:pPr algn="ctr"/>
            <a:r>
              <a:rPr lang="cs-CZ" dirty="0" smtClean="0"/>
              <a:t>(např. slezský, hanácký)</a:t>
            </a:r>
            <a:endParaRPr lang="cs-CZ" dirty="0"/>
          </a:p>
        </p:txBody>
      </p:sp>
      <p:sp>
        <p:nvSpPr>
          <p:cNvPr id="35" name="Zaoblený obdélník 34"/>
          <p:cNvSpPr/>
          <p:nvPr/>
        </p:nvSpPr>
        <p:spPr>
          <a:xfrm>
            <a:off x="4139952" y="4650472"/>
            <a:ext cx="1368152" cy="11966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i</a:t>
            </a:r>
            <a:r>
              <a:rPr lang="cs-CZ" dirty="0" smtClean="0"/>
              <a:t>nterdialekt(např. obecná čeština)</a:t>
            </a:r>
            <a:endParaRPr lang="cs-CZ" dirty="0"/>
          </a:p>
        </p:txBody>
      </p:sp>
      <p:cxnSp>
        <p:nvCxnSpPr>
          <p:cNvPr id="37" name="Přímá spojnice se šipkou 36"/>
          <p:cNvCxnSpPr/>
          <p:nvPr/>
        </p:nvCxnSpPr>
        <p:spPr>
          <a:xfrm flipH="1">
            <a:off x="2207608" y="4509120"/>
            <a:ext cx="240744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/>
          <p:nvPr/>
        </p:nvCxnSpPr>
        <p:spPr>
          <a:xfrm>
            <a:off x="3938032" y="4650472"/>
            <a:ext cx="201920" cy="2906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Zaoblený obdélník 40"/>
          <p:cNvSpPr/>
          <p:nvPr/>
        </p:nvSpPr>
        <p:spPr>
          <a:xfrm>
            <a:off x="5678956" y="5749984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argot</a:t>
            </a:r>
            <a:endParaRPr lang="cs-CZ" dirty="0"/>
          </a:p>
        </p:txBody>
      </p:sp>
      <p:sp>
        <p:nvSpPr>
          <p:cNvPr id="42" name="Zaoblený obdélník 41"/>
          <p:cNvSpPr/>
          <p:nvPr/>
        </p:nvSpPr>
        <p:spPr>
          <a:xfrm>
            <a:off x="6649380" y="5847144"/>
            <a:ext cx="781236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slang</a:t>
            </a:r>
            <a:endParaRPr lang="cs-CZ" dirty="0"/>
          </a:p>
        </p:txBody>
      </p:sp>
      <p:sp>
        <p:nvSpPr>
          <p:cNvPr id="43" name="Zaoblený obdélník 42"/>
          <p:cNvSpPr/>
          <p:nvPr/>
        </p:nvSpPr>
        <p:spPr>
          <a:xfrm>
            <a:off x="7513320" y="5749984"/>
            <a:ext cx="1069424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rofesní mluva</a:t>
            </a:r>
            <a:endParaRPr lang="cs-CZ" dirty="0"/>
          </a:p>
        </p:txBody>
      </p:sp>
      <p:cxnSp>
        <p:nvCxnSpPr>
          <p:cNvPr id="45" name="Přímá spojnice se šipkou 44"/>
          <p:cNvCxnSpPr/>
          <p:nvPr/>
        </p:nvCxnSpPr>
        <p:spPr>
          <a:xfrm flipH="1">
            <a:off x="6136156" y="4650472"/>
            <a:ext cx="457200" cy="10995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se šipkou 46"/>
          <p:cNvCxnSpPr/>
          <p:nvPr/>
        </p:nvCxnSpPr>
        <p:spPr>
          <a:xfrm>
            <a:off x="7081428" y="4650472"/>
            <a:ext cx="0" cy="10995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se šipkou 48"/>
          <p:cNvCxnSpPr/>
          <p:nvPr/>
        </p:nvCxnSpPr>
        <p:spPr>
          <a:xfrm>
            <a:off x="7513320" y="4650472"/>
            <a:ext cx="659080" cy="10995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2235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/>
              <a:t>Spisovná čeština </a:t>
            </a:r>
            <a:r>
              <a:rPr lang="cs-CZ" dirty="0" smtClean="0"/>
              <a:t>– celonárodně uznávaný útvar spisovného jazyka, její mluvenou podobu představuje </a:t>
            </a:r>
            <a:r>
              <a:rPr lang="cs-CZ" b="1" dirty="0" smtClean="0"/>
              <a:t>hovorová čeština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b="1" dirty="0" smtClean="0"/>
              <a:t>Nářečí</a:t>
            </a:r>
            <a:r>
              <a:rPr lang="cs-CZ" dirty="0" smtClean="0"/>
              <a:t> (dialekty) – nespisovné podoby jazyka užívané v určitých částech země.</a:t>
            </a:r>
          </a:p>
          <a:p>
            <a:pPr marL="0" indent="0">
              <a:buNone/>
            </a:pPr>
            <a:r>
              <a:rPr lang="cs-CZ" b="1" dirty="0" smtClean="0"/>
              <a:t>Nadnářeční útvary </a:t>
            </a:r>
            <a:r>
              <a:rPr lang="cs-CZ" dirty="0" smtClean="0"/>
              <a:t>(interdialekty) – společné pro větší část území.</a:t>
            </a:r>
          </a:p>
          <a:p>
            <a:pPr marL="0" indent="0">
              <a:buNone/>
            </a:pPr>
            <a:r>
              <a:rPr lang="cs-CZ" b="1" dirty="0" smtClean="0"/>
              <a:t>Profesní mluva </a:t>
            </a:r>
            <a:r>
              <a:rPr lang="cs-CZ" dirty="0" smtClean="0"/>
              <a:t>– jazyk profesních skupin (lékaři, učitelé…).</a:t>
            </a:r>
          </a:p>
          <a:p>
            <a:pPr marL="0" indent="0">
              <a:buNone/>
            </a:pPr>
            <a:r>
              <a:rPr lang="cs-CZ" b="1" dirty="0" smtClean="0"/>
              <a:t>Slang</a:t>
            </a:r>
            <a:r>
              <a:rPr lang="cs-CZ" dirty="0" smtClean="0"/>
              <a:t> – užívaný zájmovými skupinami (studentský, železničářský…).</a:t>
            </a:r>
          </a:p>
          <a:p>
            <a:pPr marL="0" indent="0">
              <a:buNone/>
            </a:pPr>
            <a:r>
              <a:rPr lang="cs-CZ" b="1" dirty="0" smtClean="0"/>
              <a:t>Argot</a:t>
            </a:r>
            <a:r>
              <a:rPr lang="cs-CZ" dirty="0" smtClean="0"/>
              <a:t> – mluva v kriminálním prostředí.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0974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Odhadněte, co znamenají jednotlivá slova </a:t>
            </a:r>
          </a:p>
          <a:p>
            <a:pPr marL="0" indent="0">
              <a:buNone/>
            </a:pPr>
            <a:r>
              <a:rPr lang="cs-CZ" dirty="0" smtClean="0"/>
              <a:t>- v slangu pracovníků bezpečnosti: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tx2"/>
                </a:solidFill>
              </a:rPr>
              <a:t>kufrař</a:t>
            </a:r>
            <a:r>
              <a:rPr lang="cs-CZ" dirty="0" smtClean="0">
                <a:solidFill>
                  <a:schemeClr val="tx2"/>
                </a:solidFill>
              </a:rPr>
              <a:t>, </a:t>
            </a:r>
            <a:r>
              <a:rPr lang="cs-CZ" dirty="0" err="1" smtClean="0">
                <a:solidFill>
                  <a:schemeClr val="tx2"/>
                </a:solidFill>
              </a:rPr>
              <a:t>dolinář</a:t>
            </a:r>
            <a:endParaRPr lang="cs-CZ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dirty="0" smtClean="0"/>
              <a:t>(zloděj zavazadel, </a:t>
            </a:r>
            <a:r>
              <a:rPr lang="cs-CZ" dirty="0" err="1" smtClean="0"/>
              <a:t>kapsař</a:t>
            </a:r>
            <a:r>
              <a:rPr lang="cs-CZ" dirty="0" smtClean="0"/>
              <a:t>)</a:t>
            </a:r>
          </a:p>
          <a:p>
            <a:pPr>
              <a:buFontTx/>
              <a:buChar char="-"/>
            </a:pPr>
            <a:r>
              <a:rPr lang="cs-CZ" dirty="0" smtClean="0"/>
              <a:t>v slangu železničářů</a:t>
            </a:r>
          </a:p>
          <a:p>
            <a:pPr marL="0" indent="0">
              <a:buNone/>
            </a:pPr>
            <a:r>
              <a:rPr lang="cs-CZ" dirty="0" err="1">
                <a:solidFill>
                  <a:schemeClr val="tx2"/>
                </a:solidFill>
              </a:rPr>
              <a:t>u</a:t>
            </a:r>
            <a:r>
              <a:rPr lang="cs-CZ" dirty="0" err="1" smtClean="0">
                <a:solidFill>
                  <a:schemeClr val="tx2"/>
                </a:solidFill>
              </a:rPr>
              <a:t>šust</a:t>
            </a:r>
            <a:r>
              <a:rPr lang="cs-CZ" dirty="0" smtClean="0">
                <a:solidFill>
                  <a:schemeClr val="tx2"/>
                </a:solidFill>
              </a:rPr>
              <a:t>, </a:t>
            </a:r>
            <a:r>
              <a:rPr lang="cs-CZ" dirty="0" err="1" smtClean="0">
                <a:solidFill>
                  <a:schemeClr val="tx2"/>
                </a:solidFill>
              </a:rPr>
              <a:t>jeseničák</a:t>
            </a:r>
            <a:r>
              <a:rPr lang="cs-CZ" dirty="0" smtClean="0">
                <a:solidFill>
                  <a:schemeClr val="tx2"/>
                </a:solidFill>
              </a:rPr>
              <a:t>, </a:t>
            </a:r>
            <a:r>
              <a:rPr lang="cs-CZ" dirty="0" err="1" smtClean="0">
                <a:solidFill>
                  <a:schemeClr val="tx2"/>
                </a:solidFill>
              </a:rPr>
              <a:t>bajvůz</a:t>
            </a:r>
            <a:endParaRPr lang="cs-CZ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dirty="0" smtClean="0"/>
              <a:t>(spadlá skála, rychlík do Jeseníků, vlečný vůz)</a:t>
            </a:r>
          </a:p>
          <a:p>
            <a:pPr>
              <a:buFontTx/>
              <a:buChar char="-"/>
            </a:pPr>
            <a:r>
              <a:rPr lang="cs-CZ" dirty="0" smtClean="0"/>
              <a:t>v slangu trampském</a:t>
            </a:r>
          </a:p>
          <a:p>
            <a:pPr marL="0" indent="0">
              <a:buNone/>
            </a:pPr>
            <a:r>
              <a:rPr lang="cs-CZ" dirty="0" err="1">
                <a:solidFill>
                  <a:schemeClr val="tx2"/>
                </a:solidFill>
              </a:rPr>
              <a:t>d</a:t>
            </a:r>
            <a:r>
              <a:rPr lang="cs-CZ" dirty="0" err="1" smtClean="0">
                <a:solidFill>
                  <a:schemeClr val="tx2"/>
                </a:solidFill>
              </a:rPr>
              <a:t>álkoplaz</a:t>
            </a:r>
            <a:r>
              <a:rPr lang="cs-CZ" dirty="0" smtClean="0">
                <a:solidFill>
                  <a:schemeClr val="tx2"/>
                </a:solidFill>
              </a:rPr>
              <a:t>, bagrovat</a:t>
            </a:r>
          </a:p>
          <a:p>
            <a:pPr marL="0" indent="0">
              <a:buNone/>
            </a:pPr>
            <a:r>
              <a:rPr lang="cs-CZ" dirty="0" smtClean="0"/>
              <a:t>(účastník dálkového pochodu, jíst)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7396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6632"/>
            <a:ext cx="8229600" cy="600953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Zdroje:</a:t>
            </a:r>
          </a:p>
          <a:p>
            <a:pPr marL="0" indent="0">
              <a:buNone/>
            </a:pPr>
            <a:r>
              <a:rPr lang="cs-CZ" sz="2400" dirty="0" smtClean="0"/>
              <a:t>Kolektiv </a:t>
            </a:r>
            <a:r>
              <a:rPr lang="cs-CZ" sz="2400" dirty="0"/>
              <a:t>autorů. Český jazyk a komunikace pro střední školy 1.díl. První vydání. Brno: </a:t>
            </a:r>
            <a:r>
              <a:rPr lang="cs-CZ" sz="2400" dirty="0" err="1"/>
              <a:t>Didaktis</a:t>
            </a:r>
            <a:r>
              <a:rPr lang="cs-CZ" sz="2400" dirty="0"/>
              <a:t>, 2010. 64 s. ISBN </a:t>
            </a:r>
            <a:r>
              <a:rPr lang="cs-CZ" sz="2400" dirty="0" smtClean="0"/>
              <a:t>978-80-7358-166-4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/>
              <a:t>Hubáček, J. Malý slovník českých slangů. Vydání první. Ostrava: Profil, 1988.189 s.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6263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356</Words>
  <Application>Microsoft Office PowerPoint</Application>
  <PresentationFormat>Předvádění na obrazovce (4:3)</PresentationFormat>
  <Paragraphs>66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  Charaktristika češtiny, národní jazyk a jeho útvary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Killer</dc:creator>
  <cp:lastModifiedBy>Killer</cp:lastModifiedBy>
  <cp:revision>15</cp:revision>
  <dcterms:created xsi:type="dcterms:W3CDTF">2013-05-24T08:19:01Z</dcterms:created>
  <dcterms:modified xsi:type="dcterms:W3CDTF">2013-06-26T09:52:01Z</dcterms:modified>
</cp:coreProperties>
</file>