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1"/>
  </p:notesMasterIdLst>
  <p:handoutMasterIdLst>
    <p:handoutMasterId r:id="rId12"/>
  </p:handoutMasterIdLst>
  <p:sldIdLst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72" y="20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18.8.2014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18.8.2014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CO DĚLÁ TRUHLÁŘ?</a:t>
            </a:r>
            <a:endParaRPr lang="cs-CZ" sz="60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VYBER SPRÁVNÝ OBRÁZEK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2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780" y="2063490"/>
            <a:ext cx="1691327" cy="267412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7680" y="1696791"/>
            <a:ext cx="2743200" cy="27432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304" y="2149991"/>
            <a:ext cx="3064903" cy="1986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55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7549"/>
            <a:ext cx="9509760" cy="1088136"/>
          </a:xfrm>
        </p:spPr>
        <p:txBody>
          <a:bodyPr/>
          <a:lstStyle/>
          <a:p>
            <a:r>
              <a:rPr lang="cs-CZ" dirty="0" smtClean="0"/>
              <a:t>JAKÉ NÁŘADÍ POTŘEBUJE TRUHLÁŘ K PRÁCI?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3</a:t>
            </a:fld>
            <a:endParaRPr lang="cs-CZ" dirty="0"/>
          </a:p>
        </p:txBody>
      </p:sp>
      <p:grpSp>
        <p:nvGrpSpPr>
          <p:cNvPr id="14" name="Skupina 13"/>
          <p:cNvGrpSpPr/>
          <p:nvPr/>
        </p:nvGrpSpPr>
        <p:grpSpPr>
          <a:xfrm>
            <a:off x="993390" y="1992181"/>
            <a:ext cx="2818756" cy="2171155"/>
            <a:chOff x="993390" y="1992181"/>
            <a:chExt cx="2818756" cy="2171155"/>
          </a:xfrm>
        </p:grpSpPr>
        <p:sp>
          <p:nvSpPr>
            <p:cNvPr id="6" name="TextovéPole 5"/>
            <p:cNvSpPr txBox="1"/>
            <p:nvPr/>
          </p:nvSpPr>
          <p:spPr>
            <a:xfrm>
              <a:off x="1442434" y="3794004"/>
              <a:ext cx="23697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KLADIVO A DLÁTO</a:t>
              </a:r>
              <a:endParaRPr lang="cs-CZ" dirty="0"/>
            </a:p>
          </p:txBody>
        </p:sp>
        <p:pic>
          <p:nvPicPr>
            <p:cNvPr id="5" name="Obrázek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3390" y="1992181"/>
              <a:ext cx="2471026" cy="1721162"/>
            </a:xfrm>
            <a:prstGeom prst="rect">
              <a:avLst/>
            </a:prstGeom>
          </p:spPr>
        </p:pic>
      </p:grpSp>
      <p:grpSp>
        <p:nvGrpSpPr>
          <p:cNvPr id="13" name="Skupina 12"/>
          <p:cNvGrpSpPr/>
          <p:nvPr/>
        </p:nvGrpSpPr>
        <p:grpSpPr>
          <a:xfrm>
            <a:off x="8734958" y="2312676"/>
            <a:ext cx="1795882" cy="2034424"/>
            <a:chOff x="8734958" y="2312676"/>
            <a:chExt cx="1795882" cy="2034424"/>
          </a:xfrm>
        </p:grpSpPr>
        <p:pic>
          <p:nvPicPr>
            <p:cNvPr id="9" name="Obrázek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34958" y="2312676"/>
              <a:ext cx="1795882" cy="1481328"/>
            </a:xfrm>
            <a:prstGeom prst="rect">
              <a:avLst/>
            </a:prstGeom>
          </p:spPr>
        </p:pic>
        <p:sp>
          <p:nvSpPr>
            <p:cNvPr id="10" name="TextovéPole 9"/>
            <p:cNvSpPr txBox="1"/>
            <p:nvPr/>
          </p:nvSpPr>
          <p:spPr>
            <a:xfrm>
              <a:off x="9054998" y="3977768"/>
              <a:ext cx="14758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KLEŠTĚ</a:t>
              </a:r>
              <a:endParaRPr lang="cs-CZ" dirty="0"/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5086334" y="1965204"/>
            <a:ext cx="1678976" cy="2289869"/>
            <a:chOff x="5086334" y="1965204"/>
            <a:chExt cx="1678976" cy="2289869"/>
          </a:xfrm>
        </p:grpSpPr>
        <p:sp>
          <p:nvSpPr>
            <p:cNvPr id="8" name="TextovéPole 7"/>
            <p:cNvSpPr txBox="1"/>
            <p:nvPr/>
          </p:nvSpPr>
          <p:spPr>
            <a:xfrm>
              <a:off x="5745244" y="3885741"/>
              <a:ext cx="9388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ŽEBŘÍK</a:t>
              </a:r>
              <a:endParaRPr lang="cs-CZ" dirty="0"/>
            </a:p>
          </p:txBody>
        </p:sp>
        <p:pic>
          <p:nvPicPr>
            <p:cNvPr id="11" name="Obrázek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6334" y="1965204"/>
              <a:ext cx="1678976" cy="18288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27245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Kliparty z galerie  MS </a:t>
            </a:r>
            <a:r>
              <a:rPr lang="cs-CZ" dirty="0" err="1" smtClean="0"/>
              <a:t>Office.com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700" b="1" dirty="0"/>
              <a:t>VZDĚLÁVACÍ OBLAST: DÍTĚ A JEHO SVĚT</a:t>
            </a:r>
            <a:br>
              <a:rPr lang="cs-CZ" sz="2700" b="1" dirty="0"/>
            </a:b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/>
              <a:t>Prezentace v PowerPointu, která </a:t>
            </a:r>
            <a:r>
              <a:rPr lang="cs-CZ" dirty="0" smtClean="0"/>
              <a:t>obsahuje dva </a:t>
            </a:r>
            <a:r>
              <a:rPr lang="cs-CZ" dirty="0"/>
              <a:t>pracovní </a:t>
            </a:r>
            <a:r>
              <a:rPr lang="cs-CZ" dirty="0" smtClean="0"/>
              <a:t>listy s</a:t>
            </a:r>
            <a:r>
              <a:rPr lang="cs-CZ" dirty="0"/>
              <a:t> jednoduchým interaktivním úkolem. </a:t>
            </a:r>
            <a:endParaRPr lang="cs-CZ" dirty="0" smtClean="0"/>
          </a:p>
          <a:p>
            <a:r>
              <a:rPr lang="cs-CZ" b="1" dirty="0"/>
              <a:t>Očekávání a cíle</a:t>
            </a:r>
          </a:p>
          <a:p>
            <a:r>
              <a:rPr lang="cs-CZ" dirty="0"/>
              <a:t>Představit dětem základní </a:t>
            </a:r>
            <a:r>
              <a:rPr lang="cs-CZ" dirty="0" smtClean="0"/>
              <a:t>informaci, </a:t>
            </a:r>
            <a:r>
              <a:rPr lang="cs-CZ" dirty="0" smtClean="0"/>
              <a:t>co vyrábí truhlář a s jakými pracovními nástroji pracuje.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/>
              <a:t>Prezentace v PowerPointu s </a:t>
            </a:r>
            <a:r>
              <a:rPr lang="cs-CZ" dirty="0" smtClean="0"/>
              <a:t>názvem Co dělá truhlář  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b="1" dirty="0" smtClean="0"/>
              <a:t>Prezentace Co dělá truhlář</a:t>
            </a:r>
            <a:r>
              <a:rPr lang="cs-CZ" dirty="0"/>
              <a:t> </a:t>
            </a:r>
          </a:p>
          <a:p>
            <a:pPr lvl="0"/>
            <a:r>
              <a:rPr lang="cs-CZ" dirty="0" smtClean="0"/>
              <a:t>Snímky </a:t>
            </a:r>
            <a:r>
              <a:rPr lang="cs-CZ" dirty="0"/>
              <a:t>číslo </a:t>
            </a:r>
            <a:r>
              <a:rPr lang="cs-CZ" dirty="0" smtClean="0"/>
              <a:t>2 a 3 jsou opatřeny </a:t>
            </a:r>
            <a:r>
              <a:rPr lang="cs-CZ" dirty="0"/>
              <a:t>interaktivními prvky, dítě má za úkol odpovědět na dotaz a kliknout na příslušný obrázek</a:t>
            </a:r>
          </a:p>
          <a:p>
            <a:pPr lvl="0"/>
            <a:r>
              <a:rPr lang="cs-CZ" dirty="0"/>
              <a:t>Prezentace je připravena pomocí </a:t>
            </a:r>
            <a:r>
              <a:rPr lang="cs-CZ" dirty="0" smtClean="0"/>
              <a:t>animací a po kliknutí zůstane na snímku pouze správná odpověď (obr. Lavice a stůl, dláto a kladivo)</a:t>
            </a:r>
            <a:endParaRPr lang="cs-CZ" dirty="0"/>
          </a:p>
          <a:p>
            <a:r>
              <a:rPr lang="cs-CZ" dirty="0" smtClean="0"/>
              <a:t>Pro práci se snímky lze využít nástrojové lišty daného snímku (vlevo dole), která nabízí možnost psaní viz obr. níže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880" y="3949329"/>
            <a:ext cx="2524125" cy="2181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b="1" u="sng" dirty="0" smtClean="0"/>
              <a:t>Cílem </a:t>
            </a:r>
            <a:r>
              <a:rPr lang="cs-CZ" b="1" u="sng" dirty="0"/>
              <a:t>práce je: </a:t>
            </a:r>
            <a:r>
              <a:rPr lang="cs-CZ" b="1" dirty="0" smtClean="0"/>
              <a:t>znázornit </a:t>
            </a:r>
            <a:r>
              <a:rPr lang="cs-CZ" b="1" dirty="0"/>
              <a:t>proces vyjádřený na jednotlivých tabulkách. Děti mají za úkol seřadit tabulky ve správném pořadí.</a:t>
            </a:r>
            <a:endParaRPr lang="cs-CZ" dirty="0"/>
          </a:p>
          <a:p>
            <a:pPr lvl="0"/>
            <a:r>
              <a:rPr lang="cs-CZ" dirty="0"/>
              <a:t>Na magnetickou tabulku č.1 připevníme nebo namalujeme obrázek </a:t>
            </a:r>
            <a:r>
              <a:rPr lang="cs-CZ" b="1" dirty="0" smtClean="0"/>
              <a:t>stromu</a:t>
            </a:r>
            <a:endParaRPr lang="cs-CZ" dirty="0"/>
          </a:p>
          <a:p>
            <a:pPr lvl="0"/>
            <a:r>
              <a:rPr lang="cs-CZ" dirty="0"/>
              <a:t>Na magnetickou tabulku č.2 připevníme nebo namalujeme obrázek </a:t>
            </a:r>
            <a:r>
              <a:rPr lang="cs-CZ" b="1" dirty="0" smtClean="0"/>
              <a:t>dřevorubce/lesní techniky-traktor s hydraulickou rukou</a:t>
            </a:r>
            <a:endParaRPr lang="cs-CZ" dirty="0"/>
          </a:p>
          <a:p>
            <a:pPr lvl="0"/>
            <a:r>
              <a:rPr lang="cs-CZ" dirty="0"/>
              <a:t>Na magnetickou tabulku č.3 připevníme nebo namalujeme obrázek </a:t>
            </a:r>
            <a:r>
              <a:rPr lang="cs-CZ" b="1" dirty="0" smtClean="0"/>
              <a:t>pily</a:t>
            </a:r>
            <a:endParaRPr lang="cs-CZ" dirty="0"/>
          </a:p>
          <a:p>
            <a:pPr lvl="0"/>
            <a:r>
              <a:rPr lang="cs-CZ" dirty="0"/>
              <a:t>Na magnetickou tabulku č.4 připevníme nebo namalujeme obrázek</a:t>
            </a:r>
            <a:r>
              <a:rPr lang="cs-CZ" b="1" dirty="0"/>
              <a:t> </a:t>
            </a:r>
            <a:r>
              <a:rPr lang="cs-CZ" b="1" dirty="0" smtClean="0"/>
              <a:t>truhláře</a:t>
            </a:r>
            <a:endParaRPr lang="cs-CZ" dirty="0"/>
          </a:p>
          <a:p>
            <a:pPr lvl="0"/>
            <a:r>
              <a:rPr lang="cs-CZ" dirty="0"/>
              <a:t>Na magnetickou tabulku č.5 připevníme nebo namalujeme obrázek </a:t>
            </a:r>
            <a:r>
              <a:rPr lang="cs-CZ" b="1" dirty="0" smtClean="0"/>
              <a:t>kladivo, dláto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86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205</Words>
  <Application>Microsoft Office PowerPoint</Application>
  <PresentationFormat>Vlastní</PresentationFormat>
  <Paragraphs>46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Sheer Green 16x9</vt:lpstr>
      <vt:lpstr>CO DĚLÁ TRUHLÁŘ?</vt:lpstr>
      <vt:lpstr>VYBER SPRÁVNÝ OBRÁZEK</vt:lpstr>
      <vt:lpstr>JAKÉ NÁŘADÍ POTŘEBUJE TRUHLÁŘ K PRÁCI?</vt:lpstr>
      <vt:lpstr>Použité odkazy</vt:lpstr>
      <vt:lpstr>Metodický pokyn VZDĚLÁVACÍ OBLAST: DÍTĚ A JEHO SVĚT </vt:lpstr>
      <vt:lpstr>Studijní materiály </vt:lpstr>
      <vt:lpstr>   Práce s interaktivním výukovým materiálem </vt:lpstr>
      <vt:lpstr>Práce s didaktickým kufříkem KUMUČ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2014-08-18T19:39:18Z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