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8" r:id="rId11"/>
    <p:sldId id="269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1E674-87BB-4159-B3D5-C60F5FCB6353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8F788-B235-4A90-AED0-2816C33E7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onegativit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onegativit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onegativit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onegativit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onegativit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onegativi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568825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  <a:tabLst>
                <a:tab pos="2332038" algn="l"/>
              </a:tabLst>
            </a:pPr>
            <a:endParaRPr lang="cs-CZ" sz="1600" b="1" i="1" u="sng" dirty="0" smtClean="0"/>
          </a:p>
          <a:p>
            <a:pPr eaLnBrk="1" hangingPunct="1">
              <a:tabLst>
                <a:tab pos="2332038" algn="l"/>
              </a:tabLst>
            </a:pPr>
            <a:r>
              <a:rPr lang="cs-CZ" sz="2000" dirty="0" smtClean="0"/>
              <a:t>Název školy:</a:t>
            </a:r>
            <a:r>
              <a:rPr lang="cs-CZ" dirty="0" smtClean="0"/>
              <a:t>	</a:t>
            </a:r>
            <a:r>
              <a:rPr lang="cs-CZ" sz="1400" dirty="0" smtClean="0"/>
              <a:t>Základní škola a Mateřská škola Nymburk, Komenského 589- 	příspěvková organizace</a:t>
            </a:r>
          </a:p>
          <a:p>
            <a:pPr eaLnBrk="1" hangingPunct="1">
              <a:tabLst>
                <a:tab pos="2332038" algn="l"/>
              </a:tabLst>
            </a:pPr>
            <a:r>
              <a:rPr lang="cs-CZ" sz="2000" dirty="0" smtClean="0"/>
              <a:t>Autor:</a:t>
            </a:r>
            <a:r>
              <a:rPr lang="cs-CZ" dirty="0" smtClean="0"/>
              <a:t>	</a:t>
            </a:r>
            <a:r>
              <a:rPr lang="cs-CZ" sz="1400" dirty="0" smtClean="0"/>
              <a:t>Mgr. Jan Šimon</a:t>
            </a:r>
          </a:p>
          <a:p>
            <a:pPr eaLnBrk="1" hangingPunct="1">
              <a:tabLst>
                <a:tab pos="2332038" algn="l"/>
              </a:tabLst>
            </a:pPr>
            <a:r>
              <a:rPr lang="cs-CZ" sz="2000" dirty="0" smtClean="0"/>
              <a:t>Datum:	</a:t>
            </a:r>
            <a:r>
              <a:rPr lang="cs-CZ" sz="1400" dirty="0" smtClean="0"/>
              <a:t>1.2.2012</a:t>
            </a:r>
            <a:endParaRPr lang="cs-CZ" sz="2000" dirty="0" smtClean="0"/>
          </a:p>
          <a:p>
            <a:pPr eaLnBrk="1" hangingPunct="1">
              <a:tabLst>
                <a:tab pos="2332038" algn="l"/>
              </a:tabLst>
            </a:pPr>
            <a:r>
              <a:rPr lang="cs-CZ" sz="2000" dirty="0" smtClean="0"/>
              <a:t>Název:</a:t>
            </a:r>
            <a:r>
              <a:rPr lang="cs-CZ" dirty="0" smtClean="0"/>
              <a:t>	</a:t>
            </a:r>
            <a:r>
              <a:rPr lang="cs-CZ" sz="1400" dirty="0" smtClean="0"/>
              <a:t>VY_52_INOVACE_12_Ch8</a:t>
            </a:r>
          </a:p>
          <a:p>
            <a:pPr eaLnBrk="1" hangingPunct="1">
              <a:tabLst>
                <a:tab pos="2332038" algn="l"/>
              </a:tabLst>
            </a:pPr>
            <a:r>
              <a:rPr lang="cs-CZ" sz="2000" dirty="0" smtClean="0"/>
              <a:t>Číslo projektu:</a:t>
            </a:r>
            <a:r>
              <a:rPr lang="cs-CZ" dirty="0" smtClean="0"/>
              <a:t> 	</a:t>
            </a:r>
            <a:r>
              <a:rPr lang="cs-CZ" sz="1400" dirty="0" smtClean="0"/>
              <a:t>CZ.1.07/1.4.00/21.2371</a:t>
            </a:r>
          </a:p>
          <a:p>
            <a:pPr eaLnBrk="1" hangingPunct="1">
              <a:tabLst>
                <a:tab pos="2332038" algn="l"/>
              </a:tabLst>
            </a:pPr>
            <a:r>
              <a:rPr lang="cs-CZ" sz="2000" dirty="0" smtClean="0"/>
              <a:t>Téma:</a:t>
            </a:r>
            <a:r>
              <a:rPr lang="cs-CZ" dirty="0" smtClean="0"/>
              <a:t>	</a:t>
            </a:r>
            <a:r>
              <a:rPr lang="cs-CZ" sz="1400" dirty="0" smtClean="0"/>
              <a:t>Typy chemické vazby</a:t>
            </a:r>
            <a:endParaRPr lang="cs-CZ" dirty="0" smtClean="0"/>
          </a:p>
          <a:p>
            <a:pPr eaLnBrk="1" hangingPunct="1">
              <a:tabLst>
                <a:tab pos="2332038" algn="l"/>
              </a:tabLst>
            </a:pPr>
            <a:r>
              <a:rPr lang="cs-CZ" sz="2000" dirty="0" smtClean="0"/>
              <a:t>Anotace:	</a:t>
            </a:r>
            <a:r>
              <a:rPr lang="cs-CZ" sz="1400" dirty="0" smtClean="0"/>
              <a:t>DUM; v hodině bude používán k výkladu a procvičování </a:t>
            </a:r>
            <a:r>
              <a:rPr lang="cs-CZ" sz="1400" dirty="0"/>
              <a:t> </a:t>
            </a:r>
            <a:r>
              <a:rPr lang="cs-CZ" sz="1400" dirty="0" smtClean="0"/>
              <a:t>chemické  vazby a 	elektronegativity prvků ;  žák určí z rozdílu elektronegativit </a:t>
            </a:r>
            <a:r>
              <a:rPr lang="cs-CZ" sz="1400" dirty="0"/>
              <a:t> </a:t>
            </a:r>
            <a:r>
              <a:rPr lang="cs-CZ" sz="1400" dirty="0" smtClean="0"/>
              <a:t>typ 	vazby(nepolární, polární, iontová)zapojování žáků bude naplněno ústním a 	písemným ověřováním; použití data-projektoru. </a:t>
            </a:r>
          </a:p>
          <a:p>
            <a:pPr eaLnBrk="1" hangingPunct="1">
              <a:tabLst>
                <a:tab pos="2332038" algn="l"/>
              </a:tabLst>
            </a:pPr>
            <a:endParaRPr lang="cs-CZ" sz="1400" dirty="0" smtClean="0"/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274638"/>
            <a:ext cx="7488238" cy="1143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/>
              <a:t>v</a:t>
            </a:r>
            <a:r>
              <a:rPr lang="cs-CZ" dirty="0" smtClean="0"/>
              <a:t>zniká vytvořením společného elektronového páru mezi dvěma atomy, které měly ve valenční vrstvě nepárový elektron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u="sng" dirty="0" smtClean="0"/>
              <a:t>příklad</a:t>
            </a: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H</a:t>
            </a:r>
            <a:r>
              <a:rPr lang="cs-CZ" dirty="0" smtClean="0">
                <a:cs typeface="Tahoma" pitchFamily="32" charset="0"/>
              </a:rPr>
              <a:t>۰      +      ۰H        </a:t>
            </a:r>
            <a:r>
              <a:rPr lang="cs-CZ" dirty="0" smtClean="0">
                <a:cs typeface="Times New Roman" pitchFamily="16" charset="0"/>
              </a:rPr>
              <a:t>→      H   ─  </a:t>
            </a:r>
            <a:r>
              <a:rPr lang="cs-CZ" dirty="0" err="1" smtClean="0">
                <a:cs typeface="Times New Roman" pitchFamily="16" charset="0"/>
              </a:rPr>
              <a:t>H</a:t>
            </a:r>
            <a:endParaRPr lang="cs-CZ" dirty="0" smtClean="0">
              <a:cs typeface="Times New Roman" pitchFamily="16" charset="0"/>
            </a:endParaRP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             nepárový                   elektronový pár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              elektron                               =                                                   											   chemická vazba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Elektronegativita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- číselně vyjadřuje schopnost atomu přitahovat elektrony chemické vazby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- její hodnotu lze najít v periodické tabulce prvků</a:t>
            </a: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- značí se X</a:t>
            </a: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- např. X(Cl) = 2,8</a:t>
            </a: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           X(O) = 3,5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Nepolární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– rozdíl elektronegativit mezi vzájemně vázanými atomy je menší než </a:t>
            </a:r>
            <a:r>
              <a:rPr lang="cs-CZ" dirty="0" smtClean="0">
                <a:solidFill>
                  <a:srgbClr val="FF0000"/>
                </a:solidFill>
              </a:rPr>
              <a:t>0,4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	– vazba mezi atomy téhož prvku 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u="sng" dirty="0" smtClean="0"/>
              <a:t>příklady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u="sng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 H </a:t>
            </a:r>
            <a:r>
              <a:rPr lang="cs-CZ" dirty="0" smtClean="0">
                <a:cs typeface="Times New Roman" pitchFamily="16" charset="0"/>
              </a:rPr>
              <a:t>― </a:t>
            </a:r>
            <a:r>
              <a:rPr lang="cs-CZ" dirty="0" err="1" smtClean="0">
                <a:cs typeface="Times New Roman" pitchFamily="16" charset="0"/>
              </a:rPr>
              <a:t>H</a:t>
            </a:r>
            <a:r>
              <a:rPr lang="cs-CZ" dirty="0" smtClean="0">
                <a:cs typeface="Times New Roman" pitchFamily="16" charset="0"/>
              </a:rPr>
              <a:t>  </a:t>
            </a: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X(H) = 2,1                2,1 - 2,1 = 0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cs typeface="Times New Roman" pitchFamily="16" charset="0"/>
            </a:endParaRP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H ― I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cs typeface="Times New Roman" pitchFamily="16" charset="0"/>
              </a:rPr>
              <a:t> </a:t>
            </a:r>
            <a:r>
              <a:rPr lang="cs-CZ" dirty="0" smtClean="0">
                <a:cs typeface="Times New Roman" pitchFamily="16" charset="0"/>
              </a:rPr>
              <a:t>               X(H) = 2,1                  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         X(I) = 2,2                  </a:t>
            </a:r>
            <a:r>
              <a:rPr lang="cs-CZ" dirty="0" err="1" smtClean="0">
                <a:cs typeface="Times New Roman" pitchFamily="16" charset="0"/>
              </a:rPr>
              <a:t>2</a:t>
            </a:r>
            <a:r>
              <a:rPr lang="cs-CZ" dirty="0" smtClean="0">
                <a:cs typeface="Times New Roman" pitchFamily="16" charset="0"/>
              </a:rPr>
              <a:t>,2 – </a:t>
            </a:r>
            <a:r>
              <a:rPr lang="cs-CZ" dirty="0" err="1" smtClean="0">
                <a:cs typeface="Times New Roman" pitchFamily="16" charset="0"/>
              </a:rPr>
              <a:t>2</a:t>
            </a:r>
            <a:r>
              <a:rPr lang="cs-CZ" dirty="0" smtClean="0">
                <a:cs typeface="Times New Roman" pitchFamily="16" charset="0"/>
              </a:rPr>
              <a:t>,1 = 0,1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– rozdíl elektronegativit mezi vzájemně vázanými atomy je větší než 0,4 a menší než 1,7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u="sng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u="sng" dirty="0" smtClean="0"/>
              <a:t>příklady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u="sng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 H </a:t>
            </a:r>
            <a:r>
              <a:rPr lang="cs-CZ" dirty="0" smtClean="0">
                <a:cs typeface="Times New Roman" pitchFamily="16" charset="0"/>
              </a:rPr>
              <a:t>― Cl  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cs typeface="Times New Roman" pitchFamily="16" charset="0"/>
              </a:rPr>
              <a:t>	</a:t>
            </a:r>
            <a:r>
              <a:rPr lang="cs-CZ" dirty="0" smtClean="0">
                <a:cs typeface="Times New Roman" pitchFamily="16" charset="0"/>
              </a:rPr>
              <a:t>		              X(H) = 2,1</a:t>
            </a: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X(Cl) = 2,8                2,8 - 2,1 = 0,7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cs typeface="Times New Roman" pitchFamily="16" charset="0"/>
            </a:endParaRP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Na ― I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       X(Na) = 1                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       X(I) = 2,2                 </a:t>
            </a:r>
            <a:r>
              <a:rPr lang="cs-CZ" dirty="0" err="1" smtClean="0">
                <a:cs typeface="Times New Roman" pitchFamily="16" charset="0"/>
              </a:rPr>
              <a:t>2</a:t>
            </a:r>
            <a:r>
              <a:rPr lang="cs-CZ" dirty="0" smtClean="0">
                <a:cs typeface="Times New Roman" pitchFamily="16" charset="0"/>
              </a:rPr>
              <a:t>,2 – 1 = </a:t>
            </a:r>
            <a:r>
              <a:rPr lang="cs-CZ" dirty="0" err="1" smtClean="0">
                <a:cs typeface="Times New Roman" pitchFamily="16" charset="0"/>
              </a:rPr>
              <a:t>1</a:t>
            </a:r>
            <a:r>
              <a:rPr lang="cs-CZ" dirty="0" smtClean="0">
                <a:cs typeface="Times New Roman" pitchFamily="16" charset="0"/>
              </a:rPr>
              <a:t>,2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Iontová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– rozdíl elektronegativit mezi vzájemně vázanými atomy je větší </a:t>
            </a:r>
            <a:r>
              <a:rPr lang="cs-CZ" dirty="0" smtClean="0"/>
              <a:t>než 1,7</a:t>
            </a:r>
            <a:endParaRPr lang="cs-CZ" dirty="0" smtClean="0"/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u="sng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u="sng" dirty="0" smtClean="0"/>
              <a:t>příklady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u="sng" dirty="0" smtClean="0"/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 K </a:t>
            </a:r>
            <a:r>
              <a:rPr lang="cs-CZ" dirty="0" smtClean="0">
                <a:cs typeface="Times New Roman" pitchFamily="16" charset="0"/>
              </a:rPr>
              <a:t>― F  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			   X(K) = 0,91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 		   X(F) = 4,1               4,1 - 0,91 = 3,19</a:t>
            </a:r>
          </a:p>
          <a:p>
            <a:pPr marL="0" indent="0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cs typeface="Times New Roman" pitchFamily="16" charset="0"/>
            </a:endParaRPr>
          </a:p>
          <a:p>
            <a:pPr marL="0" indent="0" algn="ctr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Ca ― O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	         X(Ca) = 1               </a:t>
            </a:r>
          </a:p>
          <a:p>
            <a:pPr marL="0" indent="0"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cs typeface="Times New Roman" pitchFamily="16" charset="0"/>
              </a:rPr>
              <a:t>                      X(O) = 3,5               3,5 – 1 = 2,5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Urči typ chemické vazby mezi těmito prvky.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K určení elektronegativity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použij periodickou tabulku prvků</a:t>
            </a:r>
            <a:r>
              <a:rPr lang="cs-CZ" dirty="0" smtClean="0">
                <a:latin typeface="Times New Roman" pitchFamily="16" charset="0"/>
              </a:rPr>
              <a:t>.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  <a:hlinkClick r:id="rId2"/>
              </a:rPr>
              <a:t>http://cs.wikipedia.org/wiki/Elektronegativita</a:t>
            </a:r>
            <a:endParaRPr lang="cs-CZ" dirty="0" smtClean="0">
              <a:latin typeface="Times New Roman" pitchFamily="16" charset="0"/>
            </a:endParaRPr>
          </a:p>
          <a:p>
            <a:pPr algn="just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</a:rPr>
              <a:t>    </a:t>
            </a:r>
            <a:r>
              <a:rPr lang="cs-CZ" dirty="0">
                <a:latin typeface="Times New Roman" pitchFamily="16" charset="0"/>
              </a:rPr>
              <a:t>			a) Li – F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b) N – </a:t>
            </a:r>
            <a:r>
              <a:rPr lang="cs-CZ" dirty="0" err="1">
                <a:latin typeface="Times New Roman" pitchFamily="16" charset="0"/>
              </a:rPr>
              <a:t>N</a:t>
            </a:r>
            <a:endParaRPr lang="cs-CZ" dirty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c) </a:t>
            </a:r>
            <a:r>
              <a:rPr lang="cs-CZ" dirty="0" err="1">
                <a:latin typeface="Times New Roman" pitchFamily="16" charset="0"/>
              </a:rPr>
              <a:t>C</a:t>
            </a:r>
            <a:r>
              <a:rPr lang="cs-CZ" dirty="0">
                <a:latin typeface="Times New Roman" pitchFamily="16" charset="0"/>
              </a:rPr>
              <a:t> – O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d) H – I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f) </a:t>
            </a:r>
            <a:r>
              <a:rPr lang="cs-CZ" dirty="0" err="1">
                <a:latin typeface="Times New Roman" pitchFamily="16" charset="0"/>
              </a:rPr>
              <a:t>Cu</a:t>
            </a:r>
            <a:r>
              <a:rPr lang="cs-CZ" dirty="0">
                <a:latin typeface="Times New Roman" pitchFamily="16" charset="0"/>
              </a:rPr>
              <a:t> - 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433467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Urči typ chemické vazby mezi těmito prvky.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K určení elektronegativity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použij periodickou tabulku prvků</a:t>
            </a:r>
            <a:r>
              <a:rPr lang="cs-CZ" dirty="0" smtClean="0">
                <a:latin typeface="Times New Roman" pitchFamily="16" charset="0"/>
              </a:rPr>
              <a:t>.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  <a:hlinkClick r:id="rId2"/>
              </a:rPr>
              <a:t>http://cs.wikipedia.org/wiki/Elektronegativita</a:t>
            </a:r>
            <a:endParaRPr lang="cs-CZ" dirty="0">
              <a:latin typeface="Times New Roman" pitchFamily="16" charset="0"/>
            </a:endParaRPr>
          </a:p>
          <a:p>
            <a:pPr algn="just">
              <a:lnSpc>
                <a:spcPct val="95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</a:rPr>
              <a:t>    </a:t>
            </a:r>
            <a:r>
              <a:rPr lang="cs-CZ" dirty="0">
                <a:latin typeface="Times New Roman" pitchFamily="16" charset="0"/>
              </a:rPr>
              <a:t>			a) Li – </a:t>
            </a:r>
            <a:r>
              <a:rPr lang="cs-CZ" dirty="0" smtClean="0">
                <a:latin typeface="Times New Roman" pitchFamily="16" charset="0"/>
              </a:rPr>
              <a:t>F	</a:t>
            </a:r>
            <a:r>
              <a:rPr lang="cs-CZ" dirty="0">
                <a:latin typeface="Times New Roman" pitchFamily="16" charset="0"/>
              </a:rPr>
              <a:t> </a:t>
            </a:r>
            <a:r>
              <a:rPr lang="cs-CZ" dirty="0" smtClean="0">
                <a:latin typeface="Times New Roman" pitchFamily="16" charset="0"/>
              </a:rPr>
              <a:t>   X    = 3,98 – 0,98 = 3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6" charset="0"/>
              </a:rPr>
              <a:t>IONTOVÁ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b) N – </a:t>
            </a:r>
            <a:r>
              <a:rPr lang="cs-CZ" dirty="0" err="1">
                <a:latin typeface="Times New Roman" pitchFamily="16" charset="0"/>
              </a:rPr>
              <a:t>N</a:t>
            </a:r>
            <a:endParaRPr lang="cs-CZ" dirty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c) </a:t>
            </a:r>
            <a:r>
              <a:rPr lang="cs-CZ" dirty="0" err="1">
                <a:latin typeface="Times New Roman" pitchFamily="16" charset="0"/>
              </a:rPr>
              <a:t>C</a:t>
            </a:r>
            <a:r>
              <a:rPr lang="cs-CZ" dirty="0">
                <a:latin typeface="Times New Roman" pitchFamily="16" charset="0"/>
              </a:rPr>
              <a:t> – O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d) H – I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f) </a:t>
            </a:r>
            <a:r>
              <a:rPr lang="cs-CZ" dirty="0" err="1">
                <a:latin typeface="Times New Roman" pitchFamily="16" charset="0"/>
              </a:rPr>
              <a:t>Cu</a:t>
            </a:r>
            <a:r>
              <a:rPr lang="cs-CZ" dirty="0">
                <a:latin typeface="Times New Roman" pitchFamily="16" charset="0"/>
              </a:rPr>
              <a:t> - O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923928" y="3429000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433467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Urči typ chemické vazby mezi těmito prvky.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K určení elektronegativity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použij periodickou tabulku prvků</a:t>
            </a:r>
            <a:r>
              <a:rPr lang="cs-CZ" dirty="0" smtClean="0">
                <a:latin typeface="Times New Roman" pitchFamily="16" charset="0"/>
              </a:rPr>
              <a:t>.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  <a:hlinkClick r:id="rId2"/>
              </a:rPr>
              <a:t>http://cs.wikipedia.org/wiki/Elektronegativita</a:t>
            </a:r>
            <a:endParaRPr lang="cs-CZ" dirty="0">
              <a:latin typeface="Times New Roman" pitchFamily="16" charset="0"/>
            </a:endParaRPr>
          </a:p>
          <a:p>
            <a:pPr algn="just">
              <a:lnSpc>
                <a:spcPct val="95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</a:rPr>
              <a:t>    </a:t>
            </a:r>
            <a:r>
              <a:rPr lang="cs-CZ" dirty="0">
                <a:latin typeface="Times New Roman" pitchFamily="16" charset="0"/>
              </a:rPr>
              <a:t>			a) Li – </a:t>
            </a:r>
            <a:r>
              <a:rPr lang="cs-CZ" dirty="0" smtClean="0">
                <a:latin typeface="Times New Roman" pitchFamily="16" charset="0"/>
              </a:rPr>
              <a:t>F	</a:t>
            </a:r>
            <a:r>
              <a:rPr lang="cs-CZ" dirty="0">
                <a:latin typeface="Times New Roman" pitchFamily="16" charset="0"/>
              </a:rPr>
              <a:t> </a:t>
            </a:r>
            <a:r>
              <a:rPr lang="cs-CZ" dirty="0" smtClean="0">
                <a:latin typeface="Times New Roman" pitchFamily="16" charset="0"/>
              </a:rPr>
              <a:t>   X    = 3,98 – 0,98 = 3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6" charset="0"/>
              </a:rPr>
              <a:t>IONTOVÁ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b) N – </a:t>
            </a:r>
            <a:r>
              <a:rPr lang="cs-CZ" dirty="0" err="1" smtClean="0">
                <a:latin typeface="Times New Roman" pitchFamily="16" charset="0"/>
              </a:rPr>
              <a:t>N</a:t>
            </a:r>
            <a:r>
              <a:rPr lang="cs-CZ" dirty="0" smtClean="0">
                <a:latin typeface="Times New Roman" pitchFamily="16" charset="0"/>
              </a:rPr>
              <a:t>		</a:t>
            </a:r>
            <a:r>
              <a:rPr lang="cs-CZ" dirty="0" smtClean="0">
                <a:solidFill>
                  <a:srgbClr val="FF0000"/>
                </a:solidFill>
                <a:latin typeface="Times New Roman" pitchFamily="16" charset="0"/>
              </a:rPr>
              <a:t>NEPOLÁRNÍ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c) </a:t>
            </a:r>
            <a:r>
              <a:rPr lang="cs-CZ" dirty="0" err="1">
                <a:latin typeface="Times New Roman" pitchFamily="16" charset="0"/>
              </a:rPr>
              <a:t>C</a:t>
            </a:r>
            <a:r>
              <a:rPr lang="cs-CZ" dirty="0">
                <a:latin typeface="Times New Roman" pitchFamily="16" charset="0"/>
              </a:rPr>
              <a:t> – O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d) H – I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f) </a:t>
            </a:r>
            <a:r>
              <a:rPr lang="cs-CZ" dirty="0" err="1">
                <a:latin typeface="Times New Roman" pitchFamily="16" charset="0"/>
              </a:rPr>
              <a:t>Cu</a:t>
            </a:r>
            <a:r>
              <a:rPr lang="cs-CZ" dirty="0">
                <a:latin typeface="Times New Roman" pitchFamily="16" charset="0"/>
              </a:rPr>
              <a:t> - O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923928" y="3429000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433467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Urči typ chemické vazby mezi těmito prvky.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K určení elektronegativity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použij periodickou tabulku prvků</a:t>
            </a:r>
            <a:r>
              <a:rPr lang="cs-CZ" dirty="0" smtClean="0">
                <a:latin typeface="Times New Roman" pitchFamily="16" charset="0"/>
              </a:rPr>
              <a:t>.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  <a:hlinkClick r:id="rId2"/>
              </a:rPr>
              <a:t>http://cs.wikipedia.org/wiki/Elektronegativita</a:t>
            </a:r>
            <a:endParaRPr lang="cs-CZ" dirty="0">
              <a:latin typeface="Times New Roman" pitchFamily="16" charset="0"/>
            </a:endParaRPr>
          </a:p>
          <a:p>
            <a:pPr algn="just">
              <a:lnSpc>
                <a:spcPct val="95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</a:rPr>
              <a:t>    </a:t>
            </a:r>
            <a:r>
              <a:rPr lang="cs-CZ" dirty="0">
                <a:latin typeface="Times New Roman" pitchFamily="16" charset="0"/>
              </a:rPr>
              <a:t>			a) Li – </a:t>
            </a:r>
            <a:r>
              <a:rPr lang="cs-CZ" dirty="0" smtClean="0">
                <a:latin typeface="Times New Roman" pitchFamily="16" charset="0"/>
              </a:rPr>
              <a:t>F	</a:t>
            </a:r>
            <a:r>
              <a:rPr lang="cs-CZ" dirty="0">
                <a:latin typeface="Times New Roman" pitchFamily="16" charset="0"/>
              </a:rPr>
              <a:t> </a:t>
            </a:r>
            <a:r>
              <a:rPr lang="cs-CZ" dirty="0" smtClean="0">
                <a:latin typeface="Times New Roman" pitchFamily="16" charset="0"/>
              </a:rPr>
              <a:t>   X    = 3,98 – 0,98 = 3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6" charset="0"/>
              </a:rPr>
              <a:t>IONTOVÁ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b) N – </a:t>
            </a:r>
            <a:r>
              <a:rPr lang="cs-CZ" dirty="0" err="1" smtClean="0">
                <a:latin typeface="Times New Roman" pitchFamily="16" charset="0"/>
              </a:rPr>
              <a:t>N</a:t>
            </a:r>
            <a:r>
              <a:rPr lang="cs-CZ" dirty="0" smtClean="0">
                <a:latin typeface="Times New Roman" pitchFamily="16" charset="0"/>
              </a:rPr>
              <a:t>		</a:t>
            </a:r>
            <a:r>
              <a:rPr lang="cs-CZ" dirty="0" smtClean="0">
                <a:solidFill>
                  <a:srgbClr val="FF0000"/>
                </a:solidFill>
                <a:latin typeface="Times New Roman" pitchFamily="16" charset="0"/>
              </a:rPr>
              <a:t>NEPOLÁRNÍ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c) </a:t>
            </a:r>
            <a:r>
              <a:rPr lang="cs-CZ" dirty="0" err="1">
                <a:latin typeface="Times New Roman" pitchFamily="16" charset="0"/>
              </a:rPr>
              <a:t>C</a:t>
            </a:r>
            <a:r>
              <a:rPr lang="cs-CZ" dirty="0">
                <a:latin typeface="Times New Roman" pitchFamily="16" charset="0"/>
              </a:rPr>
              <a:t> – </a:t>
            </a:r>
            <a:r>
              <a:rPr lang="cs-CZ" dirty="0" smtClean="0">
                <a:latin typeface="Times New Roman" pitchFamily="16" charset="0"/>
              </a:rPr>
              <a:t>O		 X    = 3,44 – 2,55 = 0,89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6" charset="0"/>
              </a:rPr>
              <a:t>POLÁRNÍ</a:t>
            </a:r>
            <a:endParaRPr lang="cs-CZ" dirty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d) H – I</a:t>
            </a: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f) </a:t>
            </a:r>
            <a:r>
              <a:rPr lang="cs-CZ" dirty="0" err="1">
                <a:latin typeface="Times New Roman" pitchFamily="16" charset="0"/>
              </a:rPr>
              <a:t>Cu</a:t>
            </a:r>
            <a:r>
              <a:rPr lang="cs-CZ" dirty="0">
                <a:latin typeface="Times New Roman" pitchFamily="16" charset="0"/>
              </a:rPr>
              <a:t> - O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923928" y="3429000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067944" y="4437112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433467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Urči typ chemické vazby mezi těmito prvky.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K určení elektronegativity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použij periodickou tabulku prvků</a:t>
            </a:r>
            <a:r>
              <a:rPr lang="cs-CZ" dirty="0" smtClean="0">
                <a:latin typeface="Times New Roman" pitchFamily="16" charset="0"/>
              </a:rPr>
              <a:t>.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  <a:hlinkClick r:id="rId2"/>
              </a:rPr>
              <a:t>http://cs.wikipedia.org/wiki/Elektronegativita</a:t>
            </a:r>
            <a:endParaRPr lang="cs-CZ" dirty="0">
              <a:latin typeface="Times New Roman" pitchFamily="16" charset="0"/>
            </a:endParaRPr>
          </a:p>
          <a:p>
            <a:pPr algn="just">
              <a:lnSpc>
                <a:spcPct val="95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</a:rPr>
              <a:t>    </a:t>
            </a:r>
            <a:r>
              <a:rPr lang="cs-CZ" dirty="0">
                <a:latin typeface="Times New Roman" pitchFamily="16" charset="0"/>
              </a:rPr>
              <a:t>			a) Li – </a:t>
            </a:r>
            <a:r>
              <a:rPr lang="cs-CZ" dirty="0" smtClean="0">
                <a:latin typeface="Times New Roman" pitchFamily="16" charset="0"/>
              </a:rPr>
              <a:t>F	</a:t>
            </a:r>
            <a:r>
              <a:rPr lang="cs-CZ" dirty="0">
                <a:latin typeface="Times New Roman" pitchFamily="16" charset="0"/>
              </a:rPr>
              <a:t> </a:t>
            </a:r>
            <a:r>
              <a:rPr lang="cs-CZ" dirty="0" smtClean="0">
                <a:latin typeface="Times New Roman" pitchFamily="16" charset="0"/>
              </a:rPr>
              <a:t>   X    = 3,98 – 0,98 = 3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6" charset="0"/>
              </a:rPr>
              <a:t>IONTOVÁ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b) N – </a:t>
            </a:r>
            <a:r>
              <a:rPr lang="cs-CZ" dirty="0" err="1" smtClean="0">
                <a:latin typeface="Times New Roman" pitchFamily="16" charset="0"/>
              </a:rPr>
              <a:t>N</a:t>
            </a:r>
            <a:r>
              <a:rPr lang="cs-CZ" dirty="0" smtClean="0">
                <a:latin typeface="Times New Roman" pitchFamily="16" charset="0"/>
              </a:rPr>
              <a:t>		</a:t>
            </a:r>
            <a:r>
              <a:rPr lang="cs-CZ" dirty="0" smtClean="0">
                <a:solidFill>
                  <a:srgbClr val="FF0000"/>
                </a:solidFill>
                <a:latin typeface="Times New Roman" pitchFamily="16" charset="0"/>
              </a:rPr>
              <a:t>NEPOLÁRNÍ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c) </a:t>
            </a:r>
            <a:r>
              <a:rPr lang="cs-CZ" dirty="0" err="1">
                <a:latin typeface="Times New Roman" pitchFamily="16" charset="0"/>
              </a:rPr>
              <a:t>C</a:t>
            </a:r>
            <a:r>
              <a:rPr lang="cs-CZ" dirty="0">
                <a:latin typeface="Times New Roman" pitchFamily="16" charset="0"/>
              </a:rPr>
              <a:t> – </a:t>
            </a:r>
            <a:r>
              <a:rPr lang="cs-CZ" dirty="0" smtClean="0">
                <a:latin typeface="Times New Roman" pitchFamily="16" charset="0"/>
              </a:rPr>
              <a:t>O		 X    = 3,44 – 2,55 = 0,89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6" charset="0"/>
              </a:rPr>
              <a:t>POLÁRNÍ</a:t>
            </a:r>
            <a:endParaRPr lang="cs-CZ" dirty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d) H – </a:t>
            </a:r>
            <a:r>
              <a:rPr lang="cs-CZ" dirty="0" smtClean="0">
                <a:latin typeface="Times New Roman" pitchFamily="16" charset="0"/>
              </a:rPr>
              <a:t>I			 X    = 2,66 – 2,20 = 0,46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6" charset="0"/>
              </a:rPr>
              <a:t>POLÁRNÍ</a:t>
            </a:r>
            <a:endParaRPr lang="cs-CZ" dirty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f) </a:t>
            </a:r>
            <a:r>
              <a:rPr lang="cs-CZ" dirty="0" err="1">
                <a:latin typeface="Times New Roman" pitchFamily="16" charset="0"/>
              </a:rPr>
              <a:t>Cu</a:t>
            </a:r>
            <a:r>
              <a:rPr lang="cs-CZ" dirty="0">
                <a:latin typeface="Times New Roman" pitchFamily="16" charset="0"/>
              </a:rPr>
              <a:t> - O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923928" y="3429000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067944" y="4437112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4067944" y="4941168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433467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Urči typ chemické vazby mezi těmito prvky.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K určení elektronegativity 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použij periodickou tabulku prvků</a:t>
            </a:r>
            <a:r>
              <a:rPr lang="cs-CZ" dirty="0" smtClean="0">
                <a:latin typeface="Times New Roman" pitchFamily="16" charset="0"/>
              </a:rPr>
              <a:t>.</a:t>
            </a:r>
          </a:p>
          <a:p>
            <a:pPr algn="ctr"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  <a:hlinkClick r:id="rId2"/>
              </a:rPr>
              <a:t>http://cs.wikipedia.org/wiki/Elektronegativita</a:t>
            </a:r>
            <a:endParaRPr lang="cs-CZ" dirty="0">
              <a:latin typeface="Times New Roman" pitchFamily="16" charset="0"/>
            </a:endParaRPr>
          </a:p>
          <a:p>
            <a:pPr algn="just">
              <a:lnSpc>
                <a:spcPct val="95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latin typeface="Times New Roman" pitchFamily="16" charset="0"/>
              </a:rPr>
              <a:t>    </a:t>
            </a:r>
            <a:r>
              <a:rPr lang="cs-CZ" dirty="0">
                <a:latin typeface="Times New Roman" pitchFamily="16" charset="0"/>
              </a:rPr>
              <a:t>			a) Li – </a:t>
            </a:r>
            <a:r>
              <a:rPr lang="cs-CZ" dirty="0" smtClean="0">
                <a:latin typeface="Times New Roman" pitchFamily="16" charset="0"/>
              </a:rPr>
              <a:t>F	</a:t>
            </a:r>
            <a:r>
              <a:rPr lang="cs-CZ" dirty="0">
                <a:latin typeface="Times New Roman" pitchFamily="16" charset="0"/>
              </a:rPr>
              <a:t> </a:t>
            </a:r>
            <a:r>
              <a:rPr lang="cs-CZ" dirty="0" smtClean="0">
                <a:latin typeface="Times New Roman" pitchFamily="16" charset="0"/>
              </a:rPr>
              <a:t>   X    = 3,98 – 0,98 = 3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6" charset="0"/>
              </a:rPr>
              <a:t>IONTOVÁ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b) N – </a:t>
            </a:r>
            <a:r>
              <a:rPr lang="cs-CZ" dirty="0" err="1" smtClean="0">
                <a:latin typeface="Times New Roman" pitchFamily="16" charset="0"/>
              </a:rPr>
              <a:t>N</a:t>
            </a:r>
            <a:r>
              <a:rPr lang="cs-CZ" dirty="0" smtClean="0">
                <a:latin typeface="Times New Roman" pitchFamily="16" charset="0"/>
              </a:rPr>
              <a:t>		</a:t>
            </a:r>
            <a:r>
              <a:rPr lang="cs-CZ" dirty="0" smtClean="0">
                <a:solidFill>
                  <a:srgbClr val="FF0000"/>
                </a:solidFill>
                <a:latin typeface="Times New Roman" pitchFamily="16" charset="0"/>
              </a:rPr>
              <a:t>NEPOLÁRNÍ</a:t>
            </a:r>
            <a:endParaRPr lang="cs-CZ" dirty="0">
              <a:solidFill>
                <a:srgbClr val="FF0000"/>
              </a:solidFill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c) </a:t>
            </a:r>
            <a:r>
              <a:rPr lang="cs-CZ" dirty="0" err="1">
                <a:latin typeface="Times New Roman" pitchFamily="16" charset="0"/>
              </a:rPr>
              <a:t>C</a:t>
            </a:r>
            <a:r>
              <a:rPr lang="cs-CZ" dirty="0">
                <a:latin typeface="Times New Roman" pitchFamily="16" charset="0"/>
              </a:rPr>
              <a:t> – </a:t>
            </a:r>
            <a:r>
              <a:rPr lang="cs-CZ" dirty="0" smtClean="0">
                <a:latin typeface="Times New Roman" pitchFamily="16" charset="0"/>
              </a:rPr>
              <a:t>O		 X    = 3,44 – 2,55 = 0,89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6" charset="0"/>
              </a:rPr>
              <a:t>POLÁRNÍ</a:t>
            </a:r>
            <a:endParaRPr lang="cs-CZ" dirty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d) H – </a:t>
            </a:r>
            <a:r>
              <a:rPr lang="cs-CZ" dirty="0" smtClean="0">
                <a:latin typeface="Times New Roman" pitchFamily="16" charset="0"/>
              </a:rPr>
              <a:t>I			 X    = 2,66 – 2,20 = 0,46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6" charset="0"/>
              </a:rPr>
              <a:t>POLÁRNÍ</a:t>
            </a:r>
            <a:endParaRPr lang="cs-CZ" dirty="0">
              <a:latin typeface="Times New Roman" pitchFamily="16" charset="0"/>
            </a:endParaRPr>
          </a:p>
          <a:p>
            <a:pPr>
              <a:lnSpc>
                <a:spcPct val="95000"/>
              </a:lnSpc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latin typeface="Times New Roman" pitchFamily="16" charset="0"/>
              </a:rPr>
              <a:t>					f) </a:t>
            </a:r>
            <a:r>
              <a:rPr lang="cs-CZ" dirty="0" err="1">
                <a:latin typeface="Times New Roman" pitchFamily="16" charset="0"/>
              </a:rPr>
              <a:t>Cu</a:t>
            </a:r>
            <a:r>
              <a:rPr lang="cs-CZ" dirty="0">
                <a:latin typeface="Times New Roman" pitchFamily="16" charset="0"/>
              </a:rPr>
              <a:t> </a:t>
            </a:r>
            <a:r>
              <a:rPr lang="cs-CZ" dirty="0" smtClean="0">
                <a:latin typeface="Times New Roman" pitchFamily="16" charset="0"/>
              </a:rPr>
              <a:t>– O		 X    = 3,44 – 1,90 = 1,54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6" charset="0"/>
              </a:rPr>
              <a:t>POLÁRNÍ</a:t>
            </a:r>
            <a:endParaRPr lang="cs-CZ" dirty="0">
              <a:latin typeface="Times New Roman" pitchFamily="16" charset="0"/>
            </a:endParaRP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923928" y="3429000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067944" y="4437112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4067944" y="4941168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3995936" y="5517232"/>
            <a:ext cx="360040" cy="2160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245</Words>
  <Application>Microsoft Office PowerPoint</Application>
  <PresentationFormat>Předvádění na obrazovce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Chemická vazba</vt:lpstr>
      <vt:lpstr>Elektronegativita</vt:lpstr>
      <vt:lpstr>Nepolární vazba</vt:lpstr>
      <vt:lpstr>Polární vazba</vt:lpstr>
      <vt:lpstr>Iontová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sajmik</dc:creator>
  <cp:lastModifiedBy>Dum</cp:lastModifiedBy>
  <cp:revision>6</cp:revision>
  <dcterms:created xsi:type="dcterms:W3CDTF">2012-02-01T21:04:08Z</dcterms:created>
  <dcterms:modified xsi:type="dcterms:W3CDTF">2012-04-11T06:19:26Z</dcterms:modified>
</cp:coreProperties>
</file>