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5" r:id="rId5"/>
    <p:sldId id="258" r:id="rId6"/>
    <p:sldId id="260" r:id="rId7"/>
    <p:sldId id="261" r:id="rId8"/>
    <p:sldId id="262" r:id="rId9"/>
    <p:sldId id="266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49C6A-34B6-40B2-8DF8-4F3257EB07D9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5B866-08C9-4533-8DA5-D9F05CB618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88114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49C6A-34B6-40B2-8DF8-4F3257EB07D9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5B866-08C9-4533-8DA5-D9F05CB618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9882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49C6A-34B6-40B2-8DF8-4F3257EB07D9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5B866-08C9-4533-8DA5-D9F05CB618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02087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49C6A-34B6-40B2-8DF8-4F3257EB07D9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5B866-08C9-4533-8DA5-D9F05CB618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425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49C6A-34B6-40B2-8DF8-4F3257EB07D9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5B866-08C9-4533-8DA5-D9F05CB618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54150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49C6A-34B6-40B2-8DF8-4F3257EB07D9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5B866-08C9-4533-8DA5-D9F05CB618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09597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49C6A-34B6-40B2-8DF8-4F3257EB07D9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5B866-08C9-4533-8DA5-D9F05CB618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83733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49C6A-34B6-40B2-8DF8-4F3257EB07D9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5B866-08C9-4533-8DA5-D9F05CB618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2909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49C6A-34B6-40B2-8DF8-4F3257EB07D9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5B866-08C9-4533-8DA5-D9F05CB618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3847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49C6A-34B6-40B2-8DF8-4F3257EB07D9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5B866-08C9-4533-8DA5-D9F05CB618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20575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49C6A-34B6-40B2-8DF8-4F3257EB07D9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5B866-08C9-4533-8DA5-D9F05CB618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9259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749C6A-34B6-40B2-8DF8-4F3257EB07D9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B5B866-08C9-4533-8DA5-D9F05CB618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52945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34656" y="0"/>
            <a:ext cx="6331565" cy="15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40350"/>
            <a:ext cx="8229600" cy="324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609349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Všestranné jazykové rozbory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1. část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55044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„Šéf, šéfredaktor, náš starý neboli dědek, je hlavou </a:t>
            </a:r>
            <a:r>
              <a:rPr lang="cs-CZ" sz="2400" dirty="0" smtClean="0"/>
              <a:t>redakce</a:t>
            </a:r>
            <a:r>
              <a:rPr lang="cs-CZ" sz="2400" dirty="0" smtClean="0"/>
              <a:t>. Tato hlava je většinou ukryta ve svém pokoji, kde koná porady, přijímá návštěvy, a raporty a někdy také píše; v nepravidelných časových obdobích však vyráží ze svého úkrytu a burácí, že v novinách není kterási zpráva nebo že tam nějaký vrták něco popletl nebo tak.“			</a:t>
            </a:r>
            <a:r>
              <a:rPr lang="cs-CZ" sz="2000" dirty="0" smtClean="0"/>
              <a:t>K</a:t>
            </a:r>
            <a:r>
              <a:rPr lang="cs-CZ" sz="2000" dirty="0" smtClean="0"/>
              <a:t>. Čapek</a:t>
            </a:r>
            <a:r>
              <a:rPr lang="cs-CZ" sz="2000" dirty="0" smtClean="0"/>
              <a:t>, Jak se dělají noviny</a:t>
            </a:r>
          </a:p>
          <a:p>
            <a:endParaRPr lang="cs-CZ" sz="2000" dirty="0"/>
          </a:p>
          <a:p>
            <a:pPr marL="0" indent="0">
              <a:buNone/>
            </a:pPr>
            <a:r>
              <a:rPr lang="cs-CZ" sz="2400" dirty="0" smtClean="0"/>
              <a:t>1) Jakou syntaktickou formu má první výpověď?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000" dirty="0" smtClean="0"/>
              <a:t>(jednoduchá věta dvojčlenná)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2) Rozložte větu na podmětnou a přísudkovou část a přísudkovou část popište: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000" dirty="0" smtClean="0"/>
              <a:t>(Šéf, šéfredaktor, náš starý neboli dědek – je hlavou redakce / přísudek jmenný se sponou  rozvitý neshodným přívlastkem)</a:t>
            </a:r>
            <a:r>
              <a:rPr lang="cs-CZ" sz="2400" dirty="0" smtClean="0"/>
              <a:t>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831975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/>
              <a:t>3) Jak by mohl vypadat analogický text na :</a:t>
            </a:r>
          </a:p>
          <a:p>
            <a:pPr>
              <a:buFontTx/>
              <a:buChar char="-"/>
            </a:pPr>
            <a:r>
              <a:rPr lang="cs-CZ" sz="2800" dirty="0"/>
              <a:t>ř</a:t>
            </a:r>
            <a:r>
              <a:rPr lang="cs-CZ" sz="2800" dirty="0" smtClean="0"/>
              <a:t>editele naší školy</a:t>
            </a:r>
          </a:p>
          <a:p>
            <a:pPr>
              <a:buFontTx/>
              <a:buChar char="-"/>
            </a:pPr>
            <a:r>
              <a:rPr lang="cs-CZ" sz="2800" dirty="0"/>
              <a:t>t</a:t>
            </a:r>
            <a:r>
              <a:rPr lang="cs-CZ" sz="2800" dirty="0" smtClean="0"/>
              <a:t>řídního učitele</a:t>
            </a:r>
          </a:p>
          <a:p>
            <a:pPr>
              <a:buFontTx/>
              <a:buChar char="-"/>
            </a:pPr>
            <a:r>
              <a:rPr lang="cs-CZ" sz="2800" dirty="0"/>
              <a:t>š</a:t>
            </a:r>
            <a:r>
              <a:rPr lang="cs-CZ" sz="2800" dirty="0" smtClean="0"/>
              <a:t>kolníka</a:t>
            </a:r>
          </a:p>
          <a:p>
            <a:pPr>
              <a:buFontTx/>
              <a:buChar char="-"/>
            </a:pPr>
            <a:r>
              <a:rPr lang="cs-CZ" sz="2800" dirty="0"/>
              <a:t>o</a:t>
            </a:r>
            <a:r>
              <a:rPr lang="cs-CZ" sz="2800" dirty="0" smtClean="0"/>
              <a:t>blíbenou učitelku</a:t>
            </a:r>
          </a:p>
          <a:p>
            <a:pPr>
              <a:buFontTx/>
              <a:buChar char="-"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5 minut – práce ve skupinách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7630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„Šéf, šéfredaktor, náš starý neboli dědek, je hlavou </a:t>
            </a:r>
            <a:r>
              <a:rPr lang="cs-CZ" sz="2400" dirty="0" smtClean="0"/>
              <a:t>redakce</a:t>
            </a:r>
            <a:r>
              <a:rPr lang="cs-CZ" sz="2400" dirty="0" smtClean="0"/>
              <a:t>. Tato hlava je většinou ukryta ve svém pokoji, kde koná porady, přijímá návštěvy, a raporty a někdy také píše; v nepravidelných časových obdobích však vyráží ze svého úkrytu a burácí, že v novinách není kterási zpráva nebo že tam nějaký vrták něco popletl nebo tak.“			</a:t>
            </a:r>
            <a:r>
              <a:rPr lang="cs-CZ" sz="2000" dirty="0" smtClean="0"/>
              <a:t>K</a:t>
            </a:r>
            <a:r>
              <a:rPr lang="cs-CZ" sz="2000" dirty="0" smtClean="0"/>
              <a:t>. Čapek</a:t>
            </a:r>
            <a:r>
              <a:rPr lang="cs-CZ" sz="2000" dirty="0" smtClean="0"/>
              <a:t>, Jak se dělají noviny</a:t>
            </a:r>
          </a:p>
          <a:p>
            <a:endParaRPr lang="cs-CZ" sz="2000" dirty="0"/>
          </a:p>
          <a:p>
            <a:pPr marL="0" indent="0">
              <a:buNone/>
            </a:pPr>
            <a:r>
              <a:rPr lang="cs-CZ" sz="2400" dirty="0"/>
              <a:t>4</a:t>
            </a:r>
            <a:r>
              <a:rPr lang="cs-CZ" sz="2400" dirty="0" smtClean="0"/>
              <a:t>) Vyhledejte přejatá slova  a vysvětlete jejich význam: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(šéf – představený, vedoucí, nadřízený – z </a:t>
            </a:r>
            <a:r>
              <a:rPr lang="cs-CZ" sz="2000" dirty="0" err="1" smtClean="0"/>
              <a:t>franc</a:t>
            </a:r>
            <a:r>
              <a:rPr lang="cs-CZ" sz="2000" dirty="0" smtClean="0"/>
              <a:t>., redakce – 1. úprava písemností pro tisk, 2. orgán, který tuto činnost vykonává – z </a:t>
            </a:r>
            <a:r>
              <a:rPr lang="cs-CZ" sz="2000" dirty="0" err="1" smtClean="0"/>
              <a:t>franc</a:t>
            </a:r>
            <a:r>
              <a:rPr lang="cs-CZ" sz="2000" dirty="0" smtClean="0"/>
              <a:t>.)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400" dirty="0"/>
              <a:t>5</a:t>
            </a:r>
            <a:r>
              <a:rPr lang="cs-CZ" sz="2400" dirty="0" smtClean="0"/>
              <a:t>) Jaký význam má v úryvku slovo starý? Jmenujte jiná příd. </a:t>
            </a:r>
            <a:r>
              <a:rPr lang="cs-CZ" sz="2400" dirty="0" err="1" smtClean="0"/>
              <a:t>j</a:t>
            </a:r>
            <a:r>
              <a:rPr lang="cs-CZ" sz="2400" dirty="0" err="1" smtClean="0"/>
              <a:t>m</a:t>
            </a:r>
            <a:r>
              <a:rPr lang="cs-CZ" sz="2400" dirty="0" smtClean="0"/>
              <a:t>. zpodstatnělá: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200" dirty="0" smtClean="0"/>
              <a:t>(nadřízený – z </a:t>
            </a:r>
            <a:r>
              <a:rPr lang="cs-CZ" sz="2200" dirty="0" err="1" smtClean="0"/>
              <a:t>pův</a:t>
            </a:r>
            <a:r>
              <a:rPr lang="cs-CZ" sz="2200" dirty="0" smtClean="0"/>
              <a:t>. významu „starý člověk“/nemocný, vrchní, vepřové)</a:t>
            </a:r>
          </a:p>
          <a:p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1019035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„Šéf, šéfredaktor, náš starý neboli dědek, je hlavou </a:t>
            </a:r>
            <a:r>
              <a:rPr lang="cs-CZ" sz="2400" dirty="0" smtClean="0"/>
              <a:t>redakce</a:t>
            </a:r>
            <a:r>
              <a:rPr lang="cs-CZ" sz="2400" dirty="0" smtClean="0"/>
              <a:t>. Tato hlava je většinou ukryta ve svém pokoji, kde koná porady, přijímá návštěvy, a raporty a někdy také píše; v nepravidelných časových obdobích však vyráží ze svého úkrytu a burácí, že v novinách není kterási zpráva nebo že tam nějaký vrták něco popletl nebo tak.“</a:t>
            </a:r>
            <a:r>
              <a:rPr lang="cs-CZ" dirty="0" smtClean="0"/>
              <a:t>			</a:t>
            </a:r>
            <a:r>
              <a:rPr lang="cs-CZ" sz="2000" dirty="0" smtClean="0"/>
              <a:t>K</a:t>
            </a:r>
            <a:r>
              <a:rPr lang="cs-CZ" sz="2000" dirty="0" smtClean="0"/>
              <a:t>. Čapek</a:t>
            </a:r>
            <a:r>
              <a:rPr lang="cs-CZ" sz="2000" dirty="0" smtClean="0"/>
              <a:t>, Jak se dělají noviny</a:t>
            </a:r>
          </a:p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6</a:t>
            </a:r>
            <a:r>
              <a:rPr lang="cs-CZ" sz="2400" dirty="0" smtClean="0"/>
              <a:t>) Určete slovní druhy v první větě: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000" dirty="0" smtClean="0"/>
              <a:t>(šéf, šéfredaktor, starý, dědek, hlavou, redakce – podst.jm, náš – zájmeno, je – sloveso, neboli – spojka)</a:t>
            </a:r>
          </a:p>
          <a:p>
            <a:pPr marL="0" indent="0">
              <a:buNone/>
            </a:pPr>
            <a:r>
              <a:rPr lang="cs-CZ" sz="2400" dirty="0"/>
              <a:t>7</a:t>
            </a:r>
            <a:r>
              <a:rPr lang="cs-CZ" sz="2400" dirty="0" smtClean="0"/>
              <a:t>) Vyhledejte v textu zájmena a určete jejich druhy: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000" dirty="0" smtClean="0"/>
              <a:t>(náš, svém, svého – přivlastňovací, svůj zároveň zvratné, tato – ukazovací, kterási, nějaký, něco – neurčitá)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650642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„Šéf, šéfredaktor, náš starý neboli dědek, je hlavou </a:t>
            </a:r>
            <a:r>
              <a:rPr lang="cs-CZ" sz="2400" dirty="0" smtClean="0"/>
              <a:t>redakce</a:t>
            </a:r>
            <a:r>
              <a:rPr lang="cs-CZ" sz="2400" dirty="0" smtClean="0"/>
              <a:t>. Tato hlava je většinou ukryta ve svém pokoji, kde koná porady, přijímá návštěvy, a raporty a někdy také píše; v nepravidelných časových obdobích však vyráží ze svého úkrytu a burácí, že v novinách není kterási zpráva nebo že tam nějaký vrták něco popletl nebo tak.“	</a:t>
            </a:r>
            <a:r>
              <a:rPr lang="cs-CZ" dirty="0" smtClean="0"/>
              <a:t>		</a:t>
            </a:r>
            <a:r>
              <a:rPr lang="cs-CZ" sz="2000" dirty="0" smtClean="0"/>
              <a:t>K</a:t>
            </a:r>
            <a:r>
              <a:rPr lang="cs-CZ" sz="2000" dirty="0" smtClean="0"/>
              <a:t>. Čapek</a:t>
            </a:r>
            <a:r>
              <a:rPr lang="cs-CZ" sz="2000" dirty="0" smtClean="0"/>
              <a:t>, Jak se dělají noviny</a:t>
            </a:r>
          </a:p>
          <a:p>
            <a:endParaRPr lang="cs-CZ" sz="2000" dirty="0"/>
          </a:p>
          <a:p>
            <a:pPr marL="0" indent="0">
              <a:buNone/>
            </a:pPr>
            <a:r>
              <a:rPr lang="cs-CZ" sz="2000" dirty="0"/>
              <a:t>8</a:t>
            </a:r>
            <a:r>
              <a:rPr lang="cs-CZ" sz="2000" dirty="0" smtClean="0"/>
              <a:t>) </a:t>
            </a:r>
            <a:r>
              <a:rPr lang="cs-CZ" sz="2400" dirty="0" smtClean="0"/>
              <a:t>U slovesného tvaru </a:t>
            </a:r>
            <a:r>
              <a:rPr lang="cs-CZ" sz="2400" b="1" dirty="0" smtClean="0"/>
              <a:t>vyráží</a:t>
            </a:r>
            <a:r>
              <a:rPr lang="cs-CZ" sz="2400" dirty="0" smtClean="0"/>
              <a:t> určete všechny mluvnické významy, slovesnou třídu a vzor: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(3. os, č.j., </a:t>
            </a:r>
            <a:r>
              <a:rPr lang="cs-CZ" sz="2000" dirty="0" err="1" smtClean="0"/>
              <a:t>zp</a:t>
            </a:r>
            <a:r>
              <a:rPr lang="cs-CZ" sz="2000" dirty="0" smtClean="0"/>
              <a:t>. </a:t>
            </a:r>
            <a:r>
              <a:rPr lang="cs-CZ" sz="2000" dirty="0" err="1" smtClean="0"/>
              <a:t>ozn</a:t>
            </a:r>
            <a:r>
              <a:rPr lang="cs-CZ" sz="2000" dirty="0" smtClean="0"/>
              <a:t>., čas přít., rod činný, vid </a:t>
            </a:r>
            <a:r>
              <a:rPr lang="cs-CZ" sz="2000" dirty="0" err="1" smtClean="0"/>
              <a:t>nedok</a:t>
            </a:r>
            <a:r>
              <a:rPr lang="cs-CZ" sz="2000" dirty="0" smtClean="0"/>
              <a:t>., </a:t>
            </a:r>
            <a:r>
              <a:rPr lang="cs-CZ" sz="2000" dirty="0" err="1" smtClean="0"/>
              <a:t>IV.třída</a:t>
            </a:r>
            <a:r>
              <a:rPr lang="cs-CZ" sz="2000" dirty="0" smtClean="0"/>
              <a:t>, vzor sází)</a:t>
            </a:r>
          </a:p>
          <a:p>
            <a:pPr marL="0" indent="0">
              <a:buNone/>
            </a:pPr>
            <a:r>
              <a:rPr lang="cs-CZ" sz="2400" dirty="0"/>
              <a:t>9</a:t>
            </a:r>
            <a:r>
              <a:rPr lang="cs-CZ" sz="2400" dirty="0" smtClean="0"/>
              <a:t>) Uveďte sloveso </a:t>
            </a:r>
            <a:r>
              <a:rPr lang="cs-CZ" sz="2400" b="1" dirty="0" smtClean="0"/>
              <a:t>vyrážet</a:t>
            </a:r>
            <a:r>
              <a:rPr lang="cs-CZ" sz="2400" dirty="0" smtClean="0"/>
              <a:t> v tvaru 2. os.,</a:t>
            </a:r>
            <a:r>
              <a:rPr lang="cs-CZ" sz="2400" dirty="0" err="1" smtClean="0"/>
              <a:t>č.j</a:t>
            </a:r>
            <a:r>
              <a:rPr lang="cs-CZ" sz="2400" dirty="0" smtClean="0"/>
              <a:t>., </a:t>
            </a:r>
            <a:r>
              <a:rPr lang="cs-CZ" sz="2400" dirty="0" err="1" smtClean="0"/>
              <a:t>zp</a:t>
            </a:r>
            <a:r>
              <a:rPr lang="cs-CZ" sz="2400" dirty="0" smtClean="0"/>
              <a:t>. </a:t>
            </a:r>
            <a:r>
              <a:rPr lang="cs-CZ" sz="2400" dirty="0" err="1" smtClean="0"/>
              <a:t>podm</a:t>
            </a:r>
            <a:r>
              <a:rPr lang="cs-CZ" sz="2400" dirty="0" smtClean="0"/>
              <a:t>. </a:t>
            </a:r>
            <a:r>
              <a:rPr lang="cs-CZ" sz="2400" dirty="0"/>
              <a:t>m</a:t>
            </a:r>
            <a:r>
              <a:rPr lang="cs-CZ" sz="2400" dirty="0" smtClean="0"/>
              <a:t>inulého, rodu činného: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000" dirty="0" smtClean="0"/>
              <a:t>(byl bys vyrážel)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234238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r>
              <a:rPr lang="cs-CZ" sz="2400" dirty="0" smtClean="0"/>
              <a:t>„Šéf, šéfredaktor, náš starý neboli dědek, je hlavou </a:t>
            </a:r>
            <a:r>
              <a:rPr lang="cs-CZ" sz="2400" dirty="0" smtClean="0"/>
              <a:t>redakce</a:t>
            </a:r>
            <a:r>
              <a:rPr lang="cs-CZ" sz="2400" dirty="0" smtClean="0"/>
              <a:t>. Tato hlava je většinou ukryta ve svém pokoji, kde koná porady, přijímá návštěvy, a raporty a někdy také píše; v nepravidelných časových obdobích však vyráží ze svého úkrytu a burácí, že v novinách není kterási zpráva nebo že tam nějaký vrták něco popletl nebo tak.“</a:t>
            </a:r>
            <a:r>
              <a:rPr lang="cs-CZ" dirty="0" smtClean="0"/>
              <a:t>			</a:t>
            </a:r>
            <a:r>
              <a:rPr lang="cs-CZ" sz="2000" dirty="0" smtClean="0"/>
              <a:t>K</a:t>
            </a:r>
            <a:r>
              <a:rPr lang="cs-CZ" sz="2000" dirty="0" smtClean="0"/>
              <a:t>. Čapek</a:t>
            </a:r>
            <a:r>
              <a:rPr lang="cs-CZ" sz="2000" dirty="0" smtClean="0"/>
              <a:t>, Jak se dělají noviny</a:t>
            </a:r>
          </a:p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10) Vyhledejte v textu podstatné  jméno pomnožné: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000" dirty="0" smtClean="0"/>
              <a:t>(noviny)</a:t>
            </a:r>
            <a:endParaRPr lang="cs-CZ" sz="20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2400" dirty="0"/>
              <a:t>11) Vyhledejte v textu příslovce a určete jejich druhy: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(kde, tam – místa, většinou, někdy – času, tak – způsobu)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239408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12) </a:t>
            </a:r>
            <a:r>
              <a:rPr lang="cs-CZ" sz="2800" dirty="0"/>
              <a:t>Ve stejných skupinách, ve kterých jste vymýšleli texty, napište co nejvíc podstatných jmen pomnožných:</a:t>
            </a:r>
          </a:p>
          <a:p>
            <a:pPr marL="0" indent="0">
              <a:buNone/>
            </a:pPr>
            <a:endParaRPr lang="cs-CZ" sz="2800" i="1" dirty="0" smtClean="0"/>
          </a:p>
          <a:p>
            <a:pPr marL="0" indent="0">
              <a:buNone/>
            </a:pPr>
            <a:endParaRPr lang="cs-CZ" sz="2800" i="1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(např.: šachy</a:t>
            </a:r>
            <a:r>
              <a:rPr lang="cs-CZ" sz="2800" dirty="0"/>
              <a:t>, plavky, kamna, vidle, kalhoty, nůžky, hodinky, </a:t>
            </a:r>
            <a:r>
              <a:rPr lang="cs-CZ" sz="2800" dirty="0" smtClean="0"/>
              <a:t>housle, plíce</a:t>
            </a:r>
            <a:r>
              <a:rPr lang="cs-CZ" sz="2800" dirty="0"/>
              <a:t>, játra, ledviny, ústa, spalničky, </a:t>
            </a:r>
            <a:r>
              <a:rPr lang="cs-CZ" sz="2800" dirty="0" smtClean="0"/>
              <a:t>neštovice, narozeniny</a:t>
            </a:r>
            <a:r>
              <a:rPr lang="cs-CZ" sz="2800" dirty="0"/>
              <a:t>, prázdniny, Vánoce, Velikonoce, </a:t>
            </a:r>
            <a:r>
              <a:rPr lang="cs-CZ" sz="2800" dirty="0" smtClean="0"/>
              <a:t>Dušičky, Čechy</a:t>
            </a:r>
            <a:r>
              <a:rPr lang="cs-CZ" sz="2800" dirty="0"/>
              <a:t>, Krkonoše, Budějovice, </a:t>
            </a:r>
            <a:r>
              <a:rPr lang="cs-CZ" sz="2800" dirty="0" smtClean="0"/>
              <a:t>Hradčany)</a:t>
            </a: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84179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4466"/>
            <a:ext cx="8229600" cy="5801698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Zdroje:</a:t>
            </a:r>
          </a:p>
          <a:p>
            <a:pPr marL="0" indent="0">
              <a:buNone/>
            </a:pPr>
            <a:r>
              <a:rPr lang="cs-CZ" sz="2400" dirty="0" smtClean="0"/>
              <a:t>Čechová</a:t>
            </a:r>
            <a:r>
              <a:rPr lang="cs-CZ" sz="2400" dirty="0"/>
              <a:t>, M. – Daneš, F. – Dokulil, M. – </a:t>
            </a:r>
            <a:r>
              <a:rPr lang="cs-CZ" sz="2400" dirty="0" err="1"/>
              <a:t>Hausenblas</a:t>
            </a:r>
            <a:r>
              <a:rPr lang="cs-CZ" sz="2400" dirty="0"/>
              <a:t>, K. – Hrbáček, J. – Styblík, V. Komplexní jazykové rozbory. 2. Upravené vydání. Praha: SPN, 1996. ISBN 80-85937-27-1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79527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471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Všestranné jazykové rozbory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Všestranné jazykové rozbory</dc:title>
  <dc:creator>Killer</dc:creator>
  <cp:lastModifiedBy>Dum</cp:lastModifiedBy>
  <cp:revision>12</cp:revision>
  <dcterms:created xsi:type="dcterms:W3CDTF">2013-05-21T09:37:16Z</dcterms:created>
  <dcterms:modified xsi:type="dcterms:W3CDTF">2014-08-19T22:22:28Z</dcterms:modified>
</cp:coreProperties>
</file>