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9" r:id="rId7"/>
    <p:sldId id="262" r:id="rId8"/>
    <p:sldId id="268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76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0273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9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3874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312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134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13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736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7811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12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085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8FDC16-CE19-44F8-84C3-7E42E9410D4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D4141C-B556-44C0-B6AC-6271EF934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2927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3304" y="116632"/>
            <a:ext cx="6192000" cy="1513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07941"/>
            <a:ext cx="8229600" cy="3710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002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Všestranné jazykové rozbory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2"/>
                </a:solidFill>
              </a:rPr>
              <a:t>2. část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93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1) Kolik osob vystupuje v souvětí?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400" dirty="0" smtClean="0"/>
              <a:t>(dvě – subjekt děje v 1.os j.č., ředitel – mluví se o něm nepřímo)</a:t>
            </a:r>
          </a:p>
          <a:p>
            <a:pPr marL="0" indent="0">
              <a:buNone/>
            </a:pPr>
            <a:r>
              <a:rPr lang="cs-CZ" sz="2800" dirty="0" smtClean="0"/>
              <a:t>2) Jaký je mezi nimi vztah?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(podřízeného a nadřízeného)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7110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67809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3) Jaké stanovisko zaujímá subjekt děje k předpokládaným výtkám, proč se nebrání?</a:t>
            </a:r>
          </a:p>
          <a:p>
            <a:pPr marL="0" indent="0">
              <a:buNone/>
            </a:pPr>
            <a:r>
              <a:rPr lang="cs-CZ" sz="2400" dirty="0" smtClean="0"/>
              <a:t>(vžívá se do role ředitele, neví, jak by přesvědčivě vysvětlil své jednání)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dirty="0" smtClean="0"/>
              <a:t>4) Z kolika vět se souvětí skládá? Jde o souvětí souřadné, podřadné?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(z pěti, podřadné)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094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5) Vyhledejte větu hlavní a věty vedlejší, u vedlejších určete jejich </a:t>
            </a:r>
            <a:r>
              <a:rPr lang="cs-CZ" sz="2800" dirty="0" err="1" smtClean="0"/>
              <a:t>větněčlenskou</a:t>
            </a:r>
            <a:r>
              <a:rPr lang="cs-CZ" sz="2800" dirty="0" smtClean="0"/>
              <a:t> platnost: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400" dirty="0" smtClean="0"/>
              <a:t>( Mlčel jsem – VH, protože jsem si představoval - VV příslovečná příčinná, jak by jiné </a:t>
            </a:r>
            <a:r>
              <a:rPr lang="cs-CZ" sz="2400" dirty="0" smtClean="0"/>
              <a:t>vysvětlení…působilo </a:t>
            </a:r>
            <a:r>
              <a:rPr lang="cs-CZ" sz="2400" dirty="0" smtClean="0"/>
              <a:t>– VV předmětná, jež jsem mohl podat – VV přívlastková, kdybych seděl – VV příslovečná podmínková)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618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6) Vytvořte </a:t>
            </a:r>
            <a:r>
              <a:rPr lang="cs-CZ" dirty="0">
                <a:solidFill>
                  <a:schemeClr val="accent1"/>
                </a:solidFill>
              </a:rPr>
              <a:t>věty podle větného vzorce:</a:t>
            </a: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VH - VV příslovečná příčinná.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VH - VV předmětná – VV přívlastková.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(např. Jela tam, protože byla zvědavá.</a:t>
            </a:r>
          </a:p>
          <a:p>
            <a:pPr marL="0" indent="0">
              <a:buNone/>
            </a:pPr>
            <a:r>
              <a:rPr lang="cs-CZ" dirty="0"/>
              <a:t>Matka přemýšlela, jak by to udělala žena, která odešla.)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972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7</a:t>
            </a:r>
            <a:r>
              <a:rPr lang="cs-CZ" sz="2800" dirty="0" smtClean="0"/>
              <a:t>) Naznačte morfémovou stavbu slova </a:t>
            </a:r>
            <a:r>
              <a:rPr lang="cs-CZ" sz="2800" b="1" dirty="0" smtClean="0"/>
              <a:t>vysvětlení: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(vy – svět – l – en – í   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ředpona – kořen – přípona – přípona – koncovka)</a:t>
            </a:r>
          </a:p>
          <a:p>
            <a:pPr marL="0" indent="0">
              <a:buNone/>
            </a:pPr>
            <a:r>
              <a:rPr lang="cs-CZ" sz="2800" dirty="0"/>
              <a:t>8</a:t>
            </a:r>
            <a:r>
              <a:rPr lang="cs-CZ" sz="2800" dirty="0" smtClean="0"/>
              <a:t>) Určete slovní druhy: </a:t>
            </a:r>
            <a:r>
              <a:rPr lang="cs-CZ" sz="2800" b="1" dirty="0" smtClean="0"/>
              <a:t>protože, jak, jež, kdybych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000" dirty="0" smtClean="0"/>
              <a:t>(</a:t>
            </a:r>
            <a:r>
              <a:rPr lang="cs-CZ" sz="2400" dirty="0" smtClean="0"/>
              <a:t>protože – spojka, jak – příslovce, jež – zájmeno vztažné, kdybych – spojka, část složeného slovesného tvaru)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12214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620688"/>
            <a:ext cx="8208912" cy="5688632"/>
          </a:xfrm>
        </p:spPr>
        <p:txBody>
          <a:bodyPr/>
          <a:lstStyle/>
          <a:p>
            <a:pPr algn="l"/>
            <a:r>
              <a:rPr lang="cs-CZ" dirty="0">
                <a:solidFill>
                  <a:schemeClr val="accent5"/>
                </a:solidFill>
              </a:rPr>
              <a:t>9</a:t>
            </a:r>
            <a:r>
              <a:rPr lang="cs-CZ" dirty="0" smtClean="0">
                <a:solidFill>
                  <a:schemeClr val="accent5"/>
                </a:solidFill>
              </a:rPr>
              <a:t>)Vytvořte ve třídě jedno dlouhé souvětí, které bude začínat slovy naší věty: „Mlčel jsem, protože jsem si představoval…“ – každý dodá jedno slovo navíc – přitom zopakuje to, co už řekli všichni před ním: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317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10) Jak se říká způsobu vypravování užitému v našem příkladu?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ich</a:t>
            </a:r>
            <a:r>
              <a:rPr lang="cs-CZ" sz="2400" dirty="0" smtClean="0"/>
              <a:t> – forma, 1.os.č.j. – forma vypravování o sobě)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dirty="0" smtClean="0"/>
              <a:t>11) Objasněte smysl věty: kdybych seděl na ředitelově místě.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(kdybych byl ředitelem)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endParaRPr lang="cs-CZ" sz="2800" dirty="0"/>
          </a:p>
          <a:p>
            <a:endParaRPr lang="cs-CZ" sz="2800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505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976664"/>
          </a:xfrm>
        </p:spPr>
        <p:txBody>
          <a:bodyPr/>
          <a:lstStyle/>
          <a:p>
            <a:r>
              <a:rPr lang="cs-CZ" sz="2800" dirty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12) Uvedenou větu převeďte do současného jazyka: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(Mlčel jsem, protože jsem si představoval, jak by jediné vysvětlení, které jsem mohl podat, působilo na mě, kdybych seděl na ředitelově místě).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515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2800" dirty="0">
                <a:solidFill>
                  <a:schemeClr val="accent2"/>
                </a:solidFill>
              </a:rPr>
              <a:t>Mlčel jsem, protože jsem si představoval, jak by jediné vysvětlení, jež jsem mohl podat, působilo na mne samotného, kdybych seděl na ředitelově místě.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13) Vytvořte jinou větu se stejnou strukturou: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(např.: Seděl jsem, protože jsem uvažoval, jak by na výtku, kterou jsem prohodil, reagovala Jana, kdyby ji slyšela.)</a:t>
            </a:r>
          </a:p>
        </p:txBody>
      </p:sp>
    </p:spTree>
    <p:extLst>
      <p:ext uri="{BB962C8B-B14F-4D97-AF65-F5344CB8AC3E}">
        <p14:creationId xmlns:p14="http://schemas.microsoft.com/office/powerpoint/2010/main" xmlns="" val="298322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/>
              <a:t>Čechová, M. – Daneš, F. – Dokulil, M. – </a:t>
            </a:r>
            <a:r>
              <a:rPr lang="cs-CZ" sz="2400" dirty="0" err="1"/>
              <a:t>Hausenblas</a:t>
            </a:r>
            <a:r>
              <a:rPr lang="cs-CZ" sz="2400" dirty="0"/>
              <a:t>, K. – Hrbáček, J. – Styblík, V. Komplexní jazykové rozbory. 2. Upravené vydání. Praha: SPN, 1996. ISBN 80-85937-27-1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50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666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Všestranné jazykové rozbory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12</cp:revision>
  <dcterms:created xsi:type="dcterms:W3CDTF">2013-05-21T10:51:56Z</dcterms:created>
  <dcterms:modified xsi:type="dcterms:W3CDTF">2014-08-19T22:24:53Z</dcterms:modified>
</cp:coreProperties>
</file>