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65" r:id="rId6"/>
    <p:sldId id="259" r:id="rId7"/>
    <p:sldId id="260" r:id="rId8"/>
    <p:sldId id="261" r:id="rId9"/>
    <p:sldId id="262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86907-A6BE-48D8-A1CD-7C630EDE5DBF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EAF5F-747D-4277-A347-58EFA4F66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7132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86907-A6BE-48D8-A1CD-7C630EDE5DBF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EAF5F-747D-4277-A347-58EFA4F66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073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86907-A6BE-48D8-A1CD-7C630EDE5DBF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EAF5F-747D-4277-A347-58EFA4F66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4269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86907-A6BE-48D8-A1CD-7C630EDE5DBF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EAF5F-747D-4277-A347-58EFA4F66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7096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86907-A6BE-48D8-A1CD-7C630EDE5DBF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EAF5F-747D-4277-A347-58EFA4F66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11691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86907-A6BE-48D8-A1CD-7C630EDE5DBF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EAF5F-747D-4277-A347-58EFA4F66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8474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86907-A6BE-48D8-A1CD-7C630EDE5DBF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EAF5F-747D-4277-A347-58EFA4F66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4486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86907-A6BE-48D8-A1CD-7C630EDE5DBF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EAF5F-747D-4277-A347-58EFA4F66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2957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86907-A6BE-48D8-A1CD-7C630EDE5DBF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EAF5F-747D-4277-A347-58EFA4F66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9420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86907-A6BE-48D8-A1CD-7C630EDE5DBF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EAF5F-747D-4277-A347-58EFA4F66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84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86907-A6BE-48D8-A1CD-7C630EDE5DBF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EAF5F-747D-4277-A347-58EFA4F66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29104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C86907-A6BE-48D8-A1CD-7C630EDE5DBF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9EAF5F-747D-4277-A347-58EFA4F664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17246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4888"/>
            <a:ext cx="6331565" cy="15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40350"/>
            <a:ext cx="8229600" cy="324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361244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Všestranné jazykové rozbory 4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994751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b="1" dirty="0" smtClean="0">
                <a:solidFill>
                  <a:schemeClr val="tx2"/>
                </a:solidFill>
              </a:rPr>
              <a:t>Volavka stříbřitá</a:t>
            </a:r>
          </a:p>
          <a:p>
            <a:pPr marL="0" indent="0">
              <a:buNone/>
            </a:pPr>
            <a:r>
              <a:rPr lang="cs-CZ" sz="2000" dirty="0" err="1" smtClean="0">
                <a:solidFill>
                  <a:schemeClr val="tx2"/>
                </a:solidFill>
              </a:rPr>
              <a:t>Hláď</a:t>
            </a:r>
            <a:r>
              <a:rPr lang="cs-CZ" sz="2000" dirty="0" smtClean="0">
                <a:solidFill>
                  <a:schemeClr val="tx2"/>
                </a:solidFill>
              </a:rPr>
              <a:t> vodní šedá v dálku rozlitá,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2"/>
                </a:solidFill>
              </a:rPr>
              <a:t>Volavka nad ní krouží stříbřitá.</a:t>
            </a:r>
          </a:p>
          <a:p>
            <a:pPr marL="0" indent="0">
              <a:buNone/>
            </a:pPr>
            <a:endParaRPr lang="cs-CZ" sz="20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tx2"/>
                </a:solidFill>
              </a:rPr>
              <a:t>Na hrázi stojím oči rukou stíně.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2"/>
                </a:solidFill>
              </a:rPr>
              <a:t>Dívám se tiše po krajině.	</a:t>
            </a:r>
            <a:r>
              <a:rPr lang="cs-CZ" sz="2000" dirty="0" smtClean="0"/>
              <a:t>	</a:t>
            </a:r>
            <a:r>
              <a:rPr lang="cs-CZ" sz="1800" dirty="0" err="1" smtClean="0"/>
              <a:t>Li</a:t>
            </a:r>
            <a:r>
              <a:rPr lang="cs-CZ" sz="1800" dirty="0" smtClean="0"/>
              <a:t> Po; přeložil B. Mathesius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2000" dirty="0" smtClean="0"/>
          </a:p>
          <a:p>
            <a:pPr>
              <a:buAutoNum type="arabicParenR"/>
            </a:pPr>
            <a:r>
              <a:rPr lang="cs-CZ" sz="2000" dirty="0" smtClean="0"/>
              <a:t>Co tvoří tematickou náplň básně?</a:t>
            </a:r>
          </a:p>
          <a:p>
            <a:pPr>
              <a:buAutoNum type="arabicParenR"/>
            </a:pPr>
            <a:endParaRPr lang="cs-CZ" sz="2000" dirty="0"/>
          </a:p>
          <a:p>
            <a:pPr marL="0" indent="0">
              <a:buNone/>
            </a:pPr>
            <a:r>
              <a:rPr lang="cs-CZ" sz="1800" dirty="0" smtClean="0"/>
              <a:t>(náladový obraz poklidné krajiny, pozorované autorem z hráze vodní plochy, nad níž poletuje  volavka)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2) Který básnický druh bývá tvořen i texty ještě kratšími, např. </a:t>
            </a:r>
            <a:r>
              <a:rPr lang="cs-CZ" sz="2000" dirty="0" err="1" smtClean="0"/>
              <a:t>dvojveršovanými</a:t>
            </a:r>
            <a:r>
              <a:rPr lang="cs-CZ" sz="2000" dirty="0" smtClean="0"/>
              <a:t>?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1800" dirty="0" smtClean="0"/>
              <a:t>(epigram, lidová říkadla)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4208071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000" b="1" dirty="0" smtClean="0">
                <a:solidFill>
                  <a:schemeClr val="tx2"/>
                </a:solidFill>
              </a:rPr>
              <a:t>Volavka stříbřitá</a:t>
            </a:r>
          </a:p>
          <a:p>
            <a:pPr marL="0" indent="0">
              <a:buNone/>
            </a:pPr>
            <a:r>
              <a:rPr lang="cs-CZ" sz="2000" dirty="0" err="1" smtClean="0">
                <a:solidFill>
                  <a:schemeClr val="tx2"/>
                </a:solidFill>
              </a:rPr>
              <a:t>Hláď</a:t>
            </a:r>
            <a:r>
              <a:rPr lang="cs-CZ" sz="2000" dirty="0" smtClean="0">
                <a:solidFill>
                  <a:schemeClr val="tx2"/>
                </a:solidFill>
              </a:rPr>
              <a:t> vodní šedá v dálku rozlitá,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2"/>
                </a:solidFill>
              </a:rPr>
              <a:t>Volavka nad ní krouží stříbřitá.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tx2"/>
                </a:solidFill>
              </a:rPr>
              <a:t>Na hrázi stojím oči rukou stíně.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2"/>
                </a:solidFill>
              </a:rPr>
              <a:t>Dívám se tiše po krajině.	</a:t>
            </a:r>
            <a:r>
              <a:rPr lang="cs-CZ" sz="2000" dirty="0" smtClean="0"/>
              <a:t>	</a:t>
            </a:r>
            <a:r>
              <a:rPr lang="cs-CZ" sz="1800" dirty="0" err="1" smtClean="0"/>
              <a:t>Li</a:t>
            </a:r>
            <a:r>
              <a:rPr lang="cs-CZ" sz="1800" dirty="0" smtClean="0"/>
              <a:t> Po; přeložil B. Mathesius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2000" dirty="0" smtClean="0"/>
              <a:t>3) Z kolika výpovědí se text skládá?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1900" dirty="0" smtClean="0"/>
              <a:t>(ze čtyř)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4) Změňte slovosled první výpovědi na běžný, poetismy nahraďte neutrálními výrazy: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1900" dirty="0" smtClean="0"/>
              <a:t>(šedá vodní hladina rozlitá do dálky)</a:t>
            </a:r>
          </a:p>
          <a:p>
            <a:pPr marL="0" indent="0">
              <a:buNone/>
            </a:pPr>
            <a:endParaRPr lang="cs-CZ" sz="2000" dirty="0"/>
          </a:p>
          <a:p>
            <a:pPr>
              <a:buAutoNum type="arabicParenR" startAt="5"/>
            </a:pPr>
            <a:r>
              <a:rPr lang="cs-CZ" sz="2000" b="1" dirty="0" smtClean="0"/>
              <a:t>šedá vodní hladina  </a:t>
            </a:r>
            <a:r>
              <a:rPr lang="cs-CZ" sz="2000" dirty="0" smtClean="0"/>
              <a:t>O jaký druh přívlastku se jedná? Vymyslete další příklady: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1900" dirty="0" smtClean="0"/>
              <a:t>(postupně rozvíjející – např.: dlouhá noční  hodina)</a:t>
            </a:r>
            <a:endParaRPr lang="cs-CZ" sz="1900" dirty="0"/>
          </a:p>
        </p:txBody>
      </p:sp>
    </p:spTree>
    <p:extLst>
      <p:ext uri="{BB962C8B-B14F-4D97-AF65-F5344CB8AC3E}">
        <p14:creationId xmlns:p14="http://schemas.microsoft.com/office/powerpoint/2010/main" val="2068973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>
                <a:solidFill>
                  <a:schemeClr val="tx2"/>
                </a:solidFill>
              </a:rPr>
              <a:t>Volavka stříbřitá</a:t>
            </a:r>
          </a:p>
          <a:p>
            <a:pPr marL="0" indent="0">
              <a:buNone/>
            </a:pPr>
            <a:r>
              <a:rPr lang="cs-CZ" sz="2000" dirty="0" err="1">
                <a:solidFill>
                  <a:schemeClr val="tx2"/>
                </a:solidFill>
              </a:rPr>
              <a:t>Hláď</a:t>
            </a:r>
            <a:r>
              <a:rPr lang="cs-CZ" sz="2000" dirty="0">
                <a:solidFill>
                  <a:schemeClr val="tx2"/>
                </a:solidFill>
              </a:rPr>
              <a:t> vodní šedá v dálku rozlitá,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tx2"/>
                </a:solidFill>
              </a:rPr>
              <a:t>Volavka nad ní krouží stříbřitá.</a:t>
            </a:r>
          </a:p>
          <a:p>
            <a:pPr marL="0" indent="0">
              <a:buNone/>
            </a:pPr>
            <a:endParaRPr lang="cs-CZ" sz="20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sz="2000" dirty="0">
                <a:solidFill>
                  <a:schemeClr val="tx2"/>
                </a:solidFill>
              </a:rPr>
              <a:t>Na hrázi stojím oči rukou stíně.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tx2"/>
                </a:solidFill>
              </a:rPr>
              <a:t>Dívám se tiše po krajině.	</a:t>
            </a:r>
            <a:endParaRPr lang="cs-CZ" sz="2000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6) Jak  by mohla vypadat tato báseň psaná současným jazykem? </a:t>
            </a:r>
          </a:p>
          <a:p>
            <a:pPr marL="0" indent="0">
              <a:buNone/>
            </a:pPr>
            <a:r>
              <a:rPr lang="cs-CZ" sz="2400" dirty="0" smtClean="0"/>
              <a:t>Pokuste se (samostatně nebo ve dvojici) napsat báseň, ve které se objeví:</a:t>
            </a:r>
          </a:p>
          <a:p>
            <a:pPr marL="0" indent="0">
              <a:buNone/>
            </a:pPr>
            <a:r>
              <a:rPr lang="cs-CZ" sz="2400" b="1" dirty="0" smtClean="0"/>
              <a:t>Vodní hladina, volavka, stojím, krajina, ticho – v jakýchkoliv obměnách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4348724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32656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sz="2000" b="1" dirty="0" smtClean="0">
                <a:solidFill>
                  <a:schemeClr val="tx2"/>
                </a:solidFill>
              </a:rPr>
              <a:t>Volavka stříbřitá</a:t>
            </a:r>
          </a:p>
          <a:p>
            <a:pPr marL="0" indent="0">
              <a:buNone/>
            </a:pPr>
            <a:r>
              <a:rPr lang="cs-CZ" sz="2000" dirty="0" err="1" smtClean="0">
                <a:solidFill>
                  <a:schemeClr val="tx2"/>
                </a:solidFill>
              </a:rPr>
              <a:t>Hláď</a:t>
            </a:r>
            <a:r>
              <a:rPr lang="cs-CZ" sz="2000" dirty="0" smtClean="0">
                <a:solidFill>
                  <a:schemeClr val="tx2"/>
                </a:solidFill>
              </a:rPr>
              <a:t> vodní šedá v dálku rozlitá,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2"/>
                </a:solidFill>
              </a:rPr>
              <a:t>Volavka nad ní krouží stříbřitá.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tx2"/>
                </a:solidFill>
              </a:rPr>
              <a:t>Na hrázi stojím oči rukou stíně.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2"/>
                </a:solidFill>
              </a:rPr>
              <a:t>Dívám se tiše po krajině.</a:t>
            </a:r>
            <a:r>
              <a:rPr lang="cs-CZ" sz="2000" dirty="0" smtClean="0"/>
              <a:t>		</a:t>
            </a:r>
            <a:r>
              <a:rPr lang="cs-CZ" sz="1800" dirty="0" err="1" smtClean="0"/>
              <a:t>Li</a:t>
            </a:r>
            <a:r>
              <a:rPr lang="cs-CZ" sz="1800" dirty="0" smtClean="0"/>
              <a:t> Po; přeložil B. Mathesius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2000" dirty="0"/>
              <a:t>7</a:t>
            </a:r>
            <a:r>
              <a:rPr lang="cs-CZ" sz="2000" dirty="0" smtClean="0"/>
              <a:t>) Proveďte skladebný rozbor druhé výpovědi: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1800" dirty="0" smtClean="0"/>
              <a:t>(volavka – podmět, stříbřitá – přívlastek, krouží – přísudek, nad ní – příslovečné určení)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8</a:t>
            </a:r>
            <a:r>
              <a:rPr lang="cs-CZ" sz="2000" dirty="0" smtClean="0"/>
              <a:t>) Kterou </a:t>
            </a:r>
            <a:r>
              <a:rPr lang="cs-CZ" sz="2000" dirty="0" err="1" smtClean="0"/>
              <a:t>větněčlenskou</a:t>
            </a:r>
            <a:r>
              <a:rPr lang="cs-CZ" sz="2000" dirty="0" smtClean="0"/>
              <a:t> funkci plní tvar </a:t>
            </a:r>
            <a:r>
              <a:rPr lang="cs-CZ" sz="2000" b="1" dirty="0" smtClean="0"/>
              <a:t>rukou</a:t>
            </a:r>
            <a:r>
              <a:rPr lang="cs-CZ" sz="2000" dirty="0" smtClean="0"/>
              <a:t>?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1800" dirty="0" smtClean="0"/>
              <a:t>(příslovečné určení způsobu)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4258992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29600" cy="5822107"/>
          </a:xfrm>
        </p:spPr>
        <p:txBody>
          <a:bodyPr/>
          <a:lstStyle/>
          <a:p>
            <a:pPr marL="0" indent="0">
              <a:buNone/>
            </a:pPr>
            <a:r>
              <a:rPr lang="cs-CZ" sz="2000" b="1" dirty="0" smtClean="0">
                <a:solidFill>
                  <a:schemeClr val="tx2"/>
                </a:solidFill>
              </a:rPr>
              <a:t>Volavka stříbřitá</a:t>
            </a:r>
          </a:p>
          <a:p>
            <a:pPr marL="0" indent="0">
              <a:buNone/>
            </a:pPr>
            <a:r>
              <a:rPr lang="cs-CZ" sz="2000" dirty="0" err="1" smtClean="0">
                <a:solidFill>
                  <a:schemeClr val="tx2"/>
                </a:solidFill>
              </a:rPr>
              <a:t>Hláď</a:t>
            </a:r>
            <a:r>
              <a:rPr lang="cs-CZ" sz="2000" dirty="0" smtClean="0">
                <a:solidFill>
                  <a:schemeClr val="tx2"/>
                </a:solidFill>
              </a:rPr>
              <a:t> vodní šedá v dálku rozlitá,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2"/>
                </a:solidFill>
              </a:rPr>
              <a:t>Volavka nad ní krouží stříbřitá.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tx2"/>
                </a:solidFill>
              </a:rPr>
              <a:t>Na hrázi stojím oči rukou stíně.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2"/>
                </a:solidFill>
              </a:rPr>
              <a:t>Dívám se tiše po krajině.	</a:t>
            </a:r>
            <a:r>
              <a:rPr lang="cs-CZ" sz="2000" dirty="0" smtClean="0"/>
              <a:t>	</a:t>
            </a:r>
            <a:r>
              <a:rPr lang="cs-CZ" sz="1800" dirty="0" err="1" smtClean="0"/>
              <a:t>Li</a:t>
            </a:r>
            <a:r>
              <a:rPr lang="cs-CZ" sz="1800" dirty="0" smtClean="0"/>
              <a:t> Po; přeložil B. Mathesius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/>
              <a:t>9</a:t>
            </a:r>
            <a:r>
              <a:rPr lang="cs-CZ" sz="1800" dirty="0" smtClean="0"/>
              <a:t>) Najdi v textu slova prvotní a slova odvozená. U odvozených urči, kterými základovými slovy jsou motivována: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(prvotní – šedý, v nad, on, na, stát, oko, ruka, dívat se, po,</a:t>
            </a:r>
          </a:p>
          <a:p>
            <a:pPr marL="0" indent="0">
              <a:buNone/>
            </a:pPr>
            <a:r>
              <a:rPr lang="cs-CZ" sz="1800" dirty="0"/>
              <a:t>o</a:t>
            </a:r>
            <a:r>
              <a:rPr lang="cs-CZ" sz="1800" dirty="0" smtClean="0"/>
              <a:t>dvozená – </a:t>
            </a:r>
            <a:r>
              <a:rPr lang="cs-CZ" sz="1800" dirty="0" err="1" smtClean="0"/>
              <a:t>hláď</a:t>
            </a:r>
            <a:r>
              <a:rPr lang="cs-CZ" sz="1800" dirty="0" smtClean="0"/>
              <a:t> , vodní, dálka, rozlitý, volavka, kroužit, stříbřitý, hráz, stínit, tiše, krajina</a:t>
            </a:r>
          </a:p>
          <a:p>
            <a:pPr marL="0" indent="0">
              <a:buNone/>
            </a:pPr>
            <a:r>
              <a:rPr lang="cs-CZ" sz="1800" dirty="0"/>
              <a:t>h</a:t>
            </a:r>
            <a:r>
              <a:rPr lang="cs-CZ" sz="1800" dirty="0" smtClean="0"/>
              <a:t>ladký, voda, daleký, rozlít, volavý, kruh, stříbro, hradit, stín, tichý, kraj)</a:t>
            </a:r>
          </a:p>
          <a:p>
            <a:pPr marL="0" indent="0">
              <a:buNone/>
            </a:pPr>
            <a:endParaRPr lang="cs-CZ" sz="1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7476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sz="2000" b="1" dirty="0" smtClean="0">
                <a:solidFill>
                  <a:schemeClr val="tx2"/>
                </a:solidFill>
              </a:rPr>
              <a:t>Volavka stříbřitá</a:t>
            </a:r>
          </a:p>
          <a:p>
            <a:pPr marL="0" indent="0">
              <a:buNone/>
            </a:pPr>
            <a:r>
              <a:rPr lang="cs-CZ" sz="2000" dirty="0" err="1" smtClean="0">
                <a:solidFill>
                  <a:schemeClr val="tx2"/>
                </a:solidFill>
              </a:rPr>
              <a:t>Hláď</a:t>
            </a:r>
            <a:r>
              <a:rPr lang="cs-CZ" sz="2000" dirty="0" smtClean="0">
                <a:solidFill>
                  <a:schemeClr val="tx2"/>
                </a:solidFill>
              </a:rPr>
              <a:t> vodní šedá v dálku rozlitá,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2"/>
                </a:solidFill>
              </a:rPr>
              <a:t>Volavka nad ní krouží stříbřitá.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tx2"/>
                </a:solidFill>
              </a:rPr>
              <a:t>Na hrázi stojím oči rukou stíně.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2"/>
                </a:solidFill>
              </a:rPr>
              <a:t>Dívám se tiše po krajině.</a:t>
            </a:r>
            <a:r>
              <a:rPr lang="cs-CZ" sz="2000" dirty="0" smtClean="0"/>
              <a:t>		</a:t>
            </a:r>
            <a:r>
              <a:rPr lang="cs-CZ" sz="1800" dirty="0" err="1" smtClean="0"/>
              <a:t>Li</a:t>
            </a:r>
            <a:r>
              <a:rPr lang="cs-CZ" sz="1800" dirty="0" smtClean="0"/>
              <a:t> Po; přeložil B. Mathesius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2000" dirty="0" smtClean="0"/>
              <a:t>10) Uveďte pravidelný tvar množného čísla k slovu </a:t>
            </a:r>
            <a:r>
              <a:rPr lang="cs-CZ" sz="2000" b="1" dirty="0" smtClean="0"/>
              <a:t>oko</a:t>
            </a:r>
            <a:r>
              <a:rPr lang="cs-CZ" sz="2000" dirty="0" smtClean="0"/>
              <a:t>. Kdy se užívá tvar oči </a:t>
            </a:r>
          </a:p>
          <a:p>
            <a:pPr marL="0" indent="0">
              <a:buNone/>
            </a:pPr>
            <a:r>
              <a:rPr lang="cs-CZ" sz="2000" dirty="0" smtClean="0"/>
              <a:t>a kdy oka?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(oka, ok… oči – orgán zraku, oka – okrouhlý předmět, např. oko na polévce…)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2000" dirty="0" smtClean="0"/>
              <a:t>11) S kterým pádem se v textu pojí předložka </a:t>
            </a:r>
            <a:r>
              <a:rPr lang="cs-CZ" sz="2000" b="1" dirty="0" smtClean="0"/>
              <a:t>v</a:t>
            </a:r>
            <a:r>
              <a:rPr lang="cs-CZ" sz="2000" dirty="0" smtClean="0"/>
              <a:t>? S kterým jiným pádem se obvykle pojí?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(se 4.p, s 6. p)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8523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b="1" dirty="0" smtClean="0">
                <a:solidFill>
                  <a:schemeClr val="tx2"/>
                </a:solidFill>
              </a:rPr>
              <a:t>Volavka stříbřitá</a:t>
            </a:r>
          </a:p>
          <a:p>
            <a:pPr marL="0" indent="0">
              <a:buNone/>
            </a:pPr>
            <a:r>
              <a:rPr lang="cs-CZ" sz="2000" dirty="0" err="1" smtClean="0">
                <a:solidFill>
                  <a:schemeClr val="tx2"/>
                </a:solidFill>
              </a:rPr>
              <a:t>Hláď</a:t>
            </a:r>
            <a:r>
              <a:rPr lang="cs-CZ" sz="2000" dirty="0" smtClean="0">
                <a:solidFill>
                  <a:schemeClr val="tx2"/>
                </a:solidFill>
              </a:rPr>
              <a:t> vodní šedá v dálku rozlitá,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2"/>
                </a:solidFill>
              </a:rPr>
              <a:t>Volavka nad ní krouží stříbřitá.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tx2"/>
                </a:solidFill>
              </a:rPr>
              <a:t>Na hrázi stojím oči rukou stíně.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2"/>
                </a:solidFill>
              </a:rPr>
              <a:t>Dívám se tiše po krajině.	</a:t>
            </a:r>
            <a:r>
              <a:rPr lang="cs-CZ" sz="2000" dirty="0" smtClean="0"/>
              <a:t>	</a:t>
            </a:r>
            <a:r>
              <a:rPr lang="cs-CZ" sz="1800" dirty="0" err="1" smtClean="0"/>
              <a:t>Li</a:t>
            </a:r>
            <a:r>
              <a:rPr lang="cs-CZ" sz="1800" dirty="0" smtClean="0"/>
              <a:t> Po; přeložil B. Mathesius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2000" dirty="0" smtClean="0"/>
              <a:t>12) Vymyslete jiný název pro báseň: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(např. Krajina, Na hrázi, Samota…)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13) Jaký je základní princip výstavby textu?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(čtyři verše, dvě dvojverší tvoří vyšší jednotku)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135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Zdroje:</a:t>
            </a:r>
          </a:p>
          <a:p>
            <a:pPr marL="0" indent="0">
              <a:buNone/>
            </a:pPr>
            <a:r>
              <a:rPr lang="cs-CZ" sz="2400" dirty="0"/>
              <a:t>Čechová, M. – Daneš, F. – Dokulil, M. – </a:t>
            </a:r>
            <a:r>
              <a:rPr lang="cs-CZ" sz="2400" dirty="0" err="1"/>
              <a:t>Hausenblas</a:t>
            </a:r>
            <a:r>
              <a:rPr lang="cs-CZ" sz="2400" dirty="0"/>
              <a:t>, K. – Hrbáček, J. – Styblík, V. Komplexní jazykové rozbory. 2. Upravené vydání. Praha: SPN, 1996. ISBN 80-85937-27-1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632571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248</Words>
  <Application>Microsoft Office PowerPoint</Application>
  <PresentationFormat>Předvádění na obrazovce (4:3)</PresentationFormat>
  <Paragraphs>108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Všestranné jazykové rozbory 4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Všestranné jazykové rozbory 4</dc:title>
  <dc:creator>Killer</dc:creator>
  <cp:lastModifiedBy>Killer</cp:lastModifiedBy>
  <cp:revision>7</cp:revision>
  <dcterms:created xsi:type="dcterms:W3CDTF">2013-05-23T07:03:02Z</dcterms:created>
  <dcterms:modified xsi:type="dcterms:W3CDTF">2013-06-26T09:48:39Z</dcterms:modified>
</cp:coreProperties>
</file>