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33" autoAdjust="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FC53EF-D5AE-4914-BF00-6120C1DE9285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07A69C-86C5-46D8-8E09-DBB61E52E6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029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85E69F-5ED5-474F-8A89-041B8A0E242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D6A40-969F-45DE-89DB-B66E541C2F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423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D6A40-969F-45DE-89DB-B66E541C2F62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4F6B2E-8E94-4B16-A638-2C10816D5861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8207D4-8487-487E-9AAC-D477A3CE4E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7" name="Zástupný symbol pro text 16"/>
          <p:cNvSpPr>
            <a:spLocks noGrp="1"/>
          </p:cNvSpPr>
          <p:nvPr>
            <p:ph type="body" idx="1"/>
          </p:nvPr>
        </p:nvSpPr>
        <p:spPr>
          <a:xfrm>
            <a:off x="539552" y="2906713"/>
            <a:ext cx="8136903" cy="2682527"/>
          </a:xfrm>
          <a:ln>
            <a:solidFill>
              <a:srgbClr val="FF0000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Název</a:t>
            </a:r>
            <a:r>
              <a:rPr lang="cs-CZ" b="1" dirty="0" smtClean="0">
                <a:solidFill>
                  <a:schemeClr val="tx1"/>
                </a:solidFill>
              </a:rPr>
              <a:t>: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VY_32_INOVACE_VYUŽITÍ AKTUÁLNÍHO DĚNÍ V PŘEDMĚTU_1. ABECEDA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ABECEDA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Číslo </a:t>
            </a:r>
            <a:r>
              <a:rPr lang="cs-CZ" b="1" smtClean="0">
                <a:solidFill>
                  <a:schemeClr val="tx1"/>
                </a:solidFill>
              </a:rPr>
              <a:t>projektu: </a:t>
            </a:r>
            <a:r>
              <a:rPr lang="cs-CZ" smtClean="0">
                <a:solidFill>
                  <a:schemeClr val="tx1"/>
                </a:solidFill>
              </a:rPr>
              <a:t>CZ.1.07/1.4.00/21.2349</a:t>
            </a:r>
            <a:endParaRPr lang="cs-CZ" b="1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Tato prezentace je určena pro žáky 4. ročníku ZŠ – Český jazyk,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               procvičení abecedy, významu slov, vyvození slov pro další užití.        </a:t>
            </a:r>
          </a:p>
        </p:txBody>
      </p:sp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9" name="Obrázek 3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3081" name="Rectangle 9"/>
          <p:cNvSpPr>
            <a:spLocks noChangeArrowheads="1"/>
          </p:cNvSpPr>
          <p:nvPr/>
        </p:nvSpPr>
        <p:spPr bwMode="auto">
          <a:xfrm>
            <a:off x="0" y="18669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539552" y="548680"/>
            <a:ext cx="8229600" cy="1143000"/>
          </a:xfrm>
        </p:spPr>
        <p:txBody>
          <a:bodyPr>
            <a:prstTxWarp prst="textPlain">
              <a:avLst/>
            </a:prstTxWarp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effectLst/>
              </a:rPr>
              <a:t>KLAPKA : Písmeno 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dirty="0" smtClean="0">
                <a:effectLst/>
              </a:rPr>
              <a:t>poprvé</a:t>
            </a:r>
            <a:endParaRPr lang="cs-CZ" dirty="0">
              <a:effectLst/>
            </a:endParaRPr>
          </a:p>
        </p:txBody>
      </p:sp>
      <p:pic>
        <p:nvPicPr>
          <p:cNvPr id="1032" name="Picture 8" descr="C:\Documents and Settings\Asus\Local Settings\Temporary Internet Files\Content.IE5\4EZSRN8H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00808"/>
            <a:ext cx="6480720" cy="49724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sz="half" idx="1"/>
          </p:nvPr>
        </p:nvSpPr>
        <p:spPr>
          <a:xfrm>
            <a:off x="457200" y="620688"/>
            <a:ext cx="6347048" cy="568863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Moji m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lí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tvrťáci! 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tejte</a:t>
            </a:r>
            <a:r>
              <a:rPr lang="cs-CZ" dirty="0"/>
              <a:t> </a:t>
            </a:r>
            <a:r>
              <a:rPr lang="cs-CZ" dirty="0" smtClean="0"/>
              <a:t>v našem novém</a:t>
            </a:r>
          </a:p>
          <a:p>
            <a:pPr>
              <a:buNone/>
            </a:pPr>
            <a:r>
              <a:rPr lang="cs-CZ" dirty="0"/>
              <a:t>p</a:t>
            </a:r>
            <a:r>
              <a:rPr lang="cs-CZ" dirty="0" smtClean="0"/>
              <a:t>rojektu. Všichni máme tu 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est b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t při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smtClean="0"/>
              <a:t>tváření úžasných nových materiálů, díky</a:t>
            </a:r>
          </a:p>
          <a:p>
            <a:pPr>
              <a:buNone/>
            </a:pPr>
            <a:r>
              <a:rPr lang="cs-CZ" dirty="0"/>
              <a:t>k</a:t>
            </a:r>
            <a:r>
              <a:rPr lang="cs-CZ" dirty="0" smtClean="0"/>
              <a:t>terým se jistě </a:t>
            </a:r>
            <a:r>
              <a:rPr lang="cs-CZ" dirty="0" err="1" smtClean="0"/>
              <a:t>dozv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me</a:t>
            </a:r>
            <a:r>
              <a:rPr lang="cs-CZ" dirty="0" smtClean="0"/>
              <a:t> mnoho</a:t>
            </a:r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ajímavých informací, prožijeme mnoho</a:t>
            </a:r>
          </a:p>
          <a:p>
            <a:pPr>
              <a:buNone/>
            </a:pPr>
            <a:r>
              <a:rPr lang="cs-CZ" dirty="0" smtClean="0"/>
              <a:t>dobrodružství a mnoho se tedy nau</a:t>
            </a:r>
            <a:r>
              <a:rPr lang="cs-CZ" dirty="0" smtClean="0">
                <a:solidFill>
                  <a:srgbClr val="FF0000"/>
                </a:solidFill>
              </a:rPr>
              <a:t>č</a:t>
            </a:r>
            <a:r>
              <a:rPr lang="cs-CZ" dirty="0" smtClean="0"/>
              <a:t>íme.</a:t>
            </a:r>
          </a:p>
          <a:p>
            <a:pPr>
              <a:buNone/>
            </a:pPr>
            <a:r>
              <a:rPr lang="cs-CZ" dirty="0" smtClean="0"/>
              <a:t>Již ze 2. třídy přeci v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 err="1" smtClean="0"/>
              <a:t>te</a:t>
            </a:r>
            <a:r>
              <a:rPr lang="cs-CZ" dirty="0" smtClean="0"/>
              <a:t>, že největším</a:t>
            </a:r>
          </a:p>
          <a:p>
            <a:pPr>
              <a:buNone/>
            </a:pPr>
            <a:r>
              <a:rPr lang="cs-CZ" dirty="0" smtClean="0"/>
              <a:t>pokladem POŠTOVNÍHO SKŘÍTKA je</a:t>
            </a:r>
          </a:p>
          <a:p>
            <a:pPr>
              <a:buNone/>
            </a:pPr>
            <a:r>
              <a:rPr lang="cs-CZ" dirty="0" smtClean="0"/>
              <a:t>RADOST Z POZNÁNÍ.</a:t>
            </a:r>
          </a:p>
          <a:p>
            <a:pPr>
              <a:buNone/>
            </a:pPr>
            <a:r>
              <a:rPr lang="cs-CZ" dirty="0" smtClean="0"/>
              <a:t>Tak tedy: </a:t>
            </a:r>
            <a:r>
              <a:rPr lang="cs-CZ" dirty="0" smtClean="0">
                <a:solidFill>
                  <a:srgbClr val="C00000"/>
                </a:solidFill>
              </a:rPr>
              <a:t>„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Klapka. Písmeno </a:t>
            </a:r>
            <a:r>
              <a:rPr lang="cs-CZ" sz="44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dirty="0" smtClean="0">
                <a:solidFill>
                  <a:srgbClr val="C00000"/>
                </a:solidFill>
              </a:rPr>
              <a:t> poprvé.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AKCE!“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4" name="Picture 6" descr="C:\Documents and Settings\Asus\Local Settings\Temporary Internet Files\Content.IE5\4EZSRN8H\MC90030735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908720"/>
            <a:ext cx="1944216" cy="525658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Asus\Local Settings\Temporary Internet Files\Content.IE5\GDHM5CE2\MC90034964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23528" y="4509120"/>
            <a:ext cx="2664296" cy="1735327"/>
          </a:xfrm>
          <a:prstGeom prst="rect">
            <a:avLst/>
          </a:prstGeom>
          <a:noFill/>
        </p:spPr>
      </p:pic>
      <p:sp>
        <p:nvSpPr>
          <p:cNvPr id="12" name="Zástupný symbol pro text 11"/>
          <p:cNvSpPr>
            <a:spLocks noGrp="1"/>
          </p:cNvSpPr>
          <p:nvPr>
            <p:ph type="body" sz="half" idx="2"/>
          </p:nvPr>
        </p:nvSpPr>
        <p:spPr>
          <a:xfrm>
            <a:off x="3347864" y="620688"/>
            <a:ext cx="5168553" cy="5627167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Vyjmenuj ABECEDU</a:t>
            </a:r>
          </a:p>
          <a:p>
            <a:pPr marL="342900" indent="-342900">
              <a:buFont typeface="+mj-lt"/>
              <a:buAutoNum type="arabicPeriod"/>
            </a:pPr>
            <a:endParaRPr lang="cs-CZ" sz="2800" b="1" dirty="0" smtClean="0">
              <a:ln w="1905">
                <a:solidFill>
                  <a:srgbClr val="FF0000"/>
                </a:solidFill>
              </a:ln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 chybějící písmena ABECEDY:</a:t>
            </a:r>
          </a:p>
          <a:p>
            <a:pPr marL="342900" indent="-342900"/>
            <a:r>
              <a:rPr lang="cs-CZ" sz="44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A, B, C, _ , D, Ď, E, _ , _ , _ ,</a:t>
            </a:r>
          </a:p>
          <a:p>
            <a:pPr marL="342900" indent="-342900"/>
            <a:r>
              <a:rPr lang="cs-CZ" sz="44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CH, I, J, K, _ , _ , N, Ň, _ ,  </a:t>
            </a:r>
          </a:p>
          <a:p>
            <a:pPr marL="342900" indent="-342900"/>
            <a:r>
              <a:rPr lang="cs-CZ" sz="44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 , Q, R, Ř, _ , Š, _ , Ť, _ , </a:t>
            </a:r>
          </a:p>
          <a:p>
            <a:pPr marL="342900" indent="-342900"/>
            <a:r>
              <a:rPr lang="cs-CZ" sz="44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 , _ , _ , _ , _ , Ž.</a:t>
            </a: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7" name="PubRRectCallout"/>
          <p:cNvSpPr>
            <a:spLocks noGrp="1" noEditPoints="1" noChangeArrowheads="1"/>
          </p:cNvSpPr>
          <p:nvPr>
            <p:ph idx="1"/>
          </p:nvPr>
        </p:nvSpPr>
        <p:spPr bwMode="auto">
          <a:xfrm>
            <a:off x="827584" y="2708920"/>
            <a:ext cx="7787134" cy="3960440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27" name="Zástupný symbol pro text 26"/>
          <p:cNvSpPr>
            <a:spLocks noGrp="1"/>
          </p:cNvSpPr>
          <p:nvPr>
            <p:ph type="body" sz="half" idx="2"/>
          </p:nvPr>
        </p:nvSpPr>
        <p:spPr>
          <a:xfrm>
            <a:off x="755576" y="404665"/>
            <a:ext cx="7416824" cy="2376264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3. V</a:t>
            </a:r>
            <a:r>
              <a:rPr lang="cs-CZ" sz="26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6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600" b="1" dirty="0" err="1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sli</a:t>
            </a: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a napiš co </a:t>
            </a:r>
            <a:r>
              <a:rPr lang="cs-CZ" sz="2600" b="1" dirty="0" err="1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nejv</a:t>
            </a:r>
            <a:r>
              <a:rPr lang="cs-CZ" sz="26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600" b="1" dirty="0" err="1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</a:t>
            </a: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slov začínajících na písmeno </a:t>
            </a:r>
            <a:r>
              <a:rPr lang="cs-CZ" sz="40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</a:p>
          <a:p>
            <a:r>
              <a:rPr lang="cs-CZ" sz="20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(slova nesmí být hanlivá, vulgární či jinak nevhodná)</a:t>
            </a:r>
          </a:p>
          <a:p>
            <a:r>
              <a:rPr lang="cs-CZ" sz="2200" b="1" dirty="0" smtClean="0">
                <a:ln w="1905"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2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asový limit stanoví počítač</a:t>
            </a:r>
            <a:r>
              <a:rPr lang="cs-CZ" sz="12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</a:t>
            </a:r>
          </a:p>
          <a:p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Tvůj prostor:</a:t>
            </a:r>
          </a:p>
          <a:p>
            <a:endParaRPr lang="cs-CZ" dirty="0"/>
          </a:p>
        </p:txBody>
      </p:sp>
      <p:pic>
        <p:nvPicPr>
          <p:cNvPr id="4109" name="Picture 13" descr="C:\Documents and Settings\Asus\Local Settings\Temporary Internet Files\Content.IE5\GDHM5CE2\MC9003078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052736"/>
            <a:ext cx="1447800" cy="151216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" name="Zástupný symbol pro obsah 19"/>
          <p:cNvGraphicFramePr>
            <a:graphicFrameLocks noGrp="1"/>
          </p:cNvGraphicFramePr>
          <p:nvPr>
            <p:ph idx="1"/>
          </p:nvPr>
        </p:nvGraphicFramePr>
        <p:xfrm>
          <a:off x="3575050" y="273050"/>
          <a:ext cx="5111750" cy="63042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55875"/>
                <a:gridCol w="2555875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332656"/>
            <a:ext cx="3008313" cy="4691063"/>
          </a:xfrm>
        </p:spPr>
        <p:txBody>
          <a:bodyPr>
            <a:normAutofit/>
          </a:bodyPr>
          <a:lstStyle/>
          <a:p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4. Napiš slova, která jsi v</a:t>
            </a:r>
            <a:r>
              <a:rPr lang="cs-CZ" sz="26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</a:t>
            </a:r>
            <a:r>
              <a:rPr lang="cs-CZ" sz="26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600" b="1" dirty="0" err="1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slel</a:t>
            </a: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v abecedním pořádku</a:t>
            </a:r>
            <a:endParaRPr lang="cs-CZ" sz="2600" b="1" dirty="0">
              <a:ln w="1905">
                <a:solidFill>
                  <a:srgbClr val="FF0000"/>
                </a:solidFill>
              </a:ln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36" name="Picture 12" descr="C:\Documents and Settings\Asus\Local Settings\Temporary Internet Files\Content.IE5\4EZSRN8H\MC9002394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573016"/>
            <a:ext cx="2012816" cy="269449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052736"/>
            <a:ext cx="4038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5. Možná budeš rychlejší, než kamarádi a z</a:t>
            </a:r>
            <a:r>
              <a:rPr lang="cs-CZ" sz="26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skáš prémii, za doplnění </a:t>
            </a:r>
            <a:r>
              <a:rPr lang="cs-CZ" sz="26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i, í </a:t>
            </a: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nebo </a:t>
            </a:r>
            <a:r>
              <a:rPr lang="cs-CZ" sz="26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y, ý </a:t>
            </a:r>
            <a:r>
              <a:rPr lang="cs-CZ" sz="2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 celém textu.</a:t>
            </a:r>
            <a:endParaRPr lang="cs-CZ" sz="2600" b="1" dirty="0">
              <a:ln w="1905">
                <a:solidFill>
                  <a:srgbClr val="FF0000"/>
                </a:solidFill>
              </a:ln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64" name="Picture 16" descr="C:\Documents and Settings\Asus\Local Settings\Temporary Internet Files\Content.IE5\C4434NUU\MC90033338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924944"/>
            <a:ext cx="2808312" cy="28831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nyní, již před dnešní poslední KLAPKOU, zadání</a:t>
            </a:r>
          </a:p>
          <a:p>
            <a:pPr>
              <a:buNone/>
            </a:pP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domácího úkolu:</a:t>
            </a:r>
          </a:p>
          <a:p>
            <a:pPr>
              <a:buNone/>
            </a:pPr>
            <a:r>
              <a:rPr lang="cs-CZ" sz="2800" b="1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Zam</a:t>
            </a: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800" b="1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sli</a:t>
            </a: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se a napiš na list papíru nebo pošli e-mail na</a:t>
            </a:r>
          </a:p>
          <a:p>
            <a:pPr>
              <a:buNone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mou adresu, co Tě napadne při v</a:t>
            </a: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800" b="1" dirty="0" err="1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slovení</a:t>
            </a: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slova</a:t>
            </a:r>
          </a:p>
          <a:p>
            <a:pPr>
              <a:buNone/>
            </a:pPr>
            <a:r>
              <a:rPr lang="cs-CZ" sz="72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3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TVRTEK.</a:t>
            </a:r>
          </a:p>
          <a:p>
            <a:pPr>
              <a:buNone/>
            </a:pPr>
            <a:endParaRPr lang="cs-CZ" sz="2800" b="1" dirty="0" smtClean="0">
              <a:ln w="1905">
                <a:solidFill>
                  <a:srgbClr val="FF0000"/>
                </a:solidFill>
              </a:ln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Děkuji Ti za Tvou dnešní práci, těším se na </a:t>
            </a:r>
          </a:p>
          <a:p>
            <a:pPr>
              <a:buNone/>
            </a:pP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2800" b="1" dirty="0" smtClean="0">
                <a:ln w="1905">
                  <a:solidFill>
                    <a:sysClr val="windowText" lastClr="000000"/>
                  </a:solidFill>
                </a:ln>
                <a:solidFill>
                  <a:sysClr val="windowText" lastClr="0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</a:t>
            </a:r>
            <a:r>
              <a:rPr lang="cs-CZ" sz="28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pracování domácího úkolu.</a:t>
            </a:r>
          </a:p>
          <a:p>
            <a:pPr>
              <a:buNone/>
            </a:pPr>
            <a:endParaRPr lang="cs-CZ" sz="2800" b="1" dirty="0" smtClean="0">
              <a:ln w="1905"/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pPr>
              <a:buNone/>
            </a:pP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Paní u</a:t>
            </a:r>
            <a:r>
              <a:rPr lang="cs-CZ" sz="39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2800" b="1" dirty="0" smtClean="0">
                <a:ln w="1905"/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itelka</a:t>
            </a:r>
            <a:endParaRPr lang="cs-CZ" sz="2800" b="1" dirty="0" smtClean="0">
              <a:ln w="1905">
                <a:solidFill>
                  <a:schemeClr val="tx1"/>
                </a:solidFill>
              </a:ln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7" name="Picture 5" descr="C:\Documents and Settings\Asus\Local Settings\Temporary Internet Files\Content.IE5\C4434NUU\MC9003500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140968"/>
            <a:ext cx="1875066" cy="352839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611560" y="548680"/>
            <a:ext cx="8229600" cy="1143000"/>
          </a:xfrm>
        </p:spPr>
        <p:txBody>
          <a:bodyPr>
            <a:noAutofit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sz="40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KLAPKA: </a:t>
            </a:r>
            <a:r>
              <a:rPr lang="cs-CZ" sz="40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STOP</a:t>
            </a:r>
            <a:r>
              <a:rPr lang="cs-CZ" sz="40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 </a:t>
            </a:r>
            <a:r>
              <a:rPr lang="cs-CZ" sz="40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 dnešek kon</a:t>
            </a:r>
            <a:r>
              <a:rPr lang="cs-CZ" sz="66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</a:t>
            </a:r>
            <a:r>
              <a:rPr lang="cs-CZ" sz="4000" b="1" dirty="0" smtClean="0">
                <a:ln w="1905">
                  <a:solidFill>
                    <a:schemeClr val="tx1"/>
                  </a:solidFill>
                </a:ln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íme</a:t>
            </a:r>
            <a:r>
              <a:rPr lang="cs-CZ" sz="4000" b="1" dirty="0" smtClean="0">
                <a:ln w="1905">
                  <a:solidFill>
                    <a:srgbClr val="FF0000"/>
                  </a:solidFill>
                </a:ln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</a:t>
            </a:r>
            <a:endParaRPr lang="cs-CZ" sz="4000" b="1" dirty="0">
              <a:ln w="1905">
                <a:solidFill>
                  <a:srgbClr val="FF0000"/>
                </a:solidFill>
              </a:ln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2" name="Picture 8" descr="C:\Documents and Settings\Asus\Local Settings\Temporary Internet Files\Content.IE5\4EZSRN8H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6696744" cy="45365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900" b="1" dirty="0" smtClean="0"/>
              <a:t>Použité zdroje: </a:t>
            </a:r>
            <a:r>
              <a:rPr lang="cs-CZ" sz="1900" dirty="0" smtClean="0"/>
              <a:t>Čerpáno z otevřené galerie</a:t>
            </a:r>
          </a:p>
          <a:p>
            <a:pPr>
              <a:buNone/>
            </a:pPr>
            <a:r>
              <a:rPr lang="cs-CZ" sz="1900" dirty="0" smtClean="0"/>
              <a:t>                             Microsoft </a:t>
            </a:r>
            <a:r>
              <a:rPr lang="cs-CZ" sz="1900" dirty="0" err="1" smtClean="0"/>
              <a:t>com</a:t>
            </a:r>
            <a:r>
              <a:rPr lang="cs-CZ" sz="1900" dirty="0" smtClean="0"/>
              <a:t>. (klipart).</a:t>
            </a:r>
            <a:endParaRPr lang="cs-CZ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349</TotalTime>
  <Words>351</Words>
  <Application>Microsoft Office PowerPoint</Application>
  <PresentationFormat>Předvádění na obrazovce (4:3)</PresentationFormat>
  <Paragraphs>49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KLAPKA : Písmeno Č poprvé</vt:lpstr>
      <vt:lpstr>Snímek 3</vt:lpstr>
      <vt:lpstr>Snímek 4</vt:lpstr>
      <vt:lpstr>Snímek 5</vt:lpstr>
      <vt:lpstr>Snímek 6</vt:lpstr>
      <vt:lpstr>Snímek 7</vt:lpstr>
      <vt:lpstr>Snímek 8</vt:lpstr>
      <vt:lpstr>KLAPKA: STOP! Pro dnešek končíme!</vt:lpstr>
      <vt:lpstr>Snímek 10</vt:lpstr>
    </vt:vector>
  </TitlesOfParts>
  <Company>Asus Ltd.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KLAPKA : Písmeno Č poprvé</dc:title>
  <dc:creator>Asus</dc:creator>
  <cp:lastModifiedBy>Asus</cp:lastModifiedBy>
  <cp:revision>40</cp:revision>
  <dcterms:created xsi:type="dcterms:W3CDTF">2011-09-24T18:30:55Z</dcterms:created>
  <dcterms:modified xsi:type="dcterms:W3CDTF">2011-11-29T20:06:56Z</dcterms:modified>
</cp:coreProperties>
</file>