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DFEF5-38E7-48E2-A485-EF0B65543C2F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B5A78-8D21-4C6A-956F-30BA872401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http://ld.johanesville.net/ctvrtek/zivotopis?bio=1&amp;fig=2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B5A78-8D21-4C6A-956F-30BA8724010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google.cz</a:t>
            </a:r>
            <a:r>
              <a:rPr lang="cs-CZ" dirty="0" smtClean="0"/>
              <a:t>/</a:t>
            </a:r>
            <a:r>
              <a:rPr lang="cs-CZ" dirty="0" err="1" smtClean="0"/>
              <a:t>imgres</a:t>
            </a:r>
            <a:r>
              <a:rPr lang="cs-CZ" dirty="0" smtClean="0"/>
              <a:t>?q=k%C5%99em%C3%</a:t>
            </a:r>
            <a:r>
              <a:rPr lang="cs-CZ" dirty="0" err="1" smtClean="0"/>
              <a:t>ADlek</a:t>
            </a:r>
            <a:r>
              <a:rPr lang="cs-CZ" dirty="0" smtClean="0"/>
              <a:t>+a+</a:t>
            </a:r>
            <a:r>
              <a:rPr lang="cs-CZ" dirty="0" err="1" smtClean="0"/>
              <a:t>vochom</a:t>
            </a:r>
            <a:r>
              <a:rPr lang="cs-CZ" dirty="0" smtClean="0"/>
              <a:t>%C5%</a:t>
            </a:r>
            <a:r>
              <a:rPr lang="cs-CZ" dirty="0" err="1" smtClean="0"/>
              <a:t>AFrka</a:t>
            </a:r>
            <a:r>
              <a:rPr lang="cs-CZ" dirty="0" smtClean="0"/>
              <a:t>&amp;</a:t>
            </a:r>
            <a:r>
              <a:rPr lang="cs-CZ" dirty="0" err="1" smtClean="0"/>
              <a:t>hl</a:t>
            </a:r>
            <a:r>
              <a:rPr lang="cs-CZ" dirty="0" smtClean="0"/>
              <a:t>=</a:t>
            </a:r>
            <a:r>
              <a:rPr lang="cs-CZ" dirty="0" err="1" smtClean="0"/>
              <a:t>cs</a:t>
            </a:r>
            <a:r>
              <a:rPr lang="cs-CZ" dirty="0" smtClean="0"/>
              <a:t>&amp;</a:t>
            </a:r>
            <a:r>
              <a:rPr lang="cs-CZ" dirty="0" err="1" smtClean="0"/>
              <a:t>biw</a:t>
            </a:r>
            <a:r>
              <a:rPr lang="cs-CZ" dirty="0" smtClean="0"/>
              <a:t>=1280&amp;</a:t>
            </a:r>
            <a:r>
              <a:rPr lang="cs-CZ" dirty="0" err="1" smtClean="0"/>
              <a:t>bih</a:t>
            </a:r>
            <a:r>
              <a:rPr lang="cs-CZ" dirty="0" smtClean="0"/>
              <a:t>=529&amp;</a:t>
            </a:r>
            <a:r>
              <a:rPr lang="cs-CZ" dirty="0" err="1" smtClean="0"/>
              <a:t>gbv</a:t>
            </a:r>
            <a:r>
              <a:rPr lang="cs-CZ" dirty="0" smtClean="0"/>
              <a:t>=2&amp;</a:t>
            </a:r>
            <a:r>
              <a:rPr lang="cs-CZ" dirty="0" err="1" smtClean="0"/>
              <a:t>tbm</a:t>
            </a:r>
            <a:r>
              <a:rPr lang="cs-CZ" dirty="0" smtClean="0"/>
              <a:t>=</a:t>
            </a:r>
            <a:r>
              <a:rPr lang="cs-CZ" dirty="0" err="1" smtClean="0"/>
              <a:t>isch</a:t>
            </a:r>
            <a:r>
              <a:rPr lang="cs-CZ" dirty="0" smtClean="0"/>
              <a:t>&amp;</a:t>
            </a:r>
            <a:r>
              <a:rPr lang="cs-CZ" dirty="0" err="1" smtClean="0"/>
              <a:t>tbnid</a:t>
            </a:r>
            <a:r>
              <a:rPr lang="cs-CZ" dirty="0" smtClean="0"/>
              <a:t>=tdg3FuwIWPE3NM:&amp;</a:t>
            </a:r>
            <a:r>
              <a:rPr lang="cs-CZ" dirty="0" err="1" smtClean="0"/>
              <a:t>imgrefurl</a:t>
            </a:r>
            <a:r>
              <a:rPr lang="cs-CZ" dirty="0" smtClean="0"/>
              <a:t>=http://zlinsky.denik.cz/kultura_region/kremilek-a-vochomurka-budou-znovu-na-scene.html&amp;docid=1HskEBMrYdCDkM&amp;imgurl=http://mm.denik.cz/1/52/rodina_kremilek_a_vochomurka_denik_clanek_solo.jpg&amp;w=350&amp;h=263&amp;ei=2inVTunaHIuSswa66ey7Dg&amp;zoom=1&amp;iact=hc&amp;vpx=324&amp;vpy=184&amp;dur=172&amp;hovh=195&amp;hovw=259&amp;tx=156&amp;ty=103&amp;sig=102842164006058747477&amp;page=1&amp;tbnh=134&amp;tbnw=178&amp;start=0&amp;ndsp=12&amp;ved=1t:429,r:1,s:0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google.cz</a:t>
            </a:r>
            <a:r>
              <a:rPr lang="cs-CZ" dirty="0" smtClean="0"/>
              <a:t>/</a:t>
            </a:r>
            <a:r>
              <a:rPr lang="cs-CZ" dirty="0" err="1" smtClean="0"/>
              <a:t>imgres</a:t>
            </a:r>
            <a:r>
              <a:rPr lang="cs-CZ" dirty="0" smtClean="0"/>
              <a:t>?q=</a:t>
            </a:r>
            <a:r>
              <a:rPr lang="cs-CZ" dirty="0" err="1" smtClean="0"/>
              <a:t>makov</a:t>
            </a:r>
            <a:r>
              <a:rPr lang="cs-CZ" dirty="0" smtClean="0"/>
              <a:t>%C3%A1+panenka&amp;</a:t>
            </a:r>
            <a:r>
              <a:rPr lang="cs-CZ" dirty="0" err="1" smtClean="0"/>
              <a:t>hl</a:t>
            </a:r>
            <a:r>
              <a:rPr lang="cs-CZ" dirty="0" smtClean="0"/>
              <a:t>=</a:t>
            </a:r>
            <a:r>
              <a:rPr lang="cs-CZ" dirty="0" err="1" smtClean="0"/>
              <a:t>cs</a:t>
            </a:r>
            <a:r>
              <a:rPr lang="cs-CZ" dirty="0" smtClean="0"/>
              <a:t>&amp;</a:t>
            </a:r>
            <a:r>
              <a:rPr lang="cs-CZ" dirty="0" err="1" smtClean="0"/>
              <a:t>gbv</a:t>
            </a:r>
            <a:r>
              <a:rPr lang="cs-CZ" dirty="0" smtClean="0"/>
              <a:t>=2&amp;</a:t>
            </a:r>
            <a:r>
              <a:rPr lang="cs-CZ" dirty="0" err="1" smtClean="0"/>
              <a:t>biw</a:t>
            </a:r>
            <a:r>
              <a:rPr lang="cs-CZ" dirty="0" smtClean="0"/>
              <a:t>=1280&amp;</a:t>
            </a:r>
            <a:r>
              <a:rPr lang="cs-CZ" dirty="0" err="1" smtClean="0"/>
              <a:t>bih</a:t>
            </a:r>
            <a:r>
              <a:rPr lang="cs-CZ" dirty="0" smtClean="0"/>
              <a:t>=529&amp;</a:t>
            </a:r>
            <a:r>
              <a:rPr lang="cs-CZ" dirty="0" err="1" smtClean="0"/>
              <a:t>tbm</a:t>
            </a:r>
            <a:r>
              <a:rPr lang="cs-CZ" dirty="0" smtClean="0"/>
              <a:t>=</a:t>
            </a:r>
            <a:r>
              <a:rPr lang="cs-CZ" dirty="0" err="1" smtClean="0"/>
              <a:t>isch</a:t>
            </a:r>
            <a:r>
              <a:rPr lang="cs-CZ" dirty="0" smtClean="0"/>
              <a:t>&amp;</a:t>
            </a:r>
            <a:r>
              <a:rPr lang="cs-CZ" dirty="0" err="1" smtClean="0"/>
              <a:t>tbnid</a:t>
            </a:r>
            <a:r>
              <a:rPr lang="cs-CZ" dirty="0" smtClean="0"/>
              <a:t>=zLcH3dWtmNKHFM:&amp;</a:t>
            </a:r>
            <a:r>
              <a:rPr lang="cs-CZ" dirty="0" err="1" smtClean="0"/>
              <a:t>imgrefurl</a:t>
            </a:r>
            <a:r>
              <a:rPr lang="cs-CZ" dirty="0" smtClean="0"/>
              <a:t>=http://www.</a:t>
            </a:r>
            <a:r>
              <a:rPr lang="cs-CZ" dirty="0" err="1" smtClean="0"/>
              <a:t>sablonynazed.cz</a:t>
            </a:r>
            <a:r>
              <a:rPr lang="cs-CZ" dirty="0" smtClean="0"/>
              <a:t>/37,</a:t>
            </a:r>
            <a:r>
              <a:rPr lang="cs-CZ" dirty="0" err="1" smtClean="0"/>
              <a:t>makova</a:t>
            </a:r>
            <a:r>
              <a:rPr lang="cs-CZ" dirty="0" smtClean="0"/>
              <a:t>-panenka-01.html&amp;</a:t>
            </a:r>
            <a:r>
              <a:rPr lang="cs-CZ" dirty="0" err="1" smtClean="0"/>
              <a:t>docid</a:t>
            </a:r>
            <a:r>
              <a:rPr lang="cs-CZ" dirty="0" smtClean="0"/>
              <a:t>=C2Sj2ym-U1bTVM&amp;</a:t>
            </a:r>
            <a:r>
              <a:rPr lang="cs-CZ" dirty="0" err="1" smtClean="0"/>
              <a:t>imgurl</a:t>
            </a:r>
            <a:r>
              <a:rPr lang="cs-CZ" dirty="0" smtClean="0"/>
              <a:t>=http://www.</a:t>
            </a:r>
            <a:r>
              <a:rPr lang="cs-CZ" dirty="0" err="1" smtClean="0"/>
              <a:t>sablonynazed.cz</a:t>
            </a:r>
            <a:r>
              <a:rPr lang="cs-CZ" dirty="0" smtClean="0"/>
              <a:t>/</a:t>
            </a:r>
            <a:r>
              <a:rPr lang="cs-CZ" dirty="0" err="1" smtClean="0"/>
              <a:t>files</a:t>
            </a:r>
            <a:r>
              <a:rPr lang="cs-CZ" dirty="0" smtClean="0"/>
              <a:t>/</a:t>
            </a:r>
            <a:r>
              <a:rPr lang="cs-CZ" dirty="0" err="1" smtClean="0"/>
              <a:t>Makova</a:t>
            </a:r>
            <a:r>
              <a:rPr lang="cs-CZ" dirty="0" smtClean="0"/>
              <a:t>%252520panenka%25252001.jpg&amp;w=327&amp;h=450&amp;</a:t>
            </a:r>
            <a:r>
              <a:rPr lang="cs-CZ" dirty="0" err="1" smtClean="0"/>
              <a:t>ei</a:t>
            </a:r>
            <a:r>
              <a:rPr lang="cs-CZ" dirty="0" smtClean="0"/>
              <a:t>=KSrVTvSbB5HLtAaXupSaDg&amp;zoom=1&amp;</a:t>
            </a:r>
            <a:r>
              <a:rPr lang="cs-CZ" dirty="0" err="1" smtClean="0"/>
              <a:t>iact</a:t>
            </a:r>
            <a:r>
              <a:rPr lang="cs-CZ" dirty="0" smtClean="0"/>
              <a:t>=</a:t>
            </a:r>
            <a:r>
              <a:rPr lang="cs-CZ" dirty="0" err="1" smtClean="0"/>
              <a:t>rc</a:t>
            </a:r>
            <a:r>
              <a:rPr lang="cs-CZ" dirty="0" smtClean="0"/>
              <a:t>&amp;dur=359&amp;</a:t>
            </a:r>
            <a:r>
              <a:rPr lang="cs-CZ" dirty="0" err="1" smtClean="0"/>
              <a:t>sig</a:t>
            </a:r>
            <a:r>
              <a:rPr lang="cs-CZ" dirty="0" smtClean="0"/>
              <a:t>=102842164006058747477&amp;</a:t>
            </a:r>
            <a:r>
              <a:rPr lang="cs-CZ" dirty="0" err="1" smtClean="0"/>
              <a:t>page</a:t>
            </a:r>
            <a:r>
              <a:rPr lang="cs-CZ" dirty="0" smtClean="0"/>
              <a:t>=1&amp;</a:t>
            </a:r>
            <a:r>
              <a:rPr lang="cs-CZ" dirty="0" err="1" smtClean="0"/>
              <a:t>tbnh</a:t>
            </a:r>
            <a:r>
              <a:rPr lang="cs-CZ" dirty="0" smtClean="0"/>
              <a:t>=145&amp;</a:t>
            </a:r>
            <a:r>
              <a:rPr lang="cs-CZ" dirty="0" err="1" smtClean="0"/>
              <a:t>tbnw</a:t>
            </a:r>
            <a:r>
              <a:rPr lang="cs-CZ" dirty="0" smtClean="0"/>
              <a:t>=100&amp;start=0&amp;</a:t>
            </a:r>
            <a:r>
              <a:rPr lang="cs-CZ" dirty="0" err="1" smtClean="0"/>
              <a:t>ndsp</a:t>
            </a:r>
            <a:r>
              <a:rPr lang="cs-CZ" dirty="0" smtClean="0"/>
              <a:t>=12&amp;</a:t>
            </a:r>
            <a:r>
              <a:rPr lang="cs-CZ" dirty="0" err="1" smtClean="0"/>
              <a:t>ved</a:t>
            </a:r>
            <a:r>
              <a:rPr lang="cs-CZ" dirty="0" smtClean="0"/>
              <a:t>=1t:429,r:5,s:0&amp;</a:t>
            </a:r>
            <a:r>
              <a:rPr lang="cs-CZ" dirty="0" err="1" smtClean="0"/>
              <a:t>tx</a:t>
            </a:r>
            <a:r>
              <a:rPr lang="cs-CZ" dirty="0" smtClean="0"/>
              <a:t>=69&amp;ty=97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B5A78-8D21-4C6A-956F-30BA8724010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DBA41-A3B8-4AED-A21E-CEEB3252957D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0B804-654E-4515-860C-300C0BADC2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886200"/>
            <a:ext cx="8640960" cy="2423120"/>
          </a:xfrm>
          <a:ln>
            <a:solidFill>
              <a:srgbClr val="CCFF3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 VY_32_INOVACE_VYUŽITÍ AKTUÁLNÍHO DĚNÍ V PŘEDMĚTU_4. V. ČTVRTEK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V. ČTVRTEK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>
                <a:solidFill>
                  <a:schemeClr val="tx1"/>
                </a:solidFill>
              </a:rPr>
              <a:t>Spisovatel Václav Čtvrtek – učivo 4. ročníku ZŠ</a:t>
            </a:r>
          </a:p>
          <a:p>
            <a:pPr algn="l"/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769741" y="1916832"/>
            <a:ext cx="17508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sz="1100" dirty="0" smtClean="0">
              <a:latin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prstTxWarp prst="textPlain">
              <a:avLst/>
            </a:prstTxWarp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/>
              <a:t>KLAPKA: Písmeno </a:t>
            </a:r>
            <a:r>
              <a:rPr lang="cs-CZ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</a:rPr>
              <a:t>Č</a:t>
            </a:r>
            <a:r>
              <a:rPr lang="cs-CZ" dirty="0" smtClean="0"/>
              <a:t> po</a:t>
            </a:r>
            <a:r>
              <a:rPr lang="cs-CZ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</a:rPr>
              <a:t>č</a:t>
            </a:r>
            <a:r>
              <a:rPr lang="cs-CZ" dirty="0" smtClean="0"/>
              <a:t>tvrté</a:t>
            </a:r>
            <a:endParaRPr lang="cs-CZ" dirty="0"/>
          </a:p>
        </p:txBody>
      </p:sp>
      <p:pic>
        <p:nvPicPr>
          <p:cNvPr id="1026" name="Picture 2" descr="C:\Documents and Settings\Asus\Local Settings\Temporary Internet Files\Content.IE5\Q9IOEQ2A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424936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04656"/>
          </a:xfrm>
        </p:spPr>
        <p:txBody>
          <a:bodyPr/>
          <a:lstStyle/>
          <a:p>
            <a:pPr>
              <a:buNone/>
            </a:pPr>
            <a:r>
              <a:rPr lang="cs-CZ" sz="9600" dirty="0" smtClean="0">
                <a:solidFill>
                  <a:srgbClr val="CCFF33"/>
                </a:solidFill>
              </a:rPr>
              <a:t>Č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400" dirty="0" smtClean="0"/>
              <a:t>jako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5400" dirty="0" smtClean="0">
                <a:solidFill>
                  <a:srgbClr val="CCFF33"/>
                </a:solidFill>
              </a:rPr>
              <a:t>Č</a:t>
            </a:r>
            <a:r>
              <a:rPr lang="cs-CZ" sz="5400" dirty="0" smtClean="0"/>
              <a:t>tvrtek Václav</a:t>
            </a:r>
            <a:endParaRPr lang="cs-CZ" sz="5400" dirty="0"/>
          </a:p>
        </p:txBody>
      </p:sp>
      <p:pic>
        <p:nvPicPr>
          <p:cNvPr id="8" name="Obrázek 7" descr="ctvrtek-fig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620688"/>
            <a:ext cx="3460973" cy="5328592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5482952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M</a:t>
            </a:r>
            <a:r>
              <a:rPr lang="cs-CZ" dirty="0" smtClean="0">
                <a:solidFill>
                  <a:srgbClr val="CCFF33"/>
                </a:solidFill>
              </a:rPr>
              <a:t>_</a:t>
            </a:r>
            <a:r>
              <a:rPr lang="cs-CZ" dirty="0" err="1" smtClean="0"/>
              <a:t>lí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CFF33"/>
                </a:solidFill>
              </a:rPr>
              <a:t>č</a:t>
            </a:r>
            <a:r>
              <a:rPr lang="cs-CZ" dirty="0" smtClean="0"/>
              <a:t>tenáři, jsem velmi ráda, že jste </a:t>
            </a:r>
          </a:p>
          <a:p>
            <a:pPr>
              <a:buNone/>
            </a:pPr>
            <a:r>
              <a:rPr lang="cs-CZ" dirty="0" smtClean="0"/>
              <a:t>ve svých knihovni</a:t>
            </a:r>
            <a:r>
              <a:rPr lang="cs-CZ" dirty="0" smtClean="0">
                <a:solidFill>
                  <a:srgbClr val="CCFF33"/>
                </a:solidFill>
              </a:rPr>
              <a:t>č</a:t>
            </a:r>
            <a:r>
              <a:rPr lang="cs-CZ" dirty="0" smtClean="0"/>
              <a:t>kách objevili </a:t>
            </a:r>
          </a:p>
          <a:p>
            <a:pPr>
              <a:buNone/>
            </a:pPr>
            <a:r>
              <a:rPr lang="cs-CZ" dirty="0" smtClean="0"/>
              <a:t>tolik knížek pana Václava </a:t>
            </a:r>
          </a:p>
          <a:p>
            <a:pPr>
              <a:buNone/>
            </a:pPr>
            <a:r>
              <a:rPr lang="cs-CZ" dirty="0" smtClean="0">
                <a:solidFill>
                  <a:srgbClr val="CCFF33"/>
                </a:solidFill>
              </a:rPr>
              <a:t>Č</a:t>
            </a:r>
            <a:r>
              <a:rPr lang="cs-CZ" dirty="0" smtClean="0"/>
              <a:t>tvrtka. Některé z nich si v </a:t>
            </a:r>
          </a:p>
          <a:p>
            <a:pPr>
              <a:buNone/>
            </a:pPr>
            <a:r>
              <a:rPr lang="cs-CZ" dirty="0" smtClean="0"/>
              <a:t>v</a:t>
            </a:r>
            <a:r>
              <a:rPr lang="cs-CZ" dirty="0" smtClean="0">
                <a:solidFill>
                  <a:srgbClr val="CCFF33"/>
                </a:solidFill>
              </a:rPr>
              <a:t>_</a:t>
            </a:r>
            <a:r>
              <a:rPr lang="cs-CZ" dirty="0" smtClean="0"/>
              <a:t>bereme pro naši společnou </a:t>
            </a:r>
            <a:r>
              <a:rPr lang="cs-CZ" dirty="0" smtClean="0">
                <a:solidFill>
                  <a:srgbClr val="CCFF33"/>
                </a:solidFill>
              </a:rPr>
              <a:t>č</a:t>
            </a:r>
            <a:r>
              <a:rPr lang="cs-CZ" dirty="0" smtClean="0"/>
              <a:t>etbu.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Těším se! </a:t>
            </a:r>
          </a:p>
          <a:p>
            <a:pPr algn="r">
              <a:buNone/>
            </a:pPr>
            <a:r>
              <a:rPr lang="cs-CZ" dirty="0" smtClean="0"/>
              <a:t>paní u</a:t>
            </a:r>
            <a:r>
              <a:rPr lang="cs-CZ" sz="4400" dirty="0" smtClean="0">
                <a:solidFill>
                  <a:srgbClr val="CCFF33"/>
                </a:solidFill>
              </a:rPr>
              <a:t>č</a:t>
            </a:r>
            <a:r>
              <a:rPr lang="cs-CZ" dirty="0" smtClean="0"/>
              <a:t>itelka</a:t>
            </a:r>
          </a:p>
          <a:p>
            <a:endParaRPr lang="cs-CZ" dirty="0"/>
          </a:p>
        </p:txBody>
      </p:sp>
      <p:pic>
        <p:nvPicPr>
          <p:cNvPr id="2050" name="Picture 2" descr="C:\Documents and Settings\Asus\Local Settings\Temporary Internet Files\Content.IE5\HES92NKF\MC90030735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620688"/>
            <a:ext cx="2016224" cy="5904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CCFF3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Kdo k sobě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525963"/>
          </a:xfrm>
        </p:spPr>
        <p:txBody>
          <a:bodyPr>
            <a:normAutofit/>
          </a:bodyPr>
          <a:lstStyle/>
          <a:p>
            <a:r>
              <a:rPr lang="cs-CZ" sz="4000" dirty="0" smtClean="0"/>
              <a:t>KŘEMÍLEK</a:t>
            </a:r>
          </a:p>
          <a:p>
            <a:r>
              <a:rPr lang="cs-CZ" sz="4000" dirty="0" smtClean="0"/>
              <a:t>RUMCAJS</a:t>
            </a:r>
          </a:p>
          <a:p>
            <a:r>
              <a:rPr lang="cs-CZ" sz="4000" dirty="0" smtClean="0"/>
              <a:t>MAKOVÁ  PANENKA</a:t>
            </a:r>
          </a:p>
          <a:p>
            <a:r>
              <a:rPr lang="cs-CZ" sz="4000" dirty="0" smtClean="0"/>
              <a:t>JELEN VĚTRNÍK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MANKA</a:t>
            </a:r>
          </a:p>
          <a:p>
            <a:r>
              <a:rPr lang="cs-CZ" sz="4000" dirty="0" smtClean="0"/>
              <a:t>VOCHOMŮRKA</a:t>
            </a:r>
          </a:p>
          <a:p>
            <a:r>
              <a:rPr lang="cs-CZ" sz="4000" dirty="0" smtClean="0"/>
              <a:t>MOTÝL EMANUEL</a:t>
            </a:r>
          </a:p>
          <a:p>
            <a:r>
              <a:rPr lang="cs-CZ" sz="4000" dirty="0" smtClean="0"/>
              <a:t>hajný ROBÁTKO</a:t>
            </a:r>
          </a:p>
          <a:p>
            <a:endParaRPr lang="cs-CZ" dirty="0"/>
          </a:p>
        </p:txBody>
      </p:sp>
      <p:pic>
        <p:nvPicPr>
          <p:cNvPr id="5" name="Obrázek 4" descr="rodina_kremilek_a_vochomurka_denik_clanek_sol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5085184"/>
            <a:ext cx="2736304" cy="1512168"/>
          </a:xfrm>
          <a:prstGeom prst="rect">
            <a:avLst/>
          </a:prstGeom>
        </p:spPr>
      </p:pic>
      <p:pic>
        <p:nvPicPr>
          <p:cNvPr id="6" name="Obrázek 5" descr="Makova%20panenka%20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4978896"/>
            <a:ext cx="1561344" cy="1879104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548680"/>
            <a:ext cx="7920880" cy="5904656"/>
          </a:xfrm>
          <a:ln>
            <a:solidFill>
              <a:srgbClr val="CCFF3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Umíš odpovědět?</a:t>
            </a:r>
          </a:p>
          <a:p>
            <a:r>
              <a:rPr lang="cs-CZ" dirty="0" smtClean="0"/>
              <a:t>V lese ŘÁHOLCI žil _____________</a:t>
            </a:r>
          </a:p>
          <a:p>
            <a:r>
              <a:rPr lang="cs-CZ" dirty="0" smtClean="0"/>
              <a:t>V PAŘEZOVÉ CHALOUPCE žil ____________</a:t>
            </a:r>
          </a:p>
          <a:p>
            <a:r>
              <a:rPr lang="cs-CZ" dirty="0" smtClean="0"/>
              <a:t>V rybníku BRČÁLNIKU žil ___________________</a:t>
            </a:r>
            <a:endParaRPr lang="cs-CZ" dirty="0"/>
          </a:p>
        </p:txBody>
      </p:sp>
      <p:pic>
        <p:nvPicPr>
          <p:cNvPr id="3075" name="Picture 3" descr="C:\Documents and Settings\Asus\Local Settings\Temporary Internet Files\Content.IE5\9R1LOHZP\MC90043762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620688"/>
            <a:ext cx="1656184" cy="2160240"/>
          </a:xfrm>
          <a:prstGeom prst="rect">
            <a:avLst/>
          </a:prstGeom>
          <a:noFill/>
        </p:spPr>
      </p:pic>
      <p:pic>
        <p:nvPicPr>
          <p:cNvPr id="7" name="Picture 12" descr="C:\Documents and Settings\Asus\Local Settings\Temporary Internet Files\Content.IE5\4EZSRN8H\MC900239461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140968"/>
            <a:ext cx="2088232" cy="28083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8291264" cy="5976663"/>
          </a:xfrm>
          <a:ln>
            <a:solidFill>
              <a:srgbClr val="CCFF3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Tvůj domácí úkol: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Pan Václav </a:t>
            </a:r>
            <a:r>
              <a:rPr lang="cs-CZ" dirty="0" smtClean="0">
                <a:solidFill>
                  <a:srgbClr val="CCFF33"/>
                </a:solidFill>
              </a:rPr>
              <a:t>Č</a:t>
            </a:r>
            <a:r>
              <a:rPr lang="cs-CZ" dirty="0" smtClean="0"/>
              <a:t>tvrtek má </a:t>
            </a:r>
          </a:p>
          <a:p>
            <a:pPr>
              <a:buNone/>
            </a:pPr>
            <a:r>
              <a:rPr lang="cs-CZ" dirty="0" smtClean="0"/>
              <a:t>letos jedno v_</a:t>
            </a:r>
            <a:r>
              <a:rPr lang="cs-CZ" dirty="0" err="1" smtClean="0"/>
              <a:t>ro</a:t>
            </a:r>
            <a:r>
              <a:rPr lang="cs-CZ" dirty="0" err="1" smtClean="0">
                <a:solidFill>
                  <a:srgbClr val="CCFF33"/>
                </a:solidFill>
              </a:rPr>
              <a:t>č</a:t>
            </a:r>
            <a:r>
              <a:rPr lang="cs-CZ" dirty="0" err="1" smtClean="0"/>
              <a:t>í</a:t>
            </a:r>
            <a:r>
              <a:rPr lang="cs-CZ" dirty="0" smtClean="0"/>
              <a:t>. Jaké?</a:t>
            </a:r>
            <a:endParaRPr lang="cs-CZ" dirty="0"/>
          </a:p>
        </p:txBody>
      </p:sp>
      <p:pic>
        <p:nvPicPr>
          <p:cNvPr id="5" name="Picture 14" descr="C:\Documents and Settings\Asus\Local Settings\Temporary Internet Files\Content.IE5\NOZEH7U3\MC9003122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764704"/>
            <a:ext cx="1080120" cy="1008112"/>
          </a:xfrm>
          <a:prstGeom prst="rect">
            <a:avLst/>
          </a:prstGeom>
          <a:noFill/>
        </p:spPr>
      </p:pic>
      <p:pic>
        <p:nvPicPr>
          <p:cNvPr id="4099" name="Picture 3" descr="C:\Documents and Settings\Asus\Local Settings\Temporary Internet Files\Content.IE5\NOZEH7U3\MC90002157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908720"/>
            <a:ext cx="1944216" cy="1872208"/>
          </a:xfrm>
          <a:prstGeom prst="rect">
            <a:avLst/>
          </a:prstGeom>
          <a:noFill/>
        </p:spPr>
      </p:pic>
      <p:sp>
        <p:nvSpPr>
          <p:cNvPr id="1026" name="PubOvalCallout"/>
          <p:cNvSpPr>
            <a:spLocks noEditPoints="1" noChangeArrowheads="1"/>
          </p:cNvSpPr>
          <p:nvPr/>
        </p:nvSpPr>
        <p:spPr bwMode="auto">
          <a:xfrm>
            <a:off x="1115616" y="2780928"/>
            <a:ext cx="7056784" cy="3744416"/>
          </a:xfrm>
          <a:custGeom>
            <a:avLst/>
            <a:gdLst>
              <a:gd name="G0" fmla="+- 0 0 0"/>
              <a:gd name="G1" fmla="+- 10766 0 0"/>
              <a:gd name="T0" fmla="*/ 10800 w 21600"/>
              <a:gd name="T1" fmla="*/ 0 h 21600"/>
              <a:gd name="T2" fmla="*/ 0 w 21600"/>
              <a:gd name="T3" fmla="*/ 8105 h 21600"/>
              <a:gd name="T4" fmla="*/ 10766 w 21600"/>
              <a:gd name="T5" fmla="*/ 21600 h 21600"/>
              <a:gd name="T6" fmla="*/ 10800 w 21600"/>
              <a:gd name="T7" fmla="*/ 16210 h 21600"/>
              <a:gd name="T8" fmla="*/ 21600 w 21600"/>
              <a:gd name="T9" fmla="*/ 8105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close/>
              </a:path>
            </a:pathLst>
          </a:custGeom>
          <a:solidFill>
            <a:srgbClr val="CCFF33"/>
          </a:solidFill>
          <a:ln w="9525">
            <a:solidFill>
              <a:srgbClr val="CCFF33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</a:rPr>
              <a:t>KLAPKA: </a:t>
            </a:r>
            <a:r>
              <a:rPr lang="cs-CZ" dirty="0" smtClean="0"/>
              <a:t>STOP</a:t>
            </a:r>
            <a:r>
              <a:rPr lang="cs-CZ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</a:rPr>
              <a:t>!</a:t>
            </a:r>
            <a:r>
              <a:rPr lang="cs-CZ" dirty="0" smtClean="0"/>
              <a:t> Pro dnešek kon</a:t>
            </a:r>
            <a:r>
              <a:rPr lang="cs-CZ" sz="7300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</a:rPr>
              <a:t>č</a:t>
            </a:r>
            <a:r>
              <a:rPr lang="cs-CZ" dirty="0" smtClean="0"/>
              <a:t>íme</a:t>
            </a:r>
            <a:r>
              <a:rPr lang="cs-CZ" dirty="0" smtClean="0">
                <a:ln>
                  <a:solidFill>
                    <a:srgbClr val="CCFF33"/>
                  </a:solidFill>
                </a:ln>
                <a:solidFill>
                  <a:srgbClr val="CCFF33"/>
                </a:solidFill>
              </a:rPr>
              <a:t>!</a:t>
            </a:r>
            <a:endParaRPr lang="cs-CZ" dirty="0">
              <a:ln>
                <a:solidFill>
                  <a:srgbClr val="CCFF33"/>
                </a:solidFill>
              </a:ln>
              <a:solidFill>
                <a:srgbClr val="CCFF33"/>
              </a:solidFill>
            </a:endParaRPr>
          </a:p>
        </p:txBody>
      </p:sp>
      <p:pic>
        <p:nvPicPr>
          <p:cNvPr id="5122" name="Picture 2" descr="C:\Documents and Settings\Asus\Local Settings\Temporary Internet Files\Content.IE5\DGYH1D8Z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8424936" cy="51125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171</Words>
  <Application>Microsoft Office PowerPoint</Application>
  <PresentationFormat>Předvádění na obrazovce (4:3)</PresentationFormat>
  <Paragraphs>45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KLAPKA: Písmeno Č počtvrté</vt:lpstr>
      <vt:lpstr>Snímek 3</vt:lpstr>
      <vt:lpstr>Snímek 4</vt:lpstr>
      <vt:lpstr>Kdo k sobě patří?</vt:lpstr>
      <vt:lpstr>Snímek 6</vt:lpstr>
      <vt:lpstr>Snímek 7</vt:lpstr>
      <vt:lpstr>KLAPKA: STOP! Pro dnešek končíme!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František Remeš</dc:creator>
  <cp:lastModifiedBy>Asus</cp:lastModifiedBy>
  <cp:revision>7</cp:revision>
  <dcterms:created xsi:type="dcterms:W3CDTF">2011-11-20T17:03:15Z</dcterms:created>
  <dcterms:modified xsi:type="dcterms:W3CDTF">2011-11-29T21:10:34Z</dcterms:modified>
</cp:coreProperties>
</file>