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DA7E00-CCED-479E-8EE3-FC0739C1E0B5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C16C8-28A9-48B1-AE9C-8105AF5494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8208912" cy="242312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PŘEDMĚTU_8. 17. LISTOPAD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17. LISTOPAD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v ČJ, VL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697733" y="1772816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 Písmeno </a:t>
            </a:r>
            <a:r>
              <a:rPr lang="cs-CZ" dirty="0" smtClean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</a:rPr>
              <a:t>Č</a:t>
            </a:r>
            <a:r>
              <a:rPr lang="cs-CZ" dirty="0" smtClean="0"/>
              <a:t> poosmé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38JPITWQ\MC900254376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12776"/>
            <a:ext cx="7992887" cy="52565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5976664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r>
              <a:rPr lang="cs-CZ" dirty="0" smtClean="0"/>
              <a:t>17. listopad 1989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ro</a:t>
            </a:r>
            <a:r>
              <a:rPr lang="cs-CZ" dirty="0" err="1" smtClean="0">
                <a:solidFill>
                  <a:srgbClr val="C00000"/>
                </a:solidFill>
              </a:rPr>
              <a:t>č</a:t>
            </a:r>
            <a:r>
              <a:rPr lang="cs-CZ" dirty="0" err="1" smtClean="0"/>
              <a:t>í</a:t>
            </a:r>
            <a:r>
              <a:rPr lang="cs-CZ" dirty="0" smtClean="0"/>
              <a:t> sametové revoluce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C00000"/>
                </a:solidFill>
              </a:rPr>
              <a:t>STÁTNÍ SVÁTEK ČESKÉ REPUBLIKY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Den boje za svobodu a demokracii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1.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  <a:r>
              <a:rPr lang="cs-CZ" dirty="0" smtClean="0"/>
              <a:t>ÁST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BDKS70X9\MC9000159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581128"/>
            <a:ext cx="2368294" cy="1890063"/>
          </a:xfrm>
          <a:prstGeom prst="rect">
            <a:avLst/>
          </a:prstGeom>
          <a:noFill/>
        </p:spPr>
      </p:pic>
      <p:pic>
        <p:nvPicPr>
          <p:cNvPr id="1026" name="Picture 2" descr="C:\Documents and Settings\Asus\Local Settings\Temporary Internet Files\Content.IE5\BDKS70X9\MC900349423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588224" y="836712"/>
            <a:ext cx="1800454" cy="118231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692696"/>
            <a:ext cx="6408712" cy="576064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lé</a:t>
            </a:r>
            <a:r>
              <a:rPr lang="cs-CZ" dirty="0" smtClean="0"/>
              <a:t> děti, m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lí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  <a:r>
              <a:rPr lang="cs-CZ" dirty="0" smtClean="0"/>
              <a:t>tvrťáci! Ale i </a:t>
            </a:r>
          </a:p>
          <a:p>
            <a:pPr>
              <a:buNone/>
            </a:pPr>
            <a:r>
              <a:rPr lang="cs-CZ" dirty="0" smtClean="0"/>
              <a:t>ostatní, kdo byste 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  <a:r>
              <a:rPr lang="cs-CZ" dirty="0" smtClean="0"/>
              <a:t>etl! Dnes </a:t>
            </a:r>
          </a:p>
          <a:p>
            <a:pPr>
              <a:buNone/>
            </a:pPr>
            <a:r>
              <a:rPr lang="cs-CZ" dirty="0" smtClean="0"/>
              <a:t>opravdu na oslovení 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  <a:r>
              <a:rPr lang="cs-CZ" dirty="0" smtClean="0"/>
              <a:t>tvrťáci </a:t>
            </a:r>
          </a:p>
          <a:p>
            <a:pPr>
              <a:buNone/>
            </a:pPr>
            <a:r>
              <a:rPr lang="cs-CZ" dirty="0" smtClean="0"/>
              <a:t>záleží, protože budeme </a:t>
            </a:r>
          </a:p>
          <a:p>
            <a:pPr>
              <a:buNone/>
            </a:pPr>
            <a:r>
              <a:rPr lang="cs-CZ" dirty="0" err="1" smtClean="0"/>
              <a:t>vzpom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nat</a:t>
            </a:r>
            <a:r>
              <a:rPr lang="cs-CZ" dirty="0" smtClean="0"/>
              <a:t> na první tři </a:t>
            </a:r>
            <a:r>
              <a:rPr lang="cs-CZ" dirty="0" smtClean="0"/>
              <a:t>roky </a:t>
            </a:r>
            <a:r>
              <a:rPr lang="cs-CZ" dirty="0" smtClean="0"/>
              <a:t>Vaší </a:t>
            </a:r>
          </a:p>
          <a:p>
            <a:pPr>
              <a:buNone/>
            </a:pPr>
            <a:r>
              <a:rPr lang="cs-CZ" dirty="0" smtClean="0"/>
              <a:t>školní </a:t>
            </a:r>
            <a:r>
              <a:rPr lang="cs-CZ" dirty="0" smtClean="0"/>
              <a:t>docházky </a:t>
            </a:r>
            <a:r>
              <a:rPr lang="cs-CZ" dirty="0" smtClean="0"/>
              <a:t>spojené s datem 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17. listopad.</a:t>
            </a:r>
          </a:p>
          <a:p>
            <a:pPr>
              <a:buNone/>
            </a:pPr>
            <a:r>
              <a:rPr lang="cs-CZ" dirty="0" smtClean="0"/>
              <a:t>Tak tedy, pojďme se v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dat do </a:t>
            </a:r>
          </a:p>
          <a:p>
            <a:pPr>
              <a:buNone/>
            </a:pPr>
            <a:r>
              <a:rPr lang="cs-CZ" dirty="0" smtClean="0"/>
              <a:t>historie nedávné, i té starší. Vždyť </a:t>
            </a:r>
          </a:p>
          <a:p>
            <a:pPr>
              <a:buNone/>
            </a:pPr>
            <a:r>
              <a:rPr lang="cs-CZ" dirty="0" smtClean="0"/>
              <a:t>přeci v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te</a:t>
            </a:r>
            <a:r>
              <a:rPr lang="cs-CZ" dirty="0" smtClean="0"/>
              <a:t>, že jak řekl Jan Amos </a:t>
            </a:r>
          </a:p>
          <a:p>
            <a:pPr>
              <a:buNone/>
            </a:pPr>
            <a:r>
              <a:rPr lang="cs-CZ" dirty="0" smtClean="0"/>
              <a:t>Komenský: </a:t>
            </a:r>
            <a:r>
              <a:rPr lang="cs-CZ" dirty="0" smtClean="0">
                <a:solidFill>
                  <a:srgbClr val="C00000"/>
                </a:solidFill>
              </a:rPr>
              <a:t>„Historie je paměť 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národa.“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Těším se.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800" dirty="0" smtClean="0">
                <a:solidFill>
                  <a:srgbClr val="C00000"/>
                </a:solidFill>
              </a:rPr>
              <a:t>č</a:t>
            </a:r>
            <a:r>
              <a:rPr lang="cs-CZ" dirty="0" smtClean="0"/>
              <a:t>itelka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2050" name="Picture 2" descr="C:\Documents and Settings\Asus\Local Settings\Temporary Internet Files\Content.IE5\EFMV0UZA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692697"/>
            <a:ext cx="1609690" cy="568863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I. třída</a:t>
            </a:r>
            <a:br>
              <a:rPr lang="cs-CZ" dirty="0" smtClean="0"/>
            </a:br>
            <a:r>
              <a:rPr lang="cs-CZ" dirty="0" smtClean="0"/>
              <a:t>17. listopad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84784"/>
            <a:ext cx="8219256" cy="168478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Co je samet?</a:t>
            </a:r>
          </a:p>
          <a:p>
            <a:r>
              <a:rPr lang="cs-CZ" dirty="0" smtClean="0"/>
              <a:t>Připomeň vlastnosti této látky, kdo ji nosil, </a:t>
            </a:r>
          </a:p>
          <a:p>
            <a:pPr>
              <a:buNone/>
            </a:pPr>
            <a:r>
              <a:rPr lang="cs-CZ" dirty="0" smtClean="0"/>
              <a:t>    co se z ní šilo, k čemu se používala?</a:t>
            </a:r>
          </a:p>
        </p:txBody>
      </p:sp>
      <p:pic>
        <p:nvPicPr>
          <p:cNvPr id="3074" name="Picture 2" descr="C:\Documents and Settings\Asus\Local Settings\Temporary Internet Files\Content.IE5\K4XQ0H4L\MC9002982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1700808"/>
            <a:ext cx="577901" cy="866851"/>
          </a:xfrm>
          <a:prstGeom prst="rect">
            <a:avLst/>
          </a:prstGeom>
          <a:noFill/>
        </p:spPr>
      </p:pic>
      <p:sp>
        <p:nvSpPr>
          <p:cNvPr id="3076" name="PubRRectCallout"/>
          <p:cNvSpPr>
            <a:spLocks noEditPoints="1" noChangeArrowheads="1"/>
          </p:cNvSpPr>
          <p:nvPr/>
        </p:nvSpPr>
        <p:spPr bwMode="auto">
          <a:xfrm>
            <a:off x="683568" y="3429000"/>
            <a:ext cx="7704856" cy="3168352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solidFill>
            <a:srgbClr val="C00000"/>
          </a:solidFill>
          <a:ln w="9525">
            <a:solidFill>
              <a:srgbClr val="C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899592" y="3573016"/>
            <a:ext cx="2088232" cy="5760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Tvůj prostor: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548680"/>
            <a:ext cx="7920880" cy="136815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Pro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  <a:r>
              <a:rPr lang="cs-CZ" dirty="0" smtClean="0"/>
              <a:t> m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slíš</a:t>
            </a:r>
            <a:r>
              <a:rPr lang="cs-CZ" dirty="0" smtClean="0"/>
              <a:t>, že se revoluce, kterou odstartoval 17. listopad </a:t>
            </a:r>
            <a:r>
              <a:rPr lang="cs-CZ" dirty="0" smtClean="0"/>
              <a:t>1989, </a:t>
            </a:r>
            <a:r>
              <a:rPr lang="cs-CZ" dirty="0" err="1" smtClean="0"/>
              <a:t>naz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vá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SAMETOVÁ?</a:t>
            </a:r>
          </a:p>
        </p:txBody>
      </p:sp>
      <p:pic>
        <p:nvPicPr>
          <p:cNvPr id="5" name="Picture 2" descr="C:\Documents and Settings\Asus\Local Settings\Temporary Internet Files\Content.IE5\K4XQ0H4L\MC9002982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1052736"/>
            <a:ext cx="577901" cy="866851"/>
          </a:xfrm>
          <a:prstGeom prst="rect">
            <a:avLst/>
          </a:prstGeom>
          <a:noFill/>
        </p:spPr>
      </p:pic>
      <p:sp>
        <p:nvSpPr>
          <p:cNvPr id="6" name="PubRRectCallout"/>
          <p:cNvSpPr>
            <a:spLocks noEditPoints="1" noChangeArrowheads="1"/>
          </p:cNvSpPr>
          <p:nvPr/>
        </p:nvSpPr>
        <p:spPr bwMode="auto">
          <a:xfrm>
            <a:off x="755576" y="2276872"/>
            <a:ext cx="7776864" cy="3312368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solidFill>
            <a:srgbClr val="C00000"/>
          </a:solidFill>
          <a:ln w="9525">
            <a:solidFill>
              <a:srgbClr val="C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99592" y="2564904"/>
            <a:ext cx="2160240" cy="5760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Tvůj prostor:</a:t>
            </a:r>
            <a:endParaRPr lang="cs-CZ" dirty="0"/>
          </a:p>
        </p:txBody>
      </p:sp>
      <p:pic>
        <p:nvPicPr>
          <p:cNvPr id="7" name="Picture 4" descr="C:\Documents and Settings\Asus\Local Settings\Temporary Internet Files\Content.IE5\GDHM5CE2\MC900349642[1].wm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251520" y="5373216"/>
            <a:ext cx="2232248" cy="13032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II. třída</a:t>
            </a:r>
            <a:br>
              <a:rPr lang="cs-CZ" dirty="0" smtClean="0"/>
            </a:br>
            <a:r>
              <a:rPr lang="cs-CZ" dirty="0" smtClean="0"/>
              <a:t>17. listopad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8363272" cy="525658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Vzpomeneš si, kdo nám o 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   SAMETOVÉ REVOLUCI </a:t>
            </a:r>
            <a:r>
              <a:rPr lang="cs-CZ" dirty="0" smtClean="0"/>
              <a:t>v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právěl</a:t>
            </a:r>
            <a:r>
              <a:rPr lang="cs-CZ" dirty="0" smtClean="0"/>
              <a:t>?</a:t>
            </a:r>
          </a:p>
          <a:p>
            <a:r>
              <a:rPr lang="cs-CZ" dirty="0" smtClean="0"/>
              <a:t>U koho jsme b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smtClean="0"/>
              <a:t>li na návštěvě?</a:t>
            </a:r>
          </a:p>
          <a:p>
            <a:r>
              <a:rPr lang="cs-CZ" dirty="0" smtClean="0"/>
              <a:t>Tento rok, jsme si v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ro</a:t>
            </a:r>
            <a:r>
              <a:rPr lang="cs-CZ" dirty="0" err="1" smtClean="0">
                <a:solidFill>
                  <a:srgbClr val="C00000"/>
                </a:solidFill>
              </a:rPr>
              <a:t>č</a:t>
            </a:r>
            <a:r>
              <a:rPr lang="cs-CZ" dirty="0" err="1" smtClean="0"/>
              <a:t>í</a:t>
            </a:r>
            <a:r>
              <a:rPr lang="cs-CZ" dirty="0" smtClean="0"/>
              <a:t> </a:t>
            </a:r>
            <a:r>
              <a:rPr lang="cs-CZ" dirty="0" err="1" smtClean="0"/>
              <a:t>nejv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ce</a:t>
            </a:r>
            <a:r>
              <a:rPr lang="cs-CZ" dirty="0" smtClean="0"/>
              <a:t> </a:t>
            </a:r>
            <a:r>
              <a:rPr lang="cs-CZ" dirty="0" err="1" smtClean="0"/>
              <a:t>připom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nali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  <a:r>
              <a:rPr lang="cs-CZ" dirty="0" smtClean="0"/>
              <a:t>?(Nápověda: B</a:t>
            </a:r>
            <a:r>
              <a:rPr lang="cs-CZ" dirty="0" smtClean="0">
                <a:solidFill>
                  <a:srgbClr val="C00000"/>
                </a:solidFill>
              </a:rPr>
              <a:t>_</a:t>
            </a:r>
            <a:r>
              <a:rPr lang="cs-CZ" dirty="0" err="1" smtClean="0"/>
              <a:t>lo</a:t>
            </a:r>
            <a:r>
              <a:rPr lang="cs-CZ" dirty="0" smtClean="0"/>
              <a:t> to v roce 2009.)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A to je také Tvůj dnešní </a:t>
            </a:r>
          </a:p>
          <a:p>
            <a:pPr>
              <a:buNone/>
            </a:pPr>
            <a:r>
              <a:rPr lang="cs-CZ" dirty="0" smtClean="0"/>
              <a:t>domácí úkol. </a:t>
            </a:r>
          </a:p>
          <a:p>
            <a:pPr>
              <a:buNone/>
            </a:pPr>
            <a:r>
              <a:rPr lang="cs-CZ" dirty="0" smtClean="0"/>
              <a:t>Těším se! 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5200" dirty="0" smtClean="0">
                <a:solidFill>
                  <a:srgbClr val="C00000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5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1484784"/>
            <a:ext cx="1080120" cy="1008112"/>
          </a:xfrm>
          <a:prstGeom prst="rect">
            <a:avLst/>
          </a:prstGeom>
          <a:noFill/>
        </p:spPr>
      </p:pic>
      <p:pic>
        <p:nvPicPr>
          <p:cNvPr id="6" name="Picture 12" descr="C:\Documents and Settings\Asus\Local Settings\Temporary Internet Files\Content.IE5\4EZSRN8H\MC9002394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589240"/>
            <a:ext cx="864096" cy="9634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</a:rPr>
              <a:t>KLAPKA:</a:t>
            </a:r>
            <a:r>
              <a:rPr lang="cs-CZ" dirty="0" smtClean="0"/>
              <a:t> STOP</a:t>
            </a:r>
            <a:r>
              <a:rPr lang="cs-CZ" dirty="0" smtClean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</a:rPr>
              <a:t>!</a:t>
            </a:r>
            <a:r>
              <a:rPr lang="cs-CZ" dirty="0" smtClean="0"/>
              <a:t> Pro dnešek kon</a:t>
            </a:r>
            <a:r>
              <a:rPr lang="cs-CZ" sz="7300" dirty="0" smtClean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rgbClr val="C00000"/>
                  </a:solidFill>
                </a:ln>
                <a:solidFill>
                  <a:srgbClr val="C00000"/>
                </a:solidFill>
              </a:rPr>
              <a:t>!</a:t>
            </a:r>
            <a:endParaRPr lang="cs-CZ" dirty="0">
              <a:ln>
                <a:solidFill>
                  <a:srgbClr val="C00000"/>
                </a:solidFill>
              </a:ln>
              <a:solidFill>
                <a:srgbClr val="C00000"/>
              </a:solidFill>
            </a:endParaRPr>
          </a:p>
        </p:txBody>
      </p:sp>
      <p:pic>
        <p:nvPicPr>
          <p:cNvPr id="4" name="Picture 2" descr="C:\Documents and Settings\Asus\Local Settings\Temporary Internet Files\Content.IE5\38JPITWQ\MC900254376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7920880" cy="50405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262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KLAPKA: Písmeno Č poosmé</vt:lpstr>
      <vt:lpstr>Snímek 3</vt:lpstr>
      <vt:lpstr>Snímek 4</vt:lpstr>
      <vt:lpstr>I. třída 17. listopad</vt:lpstr>
      <vt:lpstr>Snímek 6</vt:lpstr>
      <vt:lpstr>II. třída 17. listopad</vt:lpstr>
      <vt:lpstr>KLAPKA: STOP! Pro dnešek končíme!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9</cp:revision>
  <dcterms:created xsi:type="dcterms:W3CDTF">2011-11-19T18:35:55Z</dcterms:created>
  <dcterms:modified xsi:type="dcterms:W3CDTF">2014-08-20T10:42:10Z</dcterms:modified>
</cp:coreProperties>
</file>