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C8CE5C-F287-4A80-8451-0CE933AFC2D6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BECC61-644B-467A-BB58-96524DD772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</a:t>
            </a:r>
            <a:r>
              <a:rPr lang="cs-CZ" dirty="0" err="1" smtClean="0"/>
              <a:t>sametov</a:t>
            </a:r>
            <a:r>
              <a:rPr lang="cs-CZ" dirty="0" smtClean="0"/>
              <a:t>%C3%A1+revoluce+1989&amp;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biw</a:t>
            </a:r>
            <a:r>
              <a:rPr lang="cs-CZ" dirty="0" smtClean="0"/>
              <a:t>=1280&amp;</a:t>
            </a:r>
            <a:r>
              <a:rPr lang="cs-CZ" dirty="0" err="1" smtClean="0"/>
              <a:t>bih</a:t>
            </a:r>
            <a:r>
              <a:rPr lang="cs-CZ" dirty="0" smtClean="0"/>
              <a:t>=529&amp;</a:t>
            </a:r>
            <a:r>
              <a:rPr lang="cs-CZ" dirty="0" err="1" smtClean="0"/>
              <a:t>gbv</a:t>
            </a:r>
            <a:r>
              <a:rPr lang="cs-CZ" dirty="0" smtClean="0"/>
              <a:t>=2&amp;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=kUjZs3H71LTstM:&amp;</a:t>
            </a:r>
            <a:r>
              <a:rPr lang="cs-CZ" dirty="0" err="1" smtClean="0"/>
              <a:t>imgrefurl</a:t>
            </a:r>
            <a:r>
              <a:rPr lang="cs-CZ" dirty="0" smtClean="0"/>
              <a:t>=http://www.</a:t>
            </a:r>
            <a:r>
              <a:rPr lang="cs-CZ" dirty="0" err="1" smtClean="0"/>
              <a:t>hamburg</a:t>
            </a:r>
            <a:r>
              <a:rPr lang="cs-CZ" dirty="0" smtClean="0"/>
              <a:t>-</a:t>
            </a:r>
            <a:r>
              <a:rPr lang="cs-CZ" dirty="0" err="1" smtClean="0"/>
              <a:t>prag.de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prazske</a:t>
            </a:r>
            <a:r>
              <a:rPr lang="cs-CZ" dirty="0" smtClean="0"/>
              <a:t>-imprese/</a:t>
            </a:r>
            <a:r>
              <a:rPr lang="cs-CZ" dirty="0" err="1" smtClean="0"/>
              <a:t>sametova</a:t>
            </a:r>
            <a:r>
              <a:rPr lang="cs-CZ" dirty="0" smtClean="0"/>
              <a:t>-revoluce/&amp;</a:t>
            </a:r>
            <a:r>
              <a:rPr lang="cs-CZ" dirty="0" err="1" smtClean="0"/>
              <a:t>docid</a:t>
            </a:r>
            <a:r>
              <a:rPr lang="cs-CZ" dirty="0" smtClean="0"/>
              <a:t>=wLsoelmEN1CHFM&amp;</a:t>
            </a:r>
            <a:r>
              <a:rPr lang="cs-CZ" dirty="0" err="1" smtClean="0"/>
              <a:t>imgurl</a:t>
            </a:r>
            <a:r>
              <a:rPr lang="cs-CZ" dirty="0" smtClean="0"/>
              <a:t>=http://www.</a:t>
            </a:r>
            <a:r>
              <a:rPr lang="cs-CZ" dirty="0" err="1" smtClean="0"/>
              <a:t>hamburg</a:t>
            </a:r>
            <a:r>
              <a:rPr lang="cs-CZ" dirty="0" smtClean="0"/>
              <a:t>-</a:t>
            </a:r>
            <a:r>
              <a:rPr lang="cs-CZ" dirty="0" err="1" smtClean="0"/>
              <a:t>prag.de</a:t>
            </a:r>
            <a:r>
              <a:rPr lang="cs-CZ" dirty="0" smtClean="0"/>
              <a:t>/</a:t>
            </a:r>
            <a:r>
              <a:rPr lang="cs-CZ" dirty="0" err="1" smtClean="0"/>
              <a:t>uploads</a:t>
            </a:r>
            <a:r>
              <a:rPr lang="cs-CZ" dirty="0" smtClean="0"/>
              <a:t>/</a:t>
            </a:r>
            <a:r>
              <a:rPr lang="cs-CZ" dirty="0" err="1" smtClean="0"/>
              <a:t>pics</a:t>
            </a:r>
            <a:r>
              <a:rPr lang="cs-CZ" dirty="0" smtClean="0"/>
              <a:t>/PICT4035_03.jpg&amp;w=700&amp;h=525&amp;</a:t>
            </a:r>
            <a:r>
              <a:rPr lang="cs-CZ" dirty="0" err="1" smtClean="0"/>
              <a:t>ei</a:t>
            </a:r>
            <a:r>
              <a:rPr lang="cs-CZ" dirty="0" smtClean="0"/>
              <a:t>=yeHPTuXSOefb4QTS_</a:t>
            </a:r>
            <a:r>
              <a:rPr lang="cs-CZ" dirty="0" err="1" smtClean="0"/>
              <a:t>Kwn</a:t>
            </a:r>
            <a:r>
              <a:rPr lang="cs-CZ" dirty="0" smtClean="0"/>
              <a:t>&amp;zoom=1&amp;</a:t>
            </a:r>
            <a:r>
              <a:rPr lang="cs-CZ" dirty="0" err="1" smtClean="0"/>
              <a:t>iact</a:t>
            </a:r>
            <a:r>
              <a:rPr lang="cs-CZ" dirty="0" smtClean="0"/>
              <a:t>=</a:t>
            </a:r>
            <a:r>
              <a:rPr lang="cs-CZ" dirty="0" err="1" smtClean="0"/>
              <a:t>rc</a:t>
            </a:r>
            <a:r>
              <a:rPr lang="cs-CZ" dirty="0" smtClean="0"/>
              <a:t>&amp;dur=125&amp;</a:t>
            </a:r>
            <a:r>
              <a:rPr lang="cs-CZ" dirty="0" err="1" smtClean="0"/>
              <a:t>sig</a:t>
            </a:r>
            <a:r>
              <a:rPr lang="cs-CZ" dirty="0" smtClean="0"/>
              <a:t>=102842164006058747477&amp;</a:t>
            </a:r>
            <a:r>
              <a:rPr lang="cs-CZ" dirty="0" err="1" smtClean="0"/>
              <a:t>page</a:t>
            </a:r>
            <a:r>
              <a:rPr lang="cs-CZ" dirty="0" smtClean="0"/>
              <a:t>=6&amp;</a:t>
            </a:r>
            <a:r>
              <a:rPr lang="cs-CZ" dirty="0" err="1" smtClean="0"/>
              <a:t>tbnh</a:t>
            </a:r>
            <a:r>
              <a:rPr lang="cs-CZ" dirty="0" smtClean="0"/>
              <a:t>=138&amp;</a:t>
            </a:r>
            <a:r>
              <a:rPr lang="cs-CZ" dirty="0" err="1" smtClean="0"/>
              <a:t>tbnw</a:t>
            </a:r>
            <a:r>
              <a:rPr lang="cs-CZ" dirty="0" smtClean="0"/>
              <a:t>=191&amp;start=53&amp;</a:t>
            </a:r>
            <a:r>
              <a:rPr lang="cs-CZ" dirty="0" err="1" smtClean="0"/>
              <a:t>ndsp</a:t>
            </a:r>
            <a:r>
              <a:rPr lang="cs-CZ" dirty="0" smtClean="0"/>
              <a:t>=11&amp;</a:t>
            </a:r>
            <a:r>
              <a:rPr lang="cs-CZ" dirty="0" err="1" smtClean="0"/>
              <a:t>ved</a:t>
            </a:r>
            <a:r>
              <a:rPr lang="cs-CZ" dirty="0" smtClean="0"/>
              <a:t>=1t:429,r:0,s:53&amp;</a:t>
            </a:r>
            <a:r>
              <a:rPr lang="cs-CZ" dirty="0" err="1" smtClean="0"/>
              <a:t>tx</a:t>
            </a:r>
            <a:r>
              <a:rPr lang="cs-CZ" dirty="0" smtClean="0"/>
              <a:t>=106&amp;ty=57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BECC61-644B-467A-BB58-96524DD7728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29A02-E12F-48BD-8310-91044FA56E2B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92C39-B50D-49F8-985A-6A8644401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29A02-E12F-48BD-8310-91044FA56E2B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92C39-B50D-49F8-985A-6A8644401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29A02-E12F-48BD-8310-91044FA56E2B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92C39-B50D-49F8-985A-6A8644401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29A02-E12F-48BD-8310-91044FA56E2B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92C39-B50D-49F8-985A-6A8644401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29A02-E12F-48BD-8310-91044FA56E2B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92C39-B50D-49F8-985A-6A8644401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29A02-E12F-48BD-8310-91044FA56E2B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92C39-B50D-49F8-985A-6A8644401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29A02-E12F-48BD-8310-91044FA56E2B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92C39-B50D-49F8-985A-6A8644401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29A02-E12F-48BD-8310-91044FA56E2B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92C39-B50D-49F8-985A-6A8644401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29A02-E12F-48BD-8310-91044FA56E2B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92C39-B50D-49F8-985A-6A8644401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29A02-E12F-48BD-8310-91044FA56E2B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92C39-B50D-49F8-985A-6A8644401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29A02-E12F-48BD-8310-91044FA56E2B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92C39-B50D-49F8-985A-6A8644401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B29A02-E12F-48BD-8310-91044FA56E2B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E92C39-B50D-49F8-985A-6A8644401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886200"/>
            <a:ext cx="8568952" cy="256713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 VY_32_INOVACE_VYUŽITÍ AKTUÁLNÍHO DĚNÍ V PŘEDMĚTU_10.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17. LISTOPAD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17. LISTOPAD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Využití v ČJ, VL – 4. ročník ZŠ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697733" y="1772816"/>
            <a:ext cx="175080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sz="1100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prstTxWarp prst="textPlain">
              <a:avLst/>
            </a:prstTxWarp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/>
              <a:t>KLAPKA:Písmeno 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Č</a:t>
            </a:r>
            <a:r>
              <a:rPr lang="cs-CZ" dirty="0" smtClean="0"/>
              <a:t> podesáté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9R1LOHZP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340768"/>
            <a:ext cx="7992888" cy="52565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0465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>
              <a:buNone/>
            </a:pPr>
            <a:r>
              <a:rPr lang="cs-CZ" dirty="0" smtClean="0"/>
              <a:t>17. listopad 1989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_</a:t>
            </a:r>
            <a:r>
              <a:rPr lang="cs-CZ" dirty="0" err="1" smtClean="0"/>
              <a:t>ro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č</a:t>
            </a:r>
            <a:r>
              <a:rPr lang="cs-CZ" dirty="0" err="1" smtClean="0"/>
              <a:t>í</a:t>
            </a:r>
            <a:r>
              <a:rPr lang="cs-CZ" dirty="0" smtClean="0"/>
              <a:t> sametové revoluce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STÁTNÍ SVÁTEK 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Č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ESKÉ REPUBLIKY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Den boje studentů za svobodu a demokracii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3.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Č</a:t>
            </a:r>
            <a:r>
              <a:rPr lang="cs-CZ" dirty="0" smtClean="0"/>
              <a:t>ÁST</a:t>
            </a:r>
            <a:endParaRPr lang="cs-CZ" dirty="0"/>
          </a:p>
        </p:txBody>
      </p:sp>
      <p:pic>
        <p:nvPicPr>
          <p:cNvPr id="8" name="Picture 2" descr="C:\Documents and Settings\Asus\Local Settings\Temporary Internet Files\Content.IE5\BDKS70X9\MC9000159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620688"/>
            <a:ext cx="1872208" cy="1602031"/>
          </a:xfrm>
          <a:prstGeom prst="rect">
            <a:avLst/>
          </a:prstGeom>
          <a:noFill/>
        </p:spPr>
      </p:pic>
      <p:pic>
        <p:nvPicPr>
          <p:cNvPr id="9" name="Picture 2" descr="C:\Documents and Settings\Asus\Local Settings\Temporary Internet Files\Content.IE5\BDKS70X9\MC900349423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899592" y="4941168"/>
            <a:ext cx="1800454" cy="118231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5626968" cy="492941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Moji m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_</a:t>
            </a:r>
            <a:r>
              <a:rPr lang="cs-CZ" dirty="0" err="1" smtClean="0"/>
              <a:t>lí</a:t>
            </a:r>
            <a:r>
              <a:rPr lang="cs-CZ" dirty="0" smtClean="0"/>
              <a:t> historici, musím </a:t>
            </a:r>
          </a:p>
          <a:p>
            <a:pPr>
              <a:buNone/>
            </a:pPr>
            <a:r>
              <a:rPr lang="cs-CZ" dirty="0" smtClean="0"/>
              <a:t>Vás pochválit za rozluštění domácího </a:t>
            </a:r>
          </a:p>
          <a:p>
            <a:pPr>
              <a:buNone/>
            </a:pPr>
            <a:r>
              <a:rPr lang="cs-CZ" dirty="0" smtClean="0"/>
              <a:t>úkolu. </a:t>
            </a:r>
          </a:p>
          <a:p>
            <a:pPr>
              <a:buNone/>
            </a:pPr>
            <a:r>
              <a:rPr lang="cs-CZ" dirty="0" smtClean="0"/>
              <a:t>Na fotografii b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_</a:t>
            </a:r>
            <a:r>
              <a:rPr lang="cs-CZ" dirty="0" smtClean="0"/>
              <a:t>l Jan Opletal. </a:t>
            </a:r>
          </a:p>
          <a:p>
            <a:pPr>
              <a:buNone/>
            </a:pPr>
            <a:r>
              <a:rPr lang="cs-CZ" dirty="0" smtClean="0"/>
              <a:t>Jeho smrt a události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17</a:t>
            </a:r>
            <a:r>
              <a:rPr lang="cs-CZ" dirty="0" smtClean="0"/>
              <a:t>. </a:t>
            </a:r>
            <a:r>
              <a:rPr lang="cs-CZ" dirty="0" smtClean="0"/>
              <a:t>listopadu </a:t>
            </a:r>
            <a:r>
              <a:rPr lang="cs-CZ" dirty="0" smtClean="0"/>
              <a:t>1939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 </a:t>
            </a:r>
            <a:r>
              <a:rPr lang="cs-CZ" dirty="0" smtClean="0"/>
              <a:t>17. </a:t>
            </a:r>
            <a:r>
              <a:rPr lang="cs-CZ" dirty="0" smtClean="0"/>
              <a:t>listopadu </a:t>
            </a:r>
            <a:r>
              <a:rPr lang="cs-CZ" dirty="0" smtClean="0"/>
              <a:t>1989 mají </a:t>
            </a:r>
          </a:p>
          <a:p>
            <a:pPr>
              <a:buNone/>
            </a:pPr>
            <a:r>
              <a:rPr lang="cs-CZ" dirty="0" smtClean="0"/>
              <a:t>nad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č</a:t>
            </a:r>
            <a:r>
              <a:rPr lang="cs-CZ" dirty="0" smtClean="0"/>
              <a:t>asový v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_</a:t>
            </a:r>
            <a:r>
              <a:rPr lang="cs-CZ" dirty="0" err="1" smtClean="0"/>
              <a:t>znam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Picture 2" descr="C:\Documents and Settings\Asus\Local Settings\Temporary Internet Files\Content.IE5\EFMV0UZA\MC90030735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692697"/>
            <a:ext cx="1944216" cy="576064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692696"/>
            <a:ext cx="8219256" cy="5433467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17. listopad 1939</a:t>
            </a:r>
          </a:p>
          <a:p>
            <a:pPr>
              <a:buNone/>
            </a:pPr>
            <a:r>
              <a:rPr lang="cs-CZ" dirty="0" smtClean="0"/>
              <a:t>Tento den nařídil Adolf </a:t>
            </a:r>
          </a:p>
          <a:p>
            <a:pPr>
              <a:buNone/>
            </a:pPr>
            <a:r>
              <a:rPr lang="cs-CZ" dirty="0" smtClean="0"/>
              <a:t>Hitler potlačit </a:t>
            </a:r>
          </a:p>
          <a:p>
            <a:pPr>
              <a:buNone/>
            </a:pPr>
            <a:r>
              <a:rPr lang="cs-CZ" dirty="0" smtClean="0"/>
              <a:t>demonstrace studentů. Těm </a:t>
            </a:r>
          </a:p>
          <a:p>
            <a:pPr>
              <a:buNone/>
            </a:pPr>
            <a:r>
              <a:rPr lang="cs-CZ" dirty="0" smtClean="0"/>
              <a:t>se </a:t>
            </a:r>
            <a:r>
              <a:rPr lang="cs-CZ" dirty="0" err="1" smtClean="0"/>
              <a:t>nelíb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_</a:t>
            </a:r>
            <a:r>
              <a:rPr lang="cs-CZ" dirty="0" smtClean="0"/>
              <a:t>la okupace naší </a:t>
            </a:r>
          </a:p>
          <a:p>
            <a:pPr>
              <a:buNone/>
            </a:pPr>
            <a:r>
              <a:rPr lang="cs-CZ" dirty="0" smtClean="0"/>
              <a:t>republiky. Devět 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č</a:t>
            </a:r>
            <a:r>
              <a:rPr lang="cs-CZ" dirty="0" smtClean="0"/>
              <a:t>eských </a:t>
            </a:r>
          </a:p>
          <a:p>
            <a:pPr>
              <a:buNone/>
            </a:pPr>
            <a:r>
              <a:rPr lang="cs-CZ" dirty="0" smtClean="0"/>
              <a:t>studentů v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_</a:t>
            </a:r>
            <a:r>
              <a:rPr lang="cs-CZ" dirty="0" err="1" smtClean="0"/>
              <a:t>sokých</a:t>
            </a:r>
            <a:r>
              <a:rPr lang="cs-CZ" dirty="0" smtClean="0"/>
              <a:t> škol bylo </a:t>
            </a:r>
          </a:p>
          <a:p>
            <a:pPr>
              <a:buNone/>
            </a:pPr>
            <a:r>
              <a:rPr lang="cs-CZ" dirty="0" smtClean="0"/>
              <a:t>popraveno, pět tisíc bylo</a:t>
            </a:r>
          </a:p>
          <a:p>
            <a:pPr>
              <a:buNone/>
            </a:pPr>
            <a:r>
              <a:rPr lang="cs-CZ" dirty="0" smtClean="0"/>
              <a:t>posláno do koncentra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č</a:t>
            </a:r>
            <a:r>
              <a:rPr lang="cs-CZ" dirty="0" smtClean="0"/>
              <a:t>ních </a:t>
            </a:r>
          </a:p>
          <a:p>
            <a:pPr>
              <a:buNone/>
            </a:pPr>
            <a:r>
              <a:rPr lang="cs-CZ" dirty="0" smtClean="0"/>
              <a:t>táborů.</a:t>
            </a:r>
            <a:endParaRPr lang="cs-CZ" dirty="0"/>
          </a:p>
        </p:txBody>
      </p:sp>
      <p:pic>
        <p:nvPicPr>
          <p:cNvPr id="2055" name="Picture 7" descr="C:\Documents and Settings\Asus\Local Settings\Temporary Internet Files\Content.IE5\DGYH1D8Z\MC90001591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052736"/>
            <a:ext cx="3482035" cy="273497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836712"/>
            <a:ext cx="4038600" cy="561662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4000" dirty="0" smtClean="0"/>
              <a:t>Proto byl v roce </a:t>
            </a:r>
          </a:p>
          <a:p>
            <a:pPr>
              <a:buNone/>
            </a:pPr>
            <a:r>
              <a:rPr lang="cs-CZ" sz="4000" dirty="0" smtClean="0"/>
              <a:t>1941 </a:t>
            </a:r>
          </a:p>
          <a:p>
            <a:pPr>
              <a:buNone/>
            </a:pPr>
            <a:r>
              <a:rPr lang="cs-CZ" sz="4000" dirty="0" smtClean="0"/>
              <a:t>17. listopad </a:t>
            </a:r>
          </a:p>
          <a:p>
            <a:pPr>
              <a:buNone/>
            </a:pPr>
            <a:r>
              <a:rPr lang="cs-CZ" sz="4000" dirty="0" smtClean="0"/>
              <a:t>v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_</a:t>
            </a:r>
            <a:r>
              <a:rPr lang="cs-CZ" sz="4000" dirty="0" smtClean="0"/>
              <a:t>hlášen </a:t>
            </a:r>
          </a:p>
          <a:p>
            <a:pPr>
              <a:buNone/>
            </a:pPr>
            <a:r>
              <a:rPr lang="cs-CZ" sz="4000" b="1" u="sng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MEZINÁRODNÍM </a:t>
            </a:r>
          </a:p>
          <a:p>
            <a:pPr>
              <a:buNone/>
            </a:pPr>
            <a:r>
              <a:rPr lang="cs-CZ" sz="4000" b="1" u="sng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DNEM </a:t>
            </a:r>
          </a:p>
          <a:p>
            <a:pPr>
              <a:buNone/>
            </a:pPr>
            <a:r>
              <a:rPr lang="cs-CZ" sz="4000" b="1" u="sng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STUDENSTVA.</a:t>
            </a:r>
            <a:endParaRPr lang="cs-CZ" sz="4000" b="1" u="sng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pic>
        <p:nvPicPr>
          <p:cNvPr id="3074" name="Picture 2" descr="C:\Documents and Settings\Asus\Local Settings\Temporary Internet Files\Content.IE5\XF1XV9GO\MC900286456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052736"/>
            <a:ext cx="3528392" cy="51845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A proto přesně o 50 let </a:t>
            </a:r>
          </a:p>
          <a:p>
            <a:pPr>
              <a:buNone/>
            </a:pPr>
            <a:r>
              <a:rPr lang="cs-CZ" dirty="0" smtClean="0"/>
              <a:t>později vyšli studenti opět </a:t>
            </a:r>
          </a:p>
          <a:p>
            <a:pPr>
              <a:buNone/>
            </a:pPr>
            <a:r>
              <a:rPr lang="cs-CZ" dirty="0" smtClean="0"/>
              <a:t>do ulic. 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„Máme holé </a:t>
            </a:r>
          </a:p>
          <a:p>
            <a:pPr>
              <a:buNone/>
            </a:pP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ruce!“</a:t>
            </a:r>
            <a:r>
              <a:rPr lang="cs-CZ" dirty="0" smtClean="0"/>
              <a:t>, to bylo jejich </a:t>
            </a:r>
          </a:p>
          <a:p>
            <a:pPr>
              <a:buNone/>
            </a:pPr>
            <a:r>
              <a:rPr lang="cs-CZ" dirty="0" smtClean="0"/>
              <a:t>heslo. </a:t>
            </a:r>
          </a:p>
          <a:p>
            <a:pPr>
              <a:buNone/>
            </a:pPr>
            <a:r>
              <a:rPr lang="cs-CZ" dirty="0" smtClean="0"/>
              <a:t>Proto SAMETOVÁ </a:t>
            </a:r>
          </a:p>
          <a:p>
            <a:pPr>
              <a:buNone/>
            </a:pPr>
            <a:r>
              <a:rPr lang="cs-CZ" dirty="0" smtClean="0"/>
              <a:t>REVOLUCE! Beze zbraní. </a:t>
            </a:r>
          </a:p>
          <a:p>
            <a:pPr>
              <a:buNone/>
            </a:pPr>
            <a:r>
              <a:rPr lang="cs-CZ" dirty="0" smtClean="0"/>
              <a:t>Snad jen 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CINKOT KLÍČŮ V </a:t>
            </a:r>
          </a:p>
          <a:p>
            <a:pPr>
              <a:buNone/>
            </a:pP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RUKOU!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pic>
        <p:nvPicPr>
          <p:cNvPr id="4098" name="Picture 2" descr="C:\Documents and Settings\Asus\Local Settings\Temporary Internet Files\Content.IE5\EFMV0UZA\MC9002543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764704"/>
            <a:ext cx="2088232" cy="2448272"/>
          </a:xfrm>
          <a:prstGeom prst="rect">
            <a:avLst/>
          </a:prstGeom>
          <a:noFill/>
        </p:spPr>
      </p:pic>
      <p:pic>
        <p:nvPicPr>
          <p:cNvPr id="4101" name="Picture 5" descr="C:\Documents and Settings\Asus\Local Settings\Temporary Internet Files\Content.IE5\RDMR96LJ\MC9001507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3573016"/>
            <a:ext cx="2592288" cy="1728192"/>
          </a:xfrm>
          <a:prstGeom prst="rect">
            <a:avLst/>
          </a:prstGeom>
          <a:noFill/>
        </p:spPr>
      </p:pic>
      <p:pic>
        <p:nvPicPr>
          <p:cNvPr id="4103" name="Picture 7" descr="C:\Documents and Settings\Asus\Local Settings\Temporary Internet Files\Content.IE5\38JPITWQ\MC90025064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188640"/>
            <a:ext cx="1756372" cy="1345949"/>
          </a:xfrm>
          <a:prstGeom prst="rect">
            <a:avLst/>
          </a:prstGeom>
          <a:noFill/>
        </p:spPr>
      </p:pic>
      <p:pic>
        <p:nvPicPr>
          <p:cNvPr id="4104" name="Picture 8" descr="C:\Documents and Settings\Asus\Local Settings\Temporary Internet Files\Content.IE5\K4XQ0H4L\MC90025065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4941168"/>
            <a:ext cx="1795604" cy="1679418"/>
          </a:xfrm>
          <a:prstGeom prst="rect">
            <a:avLst/>
          </a:prstGeom>
          <a:noFill/>
        </p:spPr>
      </p:pic>
      <p:pic>
        <p:nvPicPr>
          <p:cNvPr id="4108" name="Picture 12" descr="C:\Documents and Settings\Asus\Local Settings\Temporary Internet Files\Content.IE5\RDMR96LJ\MC90033097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2420888"/>
            <a:ext cx="1151299" cy="18152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60648"/>
            <a:ext cx="8291264" cy="259228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3200" dirty="0" smtClean="0"/>
              <a:t>Pomník ve tvaru holých rukou s </a:t>
            </a:r>
            <a:r>
              <a:rPr lang="cs-CZ" sz="3200" dirty="0" smtClean="0"/>
              <a:t>datem </a:t>
            </a:r>
            <a:r>
              <a:rPr lang="cs-CZ" sz="3200" dirty="0" smtClean="0"/>
              <a:t>17.11.1989 nám tuto událost připomíná. </a:t>
            </a:r>
          </a:p>
          <a:p>
            <a:r>
              <a:rPr lang="cs-CZ" sz="3200" dirty="0" smtClean="0"/>
              <a:t>Pan prezident každý rok pokládá květiny se stuhou v barvě naší vlajky u </a:t>
            </a:r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PAMĚTNÍ DESKY NA  NÁRODNÍ TŘÍDĚ.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pic>
        <p:nvPicPr>
          <p:cNvPr id="5" name="Zástupný symbol pro obsah 4" descr="PICT4035_03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827584" y="2996952"/>
            <a:ext cx="7632848" cy="3672408"/>
          </a:xfrm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332656"/>
            <a:ext cx="7992888" cy="115212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000" dirty="0" smtClean="0"/>
              <a:t>Kde myslíš, že se ještě lidé v Praze v tento významný den scházejí?</a:t>
            </a:r>
          </a:p>
          <a:p>
            <a:endParaRPr lang="cs-CZ" dirty="0"/>
          </a:p>
        </p:txBody>
      </p:sp>
      <p:pic>
        <p:nvPicPr>
          <p:cNvPr id="5" name="Picture 14" descr="C:\Documents and Settings\Asus\Local Settings\Temporary Internet Files\Content.IE5\NOZEH7U3\MC9003122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04664"/>
            <a:ext cx="1080120" cy="1008112"/>
          </a:xfrm>
          <a:prstGeom prst="rect">
            <a:avLst/>
          </a:prstGeom>
          <a:noFill/>
        </p:spPr>
      </p:pic>
      <p:pic>
        <p:nvPicPr>
          <p:cNvPr id="6" name="Picture 13" descr="C:\Documents and Settings\Asus\Local Settings\Temporary Internet Files\Content.IE5\GDHM5CE2\MC9003078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5157192"/>
            <a:ext cx="1447800" cy="1512168"/>
          </a:xfrm>
          <a:prstGeom prst="rect">
            <a:avLst/>
          </a:prstGeom>
          <a:noFill/>
        </p:spPr>
      </p:pic>
      <p:sp>
        <p:nvSpPr>
          <p:cNvPr id="5122" name="PubOvalCallout"/>
          <p:cNvSpPr>
            <a:spLocks noEditPoints="1" noChangeArrowheads="1"/>
          </p:cNvSpPr>
          <p:nvPr/>
        </p:nvSpPr>
        <p:spPr bwMode="auto">
          <a:xfrm>
            <a:off x="1835696" y="1988840"/>
            <a:ext cx="6984776" cy="4536504"/>
          </a:xfrm>
          <a:custGeom>
            <a:avLst/>
            <a:gdLst>
              <a:gd name="G0" fmla="+- 0 0 0"/>
              <a:gd name="G1" fmla="+- 10766 0 0"/>
              <a:gd name="T0" fmla="*/ 10800 w 21600"/>
              <a:gd name="T1" fmla="*/ 0 h 21600"/>
              <a:gd name="T2" fmla="*/ 0 w 21600"/>
              <a:gd name="T3" fmla="*/ 8105 h 21600"/>
              <a:gd name="T4" fmla="*/ 10766 w 21600"/>
              <a:gd name="T5" fmla="*/ 21600 h 21600"/>
              <a:gd name="T6" fmla="*/ 10800 w 21600"/>
              <a:gd name="T7" fmla="*/ 16210 h 21600"/>
              <a:gd name="T8" fmla="*/ 21600 w 21600"/>
              <a:gd name="T9" fmla="*/ 8105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3163 w 21600"/>
              <a:gd name="T16" fmla="*/ 2374 h 21600"/>
              <a:gd name="T17" fmla="*/ 18437 w 21600"/>
              <a:gd name="T18" fmla="*/ 1383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10766" y="21600"/>
                </a:moveTo>
                <a:lnTo>
                  <a:pt x="9590" y="16158"/>
                </a:lnTo>
                <a:cubicBezTo>
                  <a:pt x="9991" y="16192"/>
                  <a:pt x="10395" y="16210"/>
                  <a:pt x="10800" y="16210"/>
                </a:cubicBezTo>
                <a:cubicBezTo>
                  <a:pt x="16764" y="16210"/>
                  <a:pt x="21600" y="12581"/>
                  <a:pt x="21600" y="8105"/>
                </a:cubicBezTo>
                <a:cubicBezTo>
                  <a:pt x="21600" y="3628"/>
                  <a:pt x="16764" y="0"/>
                  <a:pt x="10800" y="0"/>
                </a:cubicBezTo>
                <a:cubicBezTo>
                  <a:pt x="4835" y="0"/>
                  <a:pt x="0" y="3628"/>
                  <a:pt x="0" y="8105"/>
                </a:cubicBezTo>
                <a:cubicBezTo>
                  <a:pt x="-1" y="10568"/>
                  <a:pt x="1493" y="12898"/>
                  <a:pt x="4057" y="14436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131840" y="2348880"/>
            <a:ext cx="4464496" cy="64807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Tvůj</a:t>
            </a:r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cs-CZ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prostor</a:t>
            </a:r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cs-CZ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</a:t>
            </a:r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cs-CZ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domácí</a:t>
            </a:r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 </a:t>
            </a:r>
            <a:r>
              <a:rPr lang="cs-CZ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úkol</a:t>
            </a:r>
            <a:r>
              <a:rPr lang="cs-CZ" dirty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:</a:t>
            </a:r>
            <a:endParaRPr lang="cs-CZ" dirty="0" smtClean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b="1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KLAPKA:</a:t>
            </a:r>
            <a:r>
              <a:rPr lang="cs-CZ" smtClean="0"/>
              <a:t>STOP</a:t>
            </a:r>
            <a:r>
              <a:rPr lang="cs-CZ" b="1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! </a:t>
            </a:r>
            <a:r>
              <a:rPr lang="cs-CZ" smtClean="0"/>
              <a:t>Pro </a:t>
            </a:r>
            <a:r>
              <a:rPr lang="cs-CZ" dirty="0" smtClean="0"/>
              <a:t>dnešek kon</a:t>
            </a:r>
            <a:r>
              <a:rPr lang="cs-CZ" sz="73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č</a:t>
            </a:r>
            <a:r>
              <a:rPr lang="cs-CZ" dirty="0" smtClean="0"/>
              <a:t>íme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!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pic>
        <p:nvPicPr>
          <p:cNvPr id="6146" name="Picture 2" descr="C:\Documents and Settings\Asus\Local Settings\Temporary Internet Files\Content.IE5\HES92NKF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96752"/>
            <a:ext cx="8136903" cy="532859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266</Words>
  <Application>Microsoft Office PowerPoint</Application>
  <PresentationFormat>Předvádění na obrazovce (4:3)</PresentationFormat>
  <Paragraphs>61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KLAPKA:Písmeno Č podesáté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KLAPKA:STOP! Pro dnešek končíme!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15</cp:revision>
  <dcterms:created xsi:type="dcterms:W3CDTF">2011-11-19T19:01:36Z</dcterms:created>
  <dcterms:modified xsi:type="dcterms:W3CDTF">2014-08-20T10:47:17Z</dcterms:modified>
</cp:coreProperties>
</file>