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291AC-FB5C-4C3F-9889-F5334359AA46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BDCE6-0094-4D1C-893D-59B838F06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291AC-FB5C-4C3F-9889-F5334359AA46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BDCE6-0094-4D1C-893D-59B838F06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291AC-FB5C-4C3F-9889-F5334359AA46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BDCE6-0094-4D1C-893D-59B838F06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291AC-FB5C-4C3F-9889-F5334359AA46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BDCE6-0094-4D1C-893D-59B838F06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291AC-FB5C-4C3F-9889-F5334359AA46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BDCE6-0094-4D1C-893D-59B838F06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291AC-FB5C-4C3F-9889-F5334359AA46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BDCE6-0094-4D1C-893D-59B838F06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291AC-FB5C-4C3F-9889-F5334359AA46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BDCE6-0094-4D1C-893D-59B838F06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291AC-FB5C-4C3F-9889-F5334359AA46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BDCE6-0094-4D1C-893D-59B838F06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291AC-FB5C-4C3F-9889-F5334359AA46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BDCE6-0094-4D1C-893D-59B838F06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291AC-FB5C-4C3F-9889-F5334359AA46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BDCE6-0094-4D1C-893D-59B838F06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291AC-FB5C-4C3F-9889-F5334359AA46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ABDCE6-0094-4D1C-893D-59B838F06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291AC-FB5C-4C3F-9889-F5334359AA46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ABDCE6-0094-4D1C-893D-59B838F064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886200"/>
            <a:ext cx="8712968" cy="2351112"/>
          </a:xfrm>
          <a:ln>
            <a:solidFill>
              <a:srgbClr val="FFC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PŘEDMĚTU_14. OH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OH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Využití  tématu OLYMPIJSKÝCH HER v M, ČJ, VL, TV – 4. ročník ZŠ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69741" y="1844824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/>
              <a:t>KLAPKA: Písmeno </a:t>
            </a:r>
            <a:r>
              <a:rPr lang="cs-CZ" b="1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Č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 </a:t>
            </a:r>
            <a:r>
              <a:rPr lang="cs-CZ" dirty="0" smtClean="0"/>
              <a:t>po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č</a:t>
            </a:r>
            <a:r>
              <a:rPr lang="cs-CZ" dirty="0" smtClean="0"/>
              <a:t>trnácté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TI8ER0JX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7776863" cy="48965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47260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/>
              <a:t>Po </a:t>
            </a:r>
            <a:r>
              <a:rPr lang="cs-CZ" sz="4800" dirty="0" smtClean="0">
                <a:solidFill>
                  <a:srgbClr val="FFC000"/>
                </a:solidFill>
              </a:rPr>
              <a:t>Č</a:t>
            </a:r>
            <a:r>
              <a:rPr lang="cs-CZ" sz="4800" dirty="0" smtClean="0"/>
              <a:t>íně přijde Anglie 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aneb 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Žijeme Londýnem</a:t>
            </a:r>
            <a:endParaRPr lang="cs-CZ" sz="4800" dirty="0"/>
          </a:p>
        </p:txBody>
      </p:sp>
      <p:pic>
        <p:nvPicPr>
          <p:cNvPr id="2052" name="Picture 4" descr="C:\Documents and Settings\Asus\Local Settings\Temporary Internet Files\Content.IE5\TI8ER0JX\MC9000158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941168"/>
            <a:ext cx="2016224" cy="1512168"/>
          </a:xfrm>
          <a:prstGeom prst="rect">
            <a:avLst/>
          </a:prstGeom>
          <a:noFill/>
        </p:spPr>
      </p:pic>
      <p:pic>
        <p:nvPicPr>
          <p:cNvPr id="2053" name="Picture 5" descr="C:\Documents and Settings\Asus\Local Settings\Temporary Internet Files\Content.IE5\WWCJN1CN\MC9000159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556792"/>
            <a:ext cx="2088232" cy="16561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55576" y="620688"/>
            <a:ext cx="5688632" cy="590465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FFC000"/>
                </a:solidFill>
              </a:rPr>
              <a:t>_</a:t>
            </a:r>
            <a:r>
              <a:rPr lang="cs-CZ" dirty="0" err="1" smtClean="0"/>
              <a:t>lí</a:t>
            </a:r>
            <a:r>
              <a:rPr lang="cs-CZ" dirty="0" smtClean="0"/>
              <a:t> sportovci, </a:t>
            </a:r>
            <a:r>
              <a:rPr lang="cs-CZ" dirty="0" err="1" smtClean="0"/>
              <a:t>tol</a:t>
            </a:r>
            <a:r>
              <a:rPr lang="cs-CZ" dirty="0" smtClean="0">
                <a:solidFill>
                  <a:srgbClr val="FFC000"/>
                </a:solidFill>
              </a:rPr>
              <a:t>_</a:t>
            </a:r>
            <a:r>
              <a:rPr lang="cs-CZ" dirty="0" smtClean="0"/>
              <a:t>k ráda </a:t>
            </a:r>
          </a:p>
          <a:p>
            <a:pPr>
              <a:buNone/>
            </a:pPr>
            <a:r>
              <a:rPr lang="cs-CZ" dirty="0" smtClean="0"/>
              <a:t>Vás chvál</a:t>
            </a:r>
            <a:r>
              <a:rPr lang="cs-CZ" dirty="0" smtClean="0">
                <a:solidFill>
                  <a:srgbClr val="FFC000"/>
                </a:solidFill>
              </a:rPr>
              <a:t>_</a:t>
            </a:r>
            <a:r>
              <a:rPr lang="cs-CZ" dirty="0" smtClean="0"/>
              <a:t>m za domácí úkol z oblasti </a:t>
            </a:r>
          </a:p>
          <a:p>
            <a:pPr>
              <a:buNone/>
            </a:pPr>
            <a:r>
              <a:rPr lang="cs-CZ" dirty="0" smtClean="0"/>
              <a:t>s</a:t>
            </a:r>
            <a:r>
              <a:rPr lang="cs-CZ" dirty="0" smtClean="0"/>
              <a:t>portu, </a:t>
            </a:r>
            <a:r>
              <a:rPr lang="cs-CZ" dirty="0" smtClean="0"/>
              <a:t>a to konkrétně plavání.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I dálková plavkyně </a:t>
            </a:r>
            <a:r>
              <a:rPr lang="cs-CZ" dirty="0" smtClean="0">
                <a:solidFill>
                  <a:srgbClr val="FFC000"/>
                </a:solidFill>
              </a:rPr>
              <a:t>Lenka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Štěrbová </a:t>
            </a:r>
          </a:p>
          <a:p>
            <a:pPr>
              <a:buNone/>
            </a:pPr>
            <a:r>
              <a:rPr lang="cs-CZ" dirty="0" smtClean="0"/>
              <a:t>s</a:t>
            </a:r>
            <a:r>
              <a:rPr lang="cs-CZ" dirty="0" smtClean="0"/>
              <a:t>e </a:t>
            </a:r>
            <a:r>
              <a:rPr lang="cs-CZ" dirty="0" smtClean="0"/>
              <a:t>již nyní připravuje na svátek </a:t>
            </a:r>
          </a:p>
          <a:p>
            <a:pPr>
              <a:buNone/>
            </a:pPr>
            <a:r>
              <a:rPr lang="cs-CZ" dirty="0" smtClean="0"/>
              <a:t>všech sportovců, tedy na 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OLYMPIJSKÉ HRY. </a:t>
            </a:r>
          </a:p>
          <a:p>
            <a:pPr>
              <a:buNone/>
            </a:pPr>
            <a:r>
              <a:rPr lang="cs-CZ" dirty="0" smtClean="0"/>
              <a:t>Dnes tedy </a:t>
            </a:r>
          </a:p>
          <a:p>
            <a:pPr>
              <a:buNone/>
            </a:pPr>
            <a:r>
              <a:rPr lang="cs-CZ" dirty="0" smtClean="0"/>
              <a:t>hlavně o </a:t>
            </a:r>
            <a:r>
              <a:rPr lang="cs-CZ" dirty="0" err="1" smtClean="0"/>
              <a:t>sm</a:t>
            </a:r>
            <a:r>
              <a:rPr lang="cs-CZ" dirty="0" smtClean="0">
                <a:solidFill>
                  <a:srgbClr val="FFC000"/>
                </a:solidFill>
              </a:rPr>
              <a:t>_</a:t>
            </a:r>
            <a:r>
              <a:rPr lang="cs-CZ" dirty="0" err="1" smtClean="0"/>
              <a:t>slu</a:t>
            </a:r>
            <a:r>
              <a:rPr lang="cs-CZ" dirty="0" smtClean="0"/>
              <a:t> a poselství </a:t>
            </a:r>
          </a:p>
          <a:p>
            <a:pPr>
              <a:buNone/>
            </a:pPr>
            <a:r>
              <a:rPr lang="cs-CZ" dirty="0" smtClean="0"/>
              <a:t>OH. </a:t>
            </a:r>
          </a:p>
          <a:p>
            <a:pPr>
              <a:buNone/>
            </a:pPr>
            <a:r>
              <a:rPr lang="cs-CZ" dirty="0" smtClean="0"/>
              <a:t>Těším se! </a:t>
            </a:r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4800" dirty="0" smtClean="0">
                <a:solidFill>
                  <a:srgbClr val="FFC000"/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5" name="Picture 6" descr="C:\Documents and Settings\Asus\Local Settings\Temporary Internet Files\Content.IE5\4EZSRN8H\MC900307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332656"/>
            <a:ext cx="1753706" cy="61206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548680"/>
            <a:ext cx="7920880" cy="2304256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</a:t>
            </a:r>
            <a:r>
              <a:rPr lang="cs-CZ" dirty="0" smtClean="0">
                <a:solidFill>
                  <a:srgbClr val="FFC000"/>
                </a:solidFill>
              </a:rPr>
              <a:t>_</a:t>
            </a:r>
            <a:r>
              <a:rPr lang="cs-CZ" dirty="0" smtClean="0"/>
              <a:t>š, </a:t>
            </a:r>
            <a:r>
              <a:rPr lang="cs-CZ" dirty="0" smtClean="0"/>
              <a:t>ve které zemi se konaly poslední OH?</a:t>
            </a:r>
          </a:p>
          <a:p>
            <a:r>
              <a:rPr lang="cs-CZ" dirty="0" smtClean="0"/>
              <a:t>Ve kterém městě to b</a:t>
            </a:r>
            <a:r>
              <a:rPr lang="cs-CZ" dirty="0" smtClean="0">
                <a:solidFill>
                  <a:srgbClr val="FFC000"/>
                </a:solidFill>
              </a:rPr>
              <a:t>_</a:t>
            </a:r>
            <a:r>
              <a:rPr lang="cs-CZ" dirty="0" err="1" smtClean="0"/>
              <a:t>lo</a:t>
            </a:r>
            <a:r>
              <a:rPr lang="cs-CZ" dirty="0" smtClean="0"/>
              <a:t>?</a:t>
            </a:r>
          </a:p>
          <a:p>
            <a:r>
              <a:rPr lang="cs-CZ" dirty="0" smtClean="0"/>
              <a:t>Po kolika letech se vždy konají LETNÍ OH?</a:t>
            </a:r>
          </a:p>
          <a:p>
            <a:r>
              <a:rPr lang="cs-CZ" dirty="0" smtClean="0"/>
              <a:t>Po kolika letech se vždy konají ZIMNÍ OH?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K4XQ0H4L\MC90023786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620688"/>
            <a:ext cx="1196338" cy="1224356"/>
          </a:xfrm>
          <a:prstGeom prst="rect">
            <a:avLst/>
          </a:prstGeom>
          <a:noFill/>
        </p:spPr>
      </p:pic>
      <p:pic>
        <p:nvPicPr>
          <p:cNvPr id="6" name="Picture 6" descr="C:\Documents and Settings\Asus\Local Settings\Temporary Internet Files\Content.IE5\4FUVSG80\MC9002793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4725144"/>
            <a:ext cx="2232248" cy="1993847"/>
          </a:xfrm>
          <a:prstGeom prst="rect">
            <a:avLst/>
          </a:prstGeom>
          <a:noFill/>
        </p:spPr>
      </p:pic>
      <p:pic>
        <p:nvPicPr>
          <p:cNvPr id="1034" name="Picture 10" descr="C:\Documents and Settings\Asus\Local Settings\Temporary Internet Files\Content.IE5\ZPYO80XE\MC9002995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2636912"/>
            <a:ext cx="3168352" cy="374441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764704"/>
            <a:ext cx="4038600" cy="561662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400" dirty="0" smtClean="0"/>
              <a:t>LÁSKA</a:t>
            </a:r>
          </a:p>
          <a:p>
            <a:pPr>
              <a:buNone/>
            </a:pPr>
            <a:r>
              <a:rPr lang="cs-CZ" sz="4400" dirty="0" smtClean="0"/>
              <a:t>ODVAHA</a:t>
            </a:r>
          </a:p>
          <a:p>
            <a:pPr>
              <a:buNone/>
            </a:pPr>
            <a:r>
              <a:rPr lang="cs-CZ" sz="4400" dirty="0" smtClean="0"/>
              <a:t>NÁROD</a:t>
            </a:r>
          </a:p>
          <a:p>
            <a:pPr>
              <a:buNone/>
            </a:pPr>
            <a:r>
              <a:rPr lang="cs-CZ" sz="4400" dirty="0" smtClean="0"/>
              <a:t>DOMOV</a:t>
            </a:r>
          </a:p>
          <a:p>
            <a:pPr>
              <a:buNone/>
            </a:pPr>
            <a:r>
              <a:rPr lang="cs-CZ" sz="4400" dirty="0" smtClean="0"/>
              <a:t>OHLEDUPLNOST</a:t>
            </a:r>
          </a:p>
          <a:p>
            <a:pPr>
              <a:buNone/>
            </a:pPr>
            <a:r>
              <a:rPr lang="cs-CZ" sz="4400" dirty="0" smtClean="0"/>
              <a:t>NÁSKOK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5289451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Když v</a:t>
            </a:r>
            <a:r>
              <a:rPr lang="cs-CZ" dirty="0" smtClean="0">
                <a:solidFill>
                  <a:srgbClr val="FFC000"/>
                </a:solidFill>
              </a:rPr>
              <a:t>_</a:t>
            </a:r>
            <a:r>
              <a:rPr lang="cs-CZ" dirty="0" smtClean="0"/>
              <a:t>píšeš první písmena těchto slov, dostaneš anglický název města, ve kterém se budou v roce 2012 konat LETNÍ OH. M</a:t>
            </a:r>
            <a:r>
              <a:rPr lang="cs-CZ" dirty="0" smtClean="0">
                <a:solidFill>
                  <a:srgbClr val="FFC000"/>
                </a:solidFill>
              </a:rPr>
              <a:t>_</a:t>
            </a:r>
            <a:r>
              <a:rPr lang="cs-CZ" dirty="0" err="1" smtClean="0"/>
              <a:t>slím</a:t>
            </a:r>
            <a:r>
              <a:rPr lang="cs-CZ" dirty="0" smtClean="0"/>
              <a:t>, že v těchto slovech je možno najít i mnohá poselství OH.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BS4XNELC\MC9003294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869160"/>
            <a:ext cx="1008112" cy="10801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7544" y="548680"/>
            <a:ext cx="8352928" cy="5976664"/>
          </a:xfr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Takových slov bys ale jistě </a:t>
            </a:r>
          </a:p>
          <a:p>
            <a:pPr>
              <a:buNone/>
            </a:pPr>
            <a:r>
              <a:rPr lang="cs-CZ" sz="2800" dirty="0" smtClean="0"/>
              <a:t>     našel v</a:t>
            </a:r>
            <a:r>
              <a:rPr lang="cs-CZ" sz="2800" dirty="0" smtClean="0">
                <a:solidFill>
                  <a:srgbClr val="FFC000"/>
                </a:solidFill>
              </a:rPr>
              <a:t>_</a:t>
            </a:r>
            <a:r>
              <a:rPr lang="cs-CZ" sz="2800" dirty="0" err="1" smtClean="0"/>
              <a:t>ce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A to je tvůj dnešní domácí </a:t>
            </a:r>
          </a:p>
          <a:p>
            <a:pPr>
              <a:buNone/>
            </a:pPr>
            <a:r>
              <a:rPr lang="cs-CZ" sz="2800" dirty="0" smtClean="0"/>
              <a:t>     úkol k </a:t>
            </a:r>
            <a:r>
              <a:rPr lang="cs-CZ" sz="2800" dirty="0" err="1" smtClean="0"/>
              <a:t>zam</a:t>
            </a:r>
            <a:r>
              <a:rPr lang="cs-CZ" sz="2800" dirty="0" smtClean="0">
                <a:solidFill>
                  <a:srgbClr val="FFC000"/>
                </a:solidFill>
              </a:rPr>
              <a:t>_</a:t>
            </a:r>
            <a:r>
              <a:rPr lang="cs-CZ" sz="2800" dirty="0" err="1" smtClean="0"/>
              <a:t>šlení</a:t>
            </a:r>
            <a:r>
              <a:rPr lang="cs-CZ" sz="2800" dirty="0" smtClean="0"/>
              <a:t>. V čem </a:t>
            </a:r>
          </a:p>
          <a:p>
            <a:pPr>
              <a:buNone/>
            </a:pPr>
            <a:r>
              <a:rPr lang="cs-CZ" sz="2800" dirty="0" smtClean="0"/>
              <a:t>     v</a:t>
            </a:r>
            <a:r>
              <a:rPr lang="cs-CZ" sz="2800" dirty="0" smtClean="0">
                <a:solidFill>
                  <a:srgbClr val="FFC000"/>
                </a:solidFill>
              </a:rPr>
              <a:t>_</a:t>
            </a:r>
            <a:r>
              <a:rPr lang="cs-CZ" sz="2800" dirty="0" err="1" smtClean="0"/>
              <a:t>díš</a:t>
            </a:r>
            <a:r>
              <a:rPr lang="cs-CZ" sz="2800" dirty="0" smtClean="0"/>
              <a:t> poselství OH, pro</a:t>
            </a:r>
            <a:r>
              <a:rPr lang="cs-CZ" sz="2800" dirty="0" smtClean="0">
                <a:solidFill>
                  <a:srgbClr val="FFC000"/>
                </a:solidFill>
              </a:rPr>
              <a:t>č</a:t>
            </a:r>
            <a:r>
              <a:rPr lang="cs-CZ" sz="2800" dirty="0" smtClean="0"/>
              <a:t> se </a:t>
            </a:r>
          </a:p>
          <a:p>
            <a:pPr>
              <a:buNone/>
            </a:pPr>
            <a:r>
              <a:rPr lang="cs-CZ" sz="2800" dirty="0" smtClean="0"/>
              <a:t>     konají? </a:t>
            </a:r>
          </a:p>
          <a:p>
            <a:r>
              <a:rPr lang="cs-CZ" sz="2800" dirty="0" smtClean="0"/>
              <a:t>Pro</a:t>
            </a:r>
            <a:r>
              <a:rPr lang="cs-CZ" sz="2800" dirty="0" smtClean="0">
                <a:solidFill>
                  <a:srgbClr val="FFC000"/>
                </a:solidFill>
              </a:rPr>
              <a:t>č </a:t>
            </a:r>
            <a:r>
              <a:rPr lang="cs-CZ" sz="2800" dirty="0" smtClean="0"/>
              <a:t>jsou tak </a:t>
            </a:r>
          </a:p>
          <a:p>
            <a:pPr>
              <a:buNone/>
            </a:pPr>
            <a:r>
              <a:rPr lang="cs-CZ" sz="2800" dirty="0" smtClean="0"/>
              <a:t>     v</a:t>
            </a:r>
            <a:r>
              <a:rPr lang="cs-CZ" sz="2800" dirty="0" smtClean="0">
                <a:solidFill>
                  <a:srgbClr val="FFC000"/>
                </a:solidFill>
              </a:rPr>
              <a:t>_</a:t>
            </a:r>
            <a:r>
              <a:rPr lang="cs-CZ" sz="2800" dirty="0" err="1" smtClean="0"/>
              <a:t>znamným</a:t>
            </a:r>
            <a:r>
              <a:rPr lang="cs-CZ" sz="2800" dirty="0" smtClean="0"/>
              <a:t> svátkem </a:t>
            </a:r>
          </a:p>
          <a:p>
            <a:pPr>
              <a:buNone/>
            </a:pPr>
            <a:r>
              <a:rPr lang="cs-CZ" sz="2800" dirty="0" smtClean="0"/>
              <a:t>     sportovců, ale vlastně </a:t>
            </a:r>
          </a:p>
          <a:p>
            <a:pPr>
              <a:buNone/>
            </a:pPr>
            <a:r>
              <a:rPr lang="cs-CZ" sz="2800" dirty="0" smtClean="0"/>
              <a:t>     všech lidí na naší planetě?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Těším se! </a:t>
            </a:r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5200" dirty="0" smtClean="0">
                <a:solidFill>
                  <a:srgbClr val="FFC000"/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9" name="Picture 14" descr="C:\Documents and Settings\Asus\Local Settings\Temporary Internet Files\Content.IE5\NOZEH7U3\MC900312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548680"/>
            <a:ext cx="1080120" cy="1008112"/>
          </a:xfrm>
          <a:prstGeom prst="rect">
            <a:avLst/>
          </a:prstGeom>
          <a:noFill/>
        </p:spPr>
      </p:pic>
      <p:pic>
        <p:nvPicPr>
          <p:cNvPr id="11" name="Picture 7" descr="C:\Documents and Settings\Asus\Local Settings\Temporary Internet Files\Content.IE5\Q9IOEQ2A\MC900307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4797152"/>
            <a:ext cx="1830309" cy="145911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PubRRectCallout"/>
          <p:cNvSpPr>
            <a:spLocks noEditPoints="1" noChangeArrowheads="1"/>
          </p:cNvSpPr>
          <p:nvPr/>
        </p:nvSpPr>
        <p:spPr bwMode="auto">
          <a:xfrm>
            <a:off x="467544" y="404664"/>
            <a:ext cx="8064896" cy="5040560"/>
          </a:xfrm>
          <a:custGeom>
            <a:avLst/>
            <a:gdLst>
              <a:gd name="G0" fmla="+- 0 0 0"/>
              <a:gd name="G1" fmla="+- 8607 0 0"/>
              <a:gd name="T0" fmla="*/ 10800 w 21600"/>
              <a:gd name="T1" fmla="*/ 0 h 21600"/>
              <a:gd name="T2" fmla="*/ 0 w 21600"/>
              <a:gd name="T3" fmla="*/ 8638 h 21600"/>
              <a:gd name="T4" fmla="*/ 8607 w 21600"/>
              <a:gd name="T5" fmla="*/ 21600 h 21600"/>
              <a:gd name="T6" fmla="*/ 10800 w 21600"/>
              <a:gd name="T7" fmla="*/ 17277 h 21600"/>
              <a:gd name="T8" fmla="*/ 21600 w 21600"/>
              <a:gd name="T9" fmla="*/ 8638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145 w 21600"/>
              <a:gd name="T16" fmla="*/ 145 h 21600"/>
              <a:gd name="T17" fmla="*/ 21409 w 21600"/>
              <a:gd name="T18" fmla="*/ 1710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532" y="0"/>
                </a:moveTo>
                <a:cubicBezTo>
                  <a:pt x="238" y="0"/>
                  <a:pt x="0" y="238"/>
                  <a:pt x="0" y="532"/>
                </a:cubicBezTo>
                <a:lnTo>
                  <a:pt x="0" y="16745"/>
                </a:lnTo>
                <a:cubicBezTo>
                  <a:pt x="0" y="17039"/>
                  <a:pt x="238" y="17277"/>
                  <a:pt x="532" y="17277"/>
                </a:cubicBezTo>
                <a:lnTo>
                  <a:pt x="2623" y="17277"/>
                </a:lnTo>
                <a:lnTo>
                  <a:pt x="8607" y="21600"/>
                </a:lnTo>
                <a:lnTo>
                  <a:pt x="6515" y="17277"/>
                </a:lnTo>
                <a:lnTo>
                  <a:pt x="21016" y="17277"/>
                </a:lnTo>
                <a:cubicBezTo>
                  <a:pt x="21339" y="17277"/>
                  <a:pt x="21600" y="17039"/>
                  <a:pt x="21600" y="16745"/>
                </a:cubicBezTo>
                <a:lnTo>
                  <a:pt x="21600" y="532"/>
                </a:lnTo>
                <a:cubicBezTo>
                  <a:pt x="21600" y="238"/>
                  <a:pt x="21339" y="0"/>
                  <a:pt x="21016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683568" y="548680"/>
            <a:ext cx="2458616" cy="6480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Tvůj prostor:</a:t>
            </a:r>
            <a:endParaRPr lang="cs-CZ" dirty="0"/>
          </a:p>
        </p:txBody>
      </p:sp>
      <p:pic>
        <p:nvPicPr>
          <p:cNvPr id="12" name="Picture 5" descr="C:\Documents and Settings\Asus\Local Settings\Temporary Internet Files\Content.IE5\C4434NUU\MC9003500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068960"/>
            <a:ext cx="1875066" cy="35283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KLAPKA:</a:t>
            </a:r>
            <a:r>
              <a:rPr lang="cs-CZ" dirty="0" smtClean="0"/>
              <a:t> STOP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!</a:t>
            </a:r>
            <a:r>
              <a:rPr lang="cs-CZ" dirty="0" smtClean="0"/>
              <a:t> Pro dnešek kon</a:t>
            </a:r>
            <a:r>
              <a:rPr lang="cs-CZ" sz="7300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č</a:t>
            </a:r>
            <a:r>
              <a:rPr lang="cs-CZ" dirty="0" smtClean="0"/>
              <a:t>íme</a:t>
            </a:r>
            <a:r>
              <a:rPr lang="cs-CZ" dirty="0" smtClean="0">
                <a:ln>
                  <a:solidFill>
                    <a:srgbClr val="FFC000"/>
                  </a:solidFill>
                </a:ln>
                <a:solidFill>
                  <a:srgbClr val="FFC000"/>
                </a:solidFill>
              </a:rPr>
              <a:t>!</a:t>
            </a:r>
            <a:endParaRPr lang="cs-CZ" dirty="0">
              <a:ln>
                <a:solidFill>
                  <a:srgbClr val="FFC000"/>
                </a:solidFill>
              </a:ln>
              <a:solidFill>
                <a:srgbClr val="FFC000"/>
              </a:solidFill>
            </a:endParaRPr>
          </a:p>
        </p:txBody>
      </p:sp>
      <p:pic>
        <p:nvPicPr>
          <p:cNvPr id="3074" name="Picture 2" descr="C:\Documents and Settings\Asus\Local Settings\Temporary Internet Files\Content.IE5\NOZEH7U3\MC900254376[2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12776"/>
            <a:ext cx="8136903" cy="51845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262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KLAPKA: Písmeno Č počtrnácté</vt:lpstr>
      <vt:lpstr>Snímek 3</vt:lpstr>
      <vt:lpstr>Snímek 4</vt:lpstr>
      <vt:lpstr>Snímek 5</vt:lpstr>
      <vt:lpstr>Snímek 6</vt:lpstr>
      <vt:lpstr>Snímek 7</vt:lpstr>
      <vt:lpstr>Snímek 8</vt:lpstr>
      <vt:lpstr>KLAPKA: STOP! Pro dnešek končíme!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14</cp:revision>
  <dcterms:created xsi:type="dcterms:W3CDTF">2011-11-19T17:00:21Z</dcterms:created>
  <dcterms:modified xsi:type="dcterms:W3CDTF">2014-08-20T10:58:21Z</dcterms:modified>
</cp:coreProperties>
</file>