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0B0C3-7B0A-4A7E-956B-A8CC7ACC8B80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7396-3B8A-44C4-953B-1CD4477400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0B0C3-7B0A-4A7E-956B-A8CC7ACC8B80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7396-3B8A-44C4-953B-1CD4477400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0B0C3-7B0A-4A7E-956B-A8CC7ACC8B80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7396-3B8A-44C4-953B-1CD4477400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0B0C3-7B0A-4A7E-956B-A8CC7ACC8B80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7396-3B8A-44C4-953B-1CD4477400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0B0C3-7B0A-4A7E-956B-A8CC7ACC8B80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7396-3B8A-44C4-953B-1CD4477400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0B0C3-7B0A-4A7E-956B-A8CC7ACC8B80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7396-3B8A-44C4-953B-1CD4477400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0B0C3-7B0A-4A7E-956B-A8CC7ACC8B80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7396-3B8A-44C4-953B-1CD4477400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0B0C3-7B0A-4A7E-956B-A8CC7ACC8B80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7396-3B8A-44C4-953B-1CD4477400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0B0C3-7B0A-4A7E-956B-A8CC7ACC8B80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7396-3B8A-44C4-953B-1CD4477400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0B0C3-7B0A-4A7E-956B-A8CC7ACC8B80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7396-3B8A-44C4-953B-1CD4477400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0B0C3-7B0A-4A7E-956B-A8CC7ACC8B80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E7396-3B8A-44C4-953B-1CD4477400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0B0C3-7B0A-4A7E-956B-A8CC7ACC8B80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EE7396-3B8A-44C4-953B-1CD44774001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3886200"/>
            <a:ext cx="8568952" cy="2207096"/>
          </a:xfrm>
          <a:ln>
            <a:solidFill>
              <a:srgbClr val="FF006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47500" lnSpcReduction="20000"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 školy: </a:t>
            </a:r>
            <a:r>
              <a:rPr lang="cs-CZ" dirty="0" smtClean="0">
                <a:solidFill>
                  <a:schemeClr val="tx1"/>
                </a:solidFill>
              </a:rPr>
              <a:t>ZŠ Pardubice - </a:t>
            </a:r>
            <a:r>
              <a:rPr lang="cs-CZ" dirty="0" err="1" smtClean="0">
                <a:solidFill>
                  <a:schemeClr val="tx1"/>
                </a:solidFill>
              </a:rPr>
              <a:t>Spořilov</a:t>
            </a:r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Autor:</a:t>
            </a:r>
            <a:r>
              <a:rPr lang="cs-CZ" dirty="0" smtClean="0">
                <a:solidFill>
                  <a:schemeClr val="tx1"/>
                </a:solidFill>
              </a:rPr>
              <a:t> Renáta Pasovská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Název:</a:t>
            </a:r>
            <a:r>
              <a:rPr lang="cs-CZ" dirty="0" smtClean="0">
                <a:solidFill>
                  <a:schemeClr val="tx1"/>
                </a:solidFill>
              </a:rPr>
              <a:t> VY_32_INOVACE_VYUŽITÍ AKTUÁLNÍHO DĚNÍ V PŘEDMĚTU_15. OH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Téma: </a:t>
            </a:r>
            <a:r>
              <a:rPr lang="cs-CZ" dirty="0" smtClean="0">
                <a:solidFill>
                  <a:schemeClr val="tx1"/>
                </a:solidFill>
              </a:rPr>
              <a:t>OH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Číslo projektu: </a:t>
            </a:r>
            <a:r>
              <a:rPr lang="cs-CZ" dirty="0" smtClean="0">
                <a:solidFill>
                  <a:schemeClr val="tx1"/>
                </a:solidFill>
              </a:rPr>
              <a:t>CZ.1.07/1.4.00/21.2349</a:t>
            </a:r>
          </a:p>
          <a:p>
            <a:pPr algn="l"/>
            <a:endParaRPr lang="cs-CZ" b="1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Anotace: </a:t>
            </a:r>
            <a:r>
              <a:rPr lang="cs-CZ" dirty="0" smtClean="0">
                <a:solidFill>
                  <a:schemeClr val="tx1"/>
                </a:solidFill>
              </a:rPr>
              <a:t>Využití  tématu OLYMPIJSKÝCH HER v M, ČJ, VL, TV – 4. ročník ZŠ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Obrázky: </a:t>
            </a:r>
            <a:r>
              <a:rPr lang="cs-CZ" dirty="0" smtClean="0">
                <a:solidFill>
                  <a:schemeClr val="tx1"/>
                </a:solidFill>
              </a:rPr>
              <a:t>www.office.</a:t>
            </a:r>
            <a:r>
              <a:rPr lang="cs-CZ" dirty="0" err="1" smtClean="0">
                <a:solidFill>
                  <a:schemeClr val="tx1"/>
                </a:solidFill>
              </a:rPr>
              <a:t>microsoft.com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algn="l"/>
            <a:endParaRPr lang="cs-CZ" dirty="0"/>
          </a:p>
        </p:txBody>
      </p:sp>
      <p:pic>
        <p:nvPicPr>
          <p:cNvPr id="4" name="Obrázek 3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753100" cy="140970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769741" y="1700808"/>
            <a:ext cx="175080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1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OPVK 1.4 EU peníze školám</a:t>
            </a:r>
            <a:endParaRPr lang="cs-CZ" sz="1100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prstTxWarp prst="textPlain">
              <a:avLst/>
            </a:prstTxWarp>
            <a:scene3d>
              <a:camera prst="isometricOffAxis1Righ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cs-CZ" dirty="0" smtClean="0"/>
              <a:t>KLAPKA: Písmeno </a:t>
            </a:r>
            <a:r>
              <a:rPr lang="cs-CZ" dirty="0" smtClean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</a:rPr>
              <a:t>Č </a:t>
            </a:r>
            <a:r>
              <a:rPr lang="cs-CZ" dirty="0" smtClean="0"/>
              <a:t>po</a:t>
            </a:r>
            <a:r>
              <a:rPr lang="cs-CZ" dirty="0" smtClean="0">
                <a:ln>
                  <a:solidFill>
                    <a:sysClr val="windowText" lastClr="000000"/>
                  </a:solidFill>
                </a:ln>
              </a:rPr>
              <a:t>patnácté</a:t>
            </a:r>
            <a:endParaRPr lang="cs-CZ" dirty="0">
              <a:ln>
                <a:solidFill>
                  <a:sysClr val="windowText" lastClr="000000"/>
                </a:solidFill>
              </a:ln>
            </a:endParaRPr>
          </a:p>
        </p:txBody>
      </p:sp>
      <p:pic>
        <p:nvPicPr>
          <p:cNvPr id="1028" name="Picture 4" descr="C:\Documents and Settings\Asus\Local Settings\Temporary Internet Files\Content.IE5\K4XQ0H4L\MC90025437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8352928" cy="48965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04656"/>
          </a:xfrm>
        </p:spPr>
        <p:txBody>
          <a:bodyPr/>
          <a:lstStyle/>
          <a:p>
            <a:pPr algn="ctr">
              <a:buNone/>
            </a:pPr>
            <a:r>
              <a:rPr lang="cs-CZ" sz="5400" dirty="0" smtClean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</a:rPr>
              <a:t>Č </a:t>
            </a:r>
            <a:r>
              <a:rPr lang="cs-CZ" dirty="0" smtClean="0"/>
              <a:t>jako každé </a:t>
            </a:r>
            <a:r>
              <a:rPr lang="cs-CZ" dirty="0" smtClean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</a:rPr>
              <a:t>č</a:t>
            </a:r>
            <a:r>
              <a:rPr lang="cs-CZ" dirty="0" smtClean="0"/>
              <a:t>tyři roky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 aneb 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OLYMPIJSKÉ HRY 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(2. </a:t>
            </a:r>
            <a:r>
              <a:rPr lang="cs-CZ" dirty="0" smtClean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</a:rPr>
              <a:t>č</a:t>
            </a:r>
            <a:r>
              <a:rPr lang="cs-CZ" dirty="0" smtClean="0"/>
              <a:t>ást)</a:t>
            </a:r>
            <a:endParaRPr lang="cs-CZ" dirty="0"/>
          </a:p>
        </p:txBody>
      </p:sp>
      <p:pic>
        <p:nvPicPr>
          <p:cNvPr id="7172" name="Picture 4" descr="C:\Documents and Settings\Asus\Local Settings\Temporary Internet Files\Content.IE5\V8FKSWI4\MC9003594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844824"/>
            <a:ext cx="2093968" cy="36724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476672"/>
            <a:ext cx="5987008" cy="58326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M</a:t>
            </a:r>
            <a:r>
              <a:rPr lang="cs-CZ" dirty="0" smtClean="0">
                <a:solidFill>
                  <a:srgbClr val="FF0066"/>
                </a:solidFill>
              </a:rPr>
              <a:t>_</a:t>
            </a:r>
            <a:r>
              <a:rPr lang="cs-CZ" dirty="0" err="1" smtClean="0"/>
              <a:t>lé</a:t>
            </a:r>
            <a:r>
              <a:rPr lang="cs-CZ" dirty="0" smtClean="0"/>
              <a:t> děti, dnes </a:t>
            </a:r>
            <a:r>
              <a:rPr lang="cs-CZ" dirty="0" err="1" smtClean="0"/>
              <a:t>mus</a:t>
            </a:r>
            <a:r>
              <a:rPr lang="cs-CZ" dirty="0" smtClean="0">
                <a:solidFill>
                  <a:srgbClr val="FF0066"/>
                </a:solidFill>
              </a:rPr>
              <a:t>_</a:t>
            </a:r>
            <a:r>
              <a:rPr lang="cs-CZ" dirty="0" smtClean="0"/>
              <a:t>m za</a:t>
            </a:r>
            <a:r>
              <a:rPr lang="cs-CZ" dirty="0" smtClean="0">
                <a:solidFill>
                  <a:srgbClr val="FF0066"/>
                </a:solidFill>
              </a:rPr>
              <a:t>č</a:t>
            </a:r>
            <a:r>
              <a:rPr lang="cs-CZ" dirty="0" smtClean="0"/>
              <a:t>ít m</a:t>
            </a:r>
            <a:r>
              <a:rPr lang="cs-CZ" dirty="0" smtClean="0">
                <a:solidFill>
                  <a:srgbClr val="FF0066"/>
                </a:solidFill>
              </a:rPr>
              <a:t>_</a:t>
            </a:r>
            <a:r>
              <a:rPr lang="cs-CZ" dirty="0" err="1" smtClean="0"/>
              <a:t>šlenkou</a:t>
            </a:r>
            <a:r>
              <a:rPr lang="cs-CZ" dirty="0" smtClean="0"/>
              <a:t>, </a:t>
            </a:r>
          </a:p>
          <a:p>
            <a:pPr>
              <a:buNone/>
            </a:pPr>
            <a:r>
              <a:rPr lang="cs-CZ" dirty="0" smtClean="0"/>
              <a:t>že b</a:t>
            </a:r>
            <a:r>
              <a:rPr lang="cs-CZ" dirty="0" smtClean="0">
                <a:solidFill>
                  <a:srgbClr val="FF0066"/>
                </a:solidFill>
              </a:rPr>
              <a:t>_</a:t>
            </a:r>
            <a:r>
              <a:rPr lang="cs-CZ" dirty="0" err="1" smtClean="0"/>
              <a:t>ste</a:t>
            </a:r>
            <a:r>
              <a:rPr lang="cs-CZ" dirty="0" smtClean="0"/>
              <a:t> si všichni zasloužily alespoň </a:t>
            </a:r>
          </a:p>
          <a:p>
            <a:pPr>
              <a:buNone/>
            </a:pPr>
            <a:r>
              <a:rPr lang="cs-CZ" dirty="0" smtClean="0"/>
              <a:t>jednou b</a:t>
            </a:r>
            <a:r>
              <a:rPr lang="cs-CZ" dirty="0" smtClean="0">
                <a:solidFill>
                  <a:srgbClr val="FF0066"/>
                </a:solidFill>
              </a:rPr>
              <a:t>_</a:t>
            </a:r>
            <a:r>
              <a:rPr lang="cs-CZ" dirty="0" smtClean="0"/>
              <a:t>t sportovcem nebo divákem </a:t>
            </a:r>
          </a:p>
          <a:p>
            <a:pPr>
              <a:buNone/>
            </a:pPr>
            <a:r>
              <a:rPr lang="cs-CZ" dirty="0" smtClean="0">
                <a:solidFill>
                  <a:srgbClr val="FF0066"/>
                </a:solidFill>
              </a:rPr>
              <a:t>OLYMPIJSKÝCH HER.</a:t>
            </a:r>
            <a:r>
              <a:rPr lang="cs-CZ" dirty="0" smtClean="0"/>
              <a:t> Zasloužily b</a:t>
            </a:r>
            <a:r>
              <a:rPr lang="cs-CZ" dirty="0" smtClean="0">
                <a:solidFill>
                  <a:srgbClr val="FF0066"/>
                </a:solidFill>
              </a:rPr>
              <a:t>_</a:t>
            </a:r>
            <a:r>
              <a:rPr lang="cs-CZ" dirty="0" err="1" smtClean="0"/>
              <a:t>ste</a:t>
            </a:r>
            <a:r>
              <a:rPr lang="cs-CZ" dirty="0" smtClean="0"/>
              <a:t> si </a:t>
            </a:r>
          </a:p>
          <a:p>
            <a:pPr>
              <a:buNone/>
            </a:pPr>
            <a:r>
              <a:rPr lang="cs-CZ" dirty="0" smtClean="0"/>
              <a:t>to pro </a:t>
            </a:r>
            <a:r>
              <a:rPr lang="cs-CZ" dirty="0" smtClean="0"/>
              <a:t>nadšení, </a:t>
            </a:r>
            <a:r>
              <a:rPr lang="cs-CZ" dirty="0" smtClean="0"/>
              <a:t>se kterým jste splnily </a:t>
            </a:r>
          </a:p>
          <a:p>
            <a:pPr>
              <a:buNone/>
            </a:pPr>
            <a:r>
              <a:rPr lang="cs-CZ" dirty="0" smtClean="0"/>
              <a:t>domácí úkol. B</a:t>
            </a:r>
            <a:r>
              <a:rPr lang="cs-CZ" dirty="0" smtClean="0">
                <a:solidFill>
                  <a:srgbClr val="FF0066"/>
                </a:solidFill>
              </a:rPr>
              <a:t>_</a:t>
            </a:r>
            <a:r>
              <a:rPr lang="cs-CZ" dirty="0" err="1" smtClean="0"/>
              <a:t>lo</a:t>
            </a:r>
            <a:r>
              <a:rPr lang="cs-CZ" dirty="0" smtClean="0"/>
              <a:t> to nadšení téměř </a:t>
            </a:r>
          </a:p>
          <a:p>
            <a:pPr>
              <a:buNone/>
            </a:pPr>
            <a:r>
              <a:rPr lang="cs-CZ" dirty="0" smtClean="0"/>
              <a:t>sportovní a nejkrásnější b</a:t>
            </a:r>
            <a:r>
              <a:rPr lang="cs-CZ" dirty="0" smtClean="0">
                <a:solidFill>
                  <a:srgbClr val="FF0066"/>
                </a:solidFill>
              </a:rPr>
              <a:t>_</a:t>
            </a:r>
          </a:p>
          <a:p>
            <a:pPr>
              <a:buNone/>
            </a:pPr>
            <a:r>
              <a:rPr lang="cs-CZ" dirty="0" smtClean="0"/>
              <a:t>b</a:t>
            </a:r>
            <a:r>
              <a:rPr lang="cs-CZ" dirty="0" smtClean="0">
                <a:solidFill>
                  <a:srgbClr val="FF0066"/>
                </a:solidFill>
              </a:rPr>
              <a:t>_</a:t>
            </a:r>
            <a:r>
              <a:rPr lang="cs-CZ" dirty="0" err="1" smtClean="0"/>
              <a:t>lo</a:t>
            </a:r>
            <a:r>
              <a:rPr lang="cs-CZ" dirty="0" smtClean="0"/>
              <a:t>, </a:t>
            </a:r>
            <a:r>
              <a:rPr lang="cs-CZ" dirty="0" err="1" smtClean="0"/>
              <a:t>kdyb</a:t>
            </a:r>
            <a:r>
              <a:rPr lang="cs-CZ" dirty="0" smtClean="0">
                <a:solidFill>
                  <a:srgbClr val="FF0066"/>
                </a:solidFill>
              </a:rPr>
              <a:t>_</a:t>
            </a:r>
            <a:r>
              <a:rPr lang="cs-CZ" dirty="0" err="1" smtClean="0"/>
              <a:t>chom</a:t>
            </a:r>
            <a:r>
              <a:rPr lang="cs-CZ" dirty="0" smtClean="0"/>
              <a:t> všichni podle </a:t>
            </a:r>
          </a:p>
          <a:p>
            <a:pPr>
              <a:buNone/>
            </a:pPr>
            <a:r>
              <a:rPr lang="cs-CZ" dirty="0" smtClean="0"/>
              <a:t>těchto Vašich m</a:t>
            </a:r>
            <a:r>
              <a:rPr lang="cs-CZ" dirty="0" smtClean="0">
                <a:solidFill>
                  <a:srgbClr val="FF0066"/>
                </a:solidFill>
              </a:rPr>
              <a:t>_</a:t>
            </a:r>
            <a:r>
              <a:rPr lang="cs-CZ" dirty="0" err="1" smtClean="0"/>
              <a:t>šlenek</a:t>
            </a:r>
            <a:r>
              <a:rPr lang="cs-CZ" dirty="0" smtClean="0"/>
              <a:t> žili a </a:t>
            </a:r>
          </a:p>
          <a:p>
            <a:pPr>
              <a:buNone/>
            </a:pPr>
            <a:r>
              <a:rPr lang="cs-CZ" dirty="0" smtClean="0"/>
              <a:t>mohli žít.</a:t>
            </a:r>
          </a:p>
        </p:txBody>
      </p:sp>
      <p:pic>
        <p:nvPicPr>
          <p:cNvPr id="2050" name="Picture 2" descr="C:\Documents and Settings\Asus\Local Settings\Temporary Internet Files\Content.IE5\TI8ER0JX\MC900307352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620688"/>
            <a:ext cx="1969730" cy="604867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836712"/>
            <a:ext cx="5698976" cy="54726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Nejlepší sportovci světa, kteří měří </a:t>
            </a:r>
          </a:p>
          <a:p>
            <a:pPr>
              <a:buNone/>
            </a:pPr>
            <a:r>
              <a:rPr lang="cs-CZ" dirty="0" smtClean="0">
                <a:solidFill>
                  <a:srgbClr val="FF0066"/>
                </a:solidFill>
              </a:rPr>
              <a:t>každé</a:t>
            </a:r>
            <a:r>
              <a:rPr lang="cs-CZ" dirty="0" smtClean="0"/>
              <a:t> č</a:t>
            </a:r>
            <a:r>
              <a:rPr lang="cs-CZ" dirty="0" smtClean="0">
                <a:solidFill>
                  <a:srgbClr val="FF0066"/>
                </a:solidFill>
              </a:rPr>
              <a:t>tyři roky </a:t>
            </a:r>
            <a:r>
              <a:rPr lang="cs-CZ" dirty="0" smtClean="0"/>
              <a:t>své síly na </a:t>
            </a:r>
          </a:p>
          <a:p>
            <a:pPr>
              <a:buNone/>
            </a:pPr>
            <a:r>
              <a:rPr lang="cs-CZ" dirty="0" smtClean="0"/>
              <a:t>OLYMPIJSKÝCH HRÁCH, v</a:t>
            </a:r>
            <a:r>
              <a:rPr lang="cs-CZ" dirty="0" smtClean="0">
                <a:solidFill>
                  <a:srgbClr val="FF0066"/>
                </a:solidFill>
              </a:rPr>
              <a:t>_</a:t>
            </a:r>
            <a:r>
              <a:rPr lang="cs-CZ" dirty="0" err="1" smtClean="0"/>
              <a:t>jadřují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touhu lidí na celém světě, touhu </a:t>
            </a:r>
          </a:p>
          <a:p>
            <a:pPr>
              <a:buNone/>
            </a:pPr>
            <a:r>
              <a:rPr lang="cs-CZ" dirty="0" smtClean="0">
                <a:solidFill>
                  <a:srgbClr val="FF0066"/>
                </a:solidFill>
              </a:rPr>
              <a:t>ŽÍT V MÍRU A PŘÁTELSTVÍ. </a:t>
            </a:r>
          </a:p>
          <a:p>
            <a:pPr>
              <a:buNone/>
            </a:pPr>
            <a:r>
              <a:rPr lang="cs-CZ" dirty="0" smtClean="0"/>
              <a:t>Tak ať se nám to daří </a:t>
            </a:r>
          </a:p>
          <a:p>
            <a:pPr>
              <a:buNone/>
            </a:pPr>
            <a:r>
              <a:rPr lang="cs-CZ" dirty="0" smtClean="0"/>
              <a:t>každý den! 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3074" name="Picture 2" descr="C:\Documents and Settings\Asus\Local Settings\Temporary Internet Files\Content.IE5\TI8ER0JX\MC900307352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548680"/>
            <a:ext cx="1944216" cy="5904656"/>
          </a:xfrm>
          <a:prstGeom prst="rect">
            <a:avLst/>
          </a:prstGeom>
          <a:noFill/>
        </p:spPr>
      </p:pic>
      <p:pic>
        <p:nvPicPr>
          <p:cNvPr id="7" name="Picture 4" descr="C:\Documents and Settings\Asus\Local Settings\Temporary Internet Files\Content.IE5\GDHM5CE2\MC900349642[1].wmf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67544" y="5013176"/>
            <a:ext cx="2448272" cy="15841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476672"/>
            <a:ext cx="5770984" cy="590465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Hry se pořádají ve </a:t>
            </a:r>
            <a:r>
              <a:rPr lang="cs-CZ" dirty="0" smtClean="0">
                <a:solidFill>
                  <a:srgbClr val="FF0066"/>
                </a:solidFill>
              </a:rPr>
              <a:t>č</a:t>
            </a:r>
            <a:r>
              <a:rPr lang="cs-CZ" dirty="0" smtClean="0"/>
              <a:t>tyřletých obdobích </a:t>
            </a:r>
          </a:p>
          <a:p>
            <a:pPr>
              <a:buNone/>
            </a:pPr>
            <a:r>
              <a:rPr lang="cs-CZ" dirty="0" smtClean="0"/>
              <a:t>a kdo je alespoň trošku dobrý po</a:t>
            </a:r>
            <a:r>
              <a:rPr lang="cs-CZ" dirty="0" smtClean="0">
                <a:solidFill>
                  <a:srgbClr val="FF0066"/>
                </a:solidFill>
              </a:rPr>
              <a:t>č</a:t>
            </a:r>
            <a:r>
              <a:rPr lang="cs-CZ" dirty="0" smtClean="0"/>
              <a:t>tář, </a:t>
            </a:r>
          </a:p>
          <a:p>
            <a:pPr>
              <a:buNone/>
            </a:pPr>
            <a:r>
              <a:rPr lang="cs-CZ" dirty="0" smtClean="0"/>
              <a:t>snadno se propo</a:t>
            </a:r>
            <a:r>
              <a:rPr lang="cs-CZ" dirty="0" smtClean="0">
                <a:solidFill>
                  <a:srgbClr val="FF0066"/>
                </a:solidFill>
              </a:rPr>
              <a:t>č</a:t>
            </a:r>
            <a:r>
              <a:rPr lang="cs-CZ" dirty="0" smtClean="0"/>
              <a:t>ítá k roku </a:t>
            </a:r>
            <a:r>
              <a:rPr lang="cs-CZ" dirty="0" smtClean="0">
                <a:solidFill>
                  <a:srgbClr val="FF0066"/>
                </a:solidFill>
              </a:rPr>
              <a:t>1896</a:t>
            </a:r>
            <a:r>
              <a:rPr lang="cs-CZ" dirty="0" smtClean="0"/>
              <a:t>,</a:t>
            </a:r>
            <a:r>
              <a:rPr lang="cs-CZ" dirty="0" smtClean="0">
                <a:solidFill>
                  <a:srgbClr val="FF0066"/>
                </a:solidFill>
              </a:rPr>
              <a:t> </a:t>
            </a:r>
          </a:p>
          <a:p>
            <a:pPr>
              <a:buNone/>
            </a:pPr>
            <a:r>
              <a:rPr lang="cs-CZ" dirty="0" smtClean="0"/>
              <a:t>kdy se v </a:t>
            </a:r>
            <a:r>
              <a:rPr lang="cs-CZ" dirty="0" smtClean="0">
                <a:solidFill>
                  <a:srgbClr val="FF0066"/>
                </a:solidFill>
              </a:rPr>
              <a:t>ATÉNÁCH</a:t>
            </a:r>
            <a:r>
              <a:rPr lang="cs-CZ" dirty="0" smtClean="0"/>
              <a:t> konaly poprvé. </a:t>
            </a:r>
            <a:endParaRPr lang="cs-CZ" dirty="0" smtClean="0">
              <a:solidFill>
                <a:srgbClr val="FF0066"/>
              </a:solidFill>
            </a:endParaRPr>
          </a:p>
          <a:p>
            <a:pPr>
              <a:buNone/>
            </a:pPr>
            <a:r>
              <a:rPr lang="cs-CZ" dirty="0" smtClean="0"/>
              <a:t>Nenechte se však zmást,  poprvé v </a:t>
            </a:r>
          </a:p>
          <a:p>
            <a:pPr>
              <a:buNone/>
            </a:pPr>
            <a:r>
              <a:rPr lang="cs-CZ" dirty="0" smtClean="0"/>
              <a:t>novodobé historii. Za vznikem musíme </a:t>
            </a:r>
          </a:p>
          <a:p>
            <a:pPr>
              <a:buNone/>
            </a:pPr>
            <a:r>
              <a:rPr lang="cs-CZ" dirty="0" smtClean="0"/>
              <a:t>mnohem dále do historie. Ale </a:t>
            </a:r>
          </a:p>
          <a:p>
            <a:pPr>
              <a:buNone/>
            </a:pPr>
            <a:r>
              <a:rPr lang="cs-CZ" dirty="0" smtClean="0"/>
              <a:t>o tom zase příště.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Těším se a Vy?</a:t>
            </a:r>
          </a:p>
          <a:p>
            <a:pPr>
              <a:buNone/>
            </a:pPr>
            <a:endParaRPr lang="cs-CZ" dirty="0" smtClean="0"/>
          </a:p>
          <a:p>
            <a:pPr algn="r">
              <a:buNone/>
            </a:pPr>
            <a:r>
              <a:rPr lang="cs-CZ" dirty="0" smtClean="0"/>
              <a:t> paní u</a:t>
            </a:r>
            <a:r>
              <a:rPr lang="cs-CZ" sz="4400" dirty="0" smtClean="0">
                <a:solidFill>
                  <a:srgbClr val="FF0066"/>
                </a:solidFill>
              </a:rPr>
              <a:t>č</a:t>
            </a:r>
            <a:r>
              <a:rPr lang="cs-CZ" dirty="0" smtClean="0"/>
              <a:t>itelka</a:t>
            </a:r>
          </a:p>
          <a:p>
            <a:endParaRPr lang="cs-CZ" dirty="0"/>
          </a:p>
        </p:txBody>
      </p:sp>
      <p:pic>
        <p:nvPicPr>
          <p:cNvPr id="4099" name="Picture 3" descr="C:\Documents and Settings\Asus\Local Settings\Temporary Internet Files\Content.IE5\TI8ER0JX\MC900307352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620688"/>
            <a:ext cx="2185754" cy="5616623"/>
          </a:xfrm>
          <a:prstGeom prst="rect">
            <a:avLst/>
          </a:prstGeom>
          <a:noFill/>
        </p:spPr>
      </p:pic>
      <p:pic>
        <p:nvPicPr>
          <p:cNvPr id="4106" name="Picture 10" descr="C:\Documents and Settings\Asus\Local Settings\Temporary Internet Files\Content.IE5\4FUVSG80\MC9002793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157192"/>
            <a:ext cx="1512169" cy="148979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835696" y="476672"/>
            <a:ext cx="5256584" cy="2736304"/>
          </a:xfrm>
          <a:ln>
            <a:solidFill>
              <a:srgbClr val="FF006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smtClean="0"/>
              <a:t>Ještě tvůj domácí úkol. </a:t>
            </a:r>
          </a:p>
          <a:p>
            <a:pPr>
              <a:buNone/>
            </a:pPr>
            <a:r>
              <a:rPr lang="cs-CZ" dirty="0" smtClean="0"/>
              <a:t>Dnes velmi jednoduchý.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Ve kterém státě se </a:t>
            </a:r>
          </a:p>
          <a:p>
            <a:pPr>
              <a:buNone/>
            </a:pPr>
            <a:r>
              <a:rPr lang="cs-CZ" dirty="0" smtClean="0"/>
              <a:t>nacházejí Atény?</a:t>
            </a:r>
            <a:endParaRPr lang="cs-CZ" dirty="0"/>
          </a:p>
        </p:txBody>
      </p:sp>
      <p:pic>
        <p:nvPicPr>
          <p:cNvPr id="5" name="Picture 14" descr="C:\Documents and Settings\Asus\Local Settings\Temporary Internet Files\Content.IE5\NOZEH7U3\MC9003122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548680"/>
            <a:ext cx="1080120" cy="1008112"/>
          </a:xfrm>
          <a:prstGeom prst="rect">
            <a:avLst/>
          </a:prstGeom>
          <a:noFill/>
        </p:spPr>
      </p:pic>
      <p:pic>
        <p:nvPicPr>
          <p:cNvPr id="5122" name="Picture 2" descr="C:\Documents and Settings\Asus\Local Settings\Temporary Internet Files\Content.IE5\Q9IOEQ2A\MC900084586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284984"/>
            <a:ext cx="7416824" cy="33123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  <a:scene3d>
              <a:camera prst="isometricOffAxis1Righ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cs-CZ" dirty="0" smtClean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</a:rPr>
              <a:t>KLAPKA:</a:t>
            </a:r>
            <a:r>
              <a:rPr lang="cs-CZ" dirty="0" smtClean="0"/>
              <a:t>STOP</a:t>
            </a:r>
            <a:r>
              <a:rPr lang="cs-CZ" dirty="0" smtClean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</a:rPr>
              <a:t>! </a:t>
            </a:r>
            <a:r>
              <a:rPr lang="cs-CZ" dirty="0" smtClean="0"/>
              <a:t>Pro dnešek kon</a:t>
            </a:r>
            <a:r>
              <a:rPr lang="cs-CZ" sz="7300" dirty="0" smtClean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</a:rPr>
              <a:t>č</a:t>
            </a:r>
            <a:r>
              <a:rPr lang="cs-CZ" dirty="0" smtClean="0"/>
              <a:t>íme</a:t>
            </a:r>
            <a:r>
              <a:rPr lang="cs-CZ" dirty="0" smtClean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</a:rPr>
              <a:t>!</a:t>
            </a:r>
            <a:endParaRPr lang="cs-CZ" dirty="0">
              <a:ln>
                <a:solidFill>
                  <a:srgbClr val="FF0066"/>
                </a:solidFill>
              </a:ln>
              <a:solidFill>
                <a:srgbClr val="FF0066"/>
              </a:solidFill>
            </a:endParaRPr>
          </a:p>
        </p:txBody>
      </p:sp>
      <p:pic>
        <p:nvPicPr>
          <p:cNvPr id="6146" name="Picture 2" descr="C:\Documents and Settings\Asus\Local Settings\Temporary Internet Files\Content.IE5\UZ21FW96\MC90025437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96752"/>
            <a:ext cx="8064896" cy="53285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253</Words>
  <Application>Microsoft Office PowerPoint</Application>
  <PresentationFormat>Předvádění na obrazovce (4:3)</PresentationFormat>
  <Paragraphs>52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KLAPKA: Písmeno Č popatnácté</vt:lpstr>
      <vt:lpstr>Snímek 3</vt:lpstr>
      <vt:lpstr>Snímek 4</vt:lpstr>
      <vt:lpstr>Snímek 5</vt:lpstr>
      <vt:lpstr>Snímek 6</vt:lpstr>
      <vt:lpstr>Snímek 7</vt:lpstr>
      <vt:lpstr>KLAPKA:STOP! Pro dnešek končíme!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František Remeš</dc:creator>
  <cp:lastModifiedBy>Dum</cp:lastModifiedBy>
  <cp:revision>9</cp:revision>
  <dcterms:created xsi:type="dcterms:W3CDTF">2011-11-20T13:56:15Z</dcterms:created>
  <dcterms:modified xsi:type="dcterms:W3CDTF">2014-08-20T11:00:19Z</dcterms:modified>
</cp:coreProperties>
</file>