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276B3-77A6-43E4-AAB4-43EB5E97AB7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461CE-4512-4385-A3DE-52CA5128BC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gi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8136904" cy="2279104"/>
          </a:xfrm>
          <a:ln>
            <a:solidFill>
              <a:srgbClr val="00FF99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PŘEDMĚTU_16. 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 tématu OLYMPIJSKÝCH HER v M, ČJ, VL, TV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69741" y="1700808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 Písmeno </a:t>
            </a:r>
            <a:r>
              <a:rPr lang="cs-CZ" smtClean="0">
                <a:ln>
                  <a:solidFill>
                    <a:srgbClr val="00FF99"/>
                  </a:solidFill>
                </a:ln>
                <a:solidFill>
                  <a:srgbClr val="00FF99"/>
                </a:solidFill>
              </a:rPr>
              <a:t>Č </a:t>
            </a:r>
            <a:r>
              <a:rPr lang="cs-CZ" smtClean="0"/>
              <a:t>pošestnácté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BS4XNELC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8280920" cy="49685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606083"/>
          </a:xfrm>
        </p:spPr>
        <p:txBody>
          <a:bodyPr/>
          <a:lstStyle/>
          <a:p>
            <a:pPr algn="ctr">
              <a:buNone/>
            </a:pPr>
            <a:r>
              <a:rPr lang="cs-CZ" sz="5400" dirty="0" smtClean="0">
                <a:ln>
                  <a:solidFill>
                    <a:srgbClr val="00FF99"/>
                  </a:solidFill>
                </a:ln>
                <a:solidFill>
                  <a:srgbClr val="00FF99"/>
                </a:solidFill>
              </a:rPr>
              <a:t>Č</a:t>
            </a:r>
            <a:r>
              <a:rPr lang="cs-CZ" dirty="0" smtClean="0"/>
              <a:t> jako </a:t>
            </a:r>
            <a:r>
              <a:rPr lang="cs-CZ" dirty="0" smtClean="0">
                <a:ln>
                  <a:solidFill>
                    <a:srgbClr val="00FF99"/>
                  </a:solidFill>
                </a:ln>
                <a:solidFill>
                  <a:srgbClr val="00FF99"/>
                </a:solidFill>
              </a:rPr>
              <a:t>Č</a:t>
            </a:r>
            <a:r>
              <a:rPr lang="cs-CZ" dirty="0" smtClean="0"/>
              <a:t>TYŘLETÉ OBDOBÍ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aneb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OLYMPIJSKÉ HRY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(3. </a:t>
            </a:r>
            <a:r>
              <a:rPr lang="cs-CZ" dirty="0" smtClean="0">
                <a:ln>
                  <a:solidFill>
                    <a:srgbClr val="00FF99"/>
                  </a:solidFill>
                </a:ln>
                <a:solidFill>
                  <a:srgbClr val="00FF99"/>
                </a:solidFill>
              </a:rPr>
              <a:t>č</a:t>
            </a:r>
            <a:r>
              <a:rPr lang="cs-CZ" dirty="0" smtClean="0"/>
              <a:t>ást)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HES92NKF\MC9002900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861048"/>
            <a:ext cx="2016224" cy="2351712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UZ21FW96\MC9003501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692696"/>
            <a:ext cx="1815220" cy="1724685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BDKS70X9\MC90035192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628800"/>
            <a:ext cx="1368152" cy="1368152"/>
          </a:xfrm>
          <a:prstGeom prst="rect">
            <a:avLst/>
          </a:prstGeom>
          <a:noFill/>
        </p:spPr>
      </p:pic>
      <p:pic>
        <p:nvPicPr>
          <p:cNvPr id="2053" name="Picture 5" descr="C:\Documents and Settings\Asus\Local Settings\Temporary Internet Files\Content.IE5\ZPYO80XE\MC9003359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293096"/>
            <a:ext cx="2376264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692696"/>
            <a:ext cx="5688632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M</a:t>
            </a:r>
            <a:r>
              <a:rPr lang="cs-CZ" sz="3000" dirty="0" smtClean="0">
                <a:solidFill>
                  <a:srgbClr val="00FF99"/>
                </a:solidFill>
              </a:rPr>
              <a:t>_</a:t>
            </a:r>
            <a:r>
              <a:rPr lang="cs-CZ" sz="3000" dirty="0" err="1" smtClean="0"/>
              <a:t>lí</a:t>
            </a:r>
            <a:r>
              <a:rPr lang="cs-CZ" sz="3000" dirty="0" smtClean="0"/>
              <a:t>  </a:t>
            </a:r>
            <a:r>
              <a:rPr lang="cs-CZ" sz="3000" dirty="0" smtClean="0">
                <a:solidFill>
                  <a:srgbClr val="00FF99"/>
                </a:solidFill>
              </a:rPr>
              <a:t>č</a:t>
            </a:r>
            <a:r>
              <a:rPr lang="cs-CZ" sz="3000" dirty="0" smtClean="0"/>
              <a:t>tvrťáci i Vy ostatní, těšili jste </a:t>
            </a:r>
          </a:p>
          <a:p>
            <a:pPr>
              <a:buNone/>
            </a:pPr>
            <a:r>
              <a:rPr lang="cs-CZ" sz="3000" dirty="0" smtClean="0"/>
              <a:t>se? Já velmi! </a:t>
            </a:r>
          </a:p>
          <a:p>
            <a:pPr>
              <a:buNone/>
            </a:pPr>
            <a:r>
              <a:rPr lang="cs-CZ" sz="3000" dirty="0" smtClean="0"/>
              <a:t>Protože dnes nás </a:t>
            </a:r>
            <a:r>
              <a:rPr lang="cs-CZ" sz="3000" dirty="0" smtClean="0">
                <a:solidFill>
                  <a:srgbClr val="00FF99"/>
                </a:solidFill>
              </a:rPr>
              <a:t>č</a:t>
            </a:r>
            <a:r>
              <a:rPr lang="cs-CZ" sz="3000" dirty="0" smtClean="0"/>
              <a:t>eká </a:t>
            </a:r>
          </a:p>
          <a:p>
            <a:pPr>
              <a:buNone/>
            </a:pPr>
            <a:r>
              <a:rPr lang="cs-CZ" sz="3000" dirty="0" smtClean="0"/>
              <a:t>v</a:t>
            </a:r>
            <a:r>
              <a:rPr lang="cs-CZ" sz="3000" dirty="0" smtClean="0">
                <a:solidFill>
                  <a:srgbClr val="00FF99"/>
                </a:solidFill>
              </a:rPr>
              <a:t>_</a:t>
            </a:r>
            <a:r>
              <a:rPr lang="cs-CZ" sz="3000" dirty="0" smtClean="0"/>
              <a:t>let do té nejstarší historie </a:t>
            </a:r>
          </a:p>
          <a:p>
            <a:pPr>
              <a:buNone/>
            </a:pPr>
            <a:r>
              <a:rPr lang="cs-CZ" sz="3000" dirty="0" smtClean="0">
                <a:solidFill>
                  <a:srgbClr val="00FF99"/>
                </a:solidFill>
              </a:rPr>
              <a:t>OLYMPIJSKÝCH HER</a:t>
            </a:r>
            <a:r>
              <a:rPr lang="cs-CZ" sz="3000" dirty="0" smtClean="0"/>
              <a:t>. Již v</a:t>
            </a:r>
            <a:r>
              <a:rPr lang="cs-CZ" sz="3000" dirty="0" smtClean="0">
                <a:solidFill>
                  <a:srgbClr val="00FF99"/>
                </a:solidFill>
              </a:rPr>
              <a:t>_</a:t>
            </a:r>
            <a:r>
              <a:rPr lang="cs-CZ" sz="3000" dirty="0" err="1" smtClean="0"/>
              <a:t>me</a:t>
            </a:r>
            <a:r>
              <a:rPr lang="cs-CZ" sz="3000" dirty="0" smtClean="0"/>
              <a:t>, že </a:t>
            </a:r>
          </a:p>
          <a:p>
            <a:pPr>
              <a:buNone/>
            </a:pPr>
            <a:r>
              <a:rPr lang="cs-CZ" sz="3000" dirty="0" smtClean="0"/>
              <a:t>první novodobé OH se konaly v </a:t>
            </a:r>
          </a:p>
          <a:p>
            <a:pPr>
              <a:buNone/>
            </a:pPr>
            <a:r>
              <a:rPr lang="cs-CZ" sz="3000" dirty="0" smtClean="0"/>
              <a:t>roce 1896 v Aténách. Tedy v ŘECKU, </a:t>
            </a:r>
          </a:p>
          <a:p>
            <a:pPr>
              <a:buNone/>
            </a:pPr>
            <a:r>
              <a:rPr lang="cs-CZ" sz="3000" dirty="0" smtClean="0"/>
              <a:t>jak jste správně odpověděli. Jak to </a:t>
            </a:r>
          </a:p>
          <a:p>
            <a:pPr>
              <a:buNone/>
            </a:pPr>
            <a:r>
              <a:rPr lang="cs-CZ" sz="3000" dirty="0" smtClean="0"/>
              <a:t>tedy b</a:t>
            </a:r>
            <a:r>
              <a:rPr lang="cs-CZ" sz="3000" dirty="0" smtClean="0">
                <a:solidFill>
                  <a:srgbClr val="00FF99"/>
                </a:solidFill>
              </a:rPr>
              <a:t>_</a:t>
            </a:r>
            <a:r>
              <a:rPr lang="cs-CZ" sz="3000" dirty="0" err="1" smtClean="0"/>
              <a:t>lo</a:t>
            </a:r>
            <a:r>
              <a:rPr lang="cs-CZ" sz="3000" dirty="0" smtClean="0"/>
              <a:t> před naším letopo</a:t>
            </a:r>
            <a:r>
              <a:rPr lang="cs-CZ" sz="3000" dirty="0" smtClean="0">
                <a:solidFill>
                  <a:srgbClr val="00FF99"/>
                </a:solidFill>
              </a:rPr>
              <a:t>č</a:t>
            </a:r>
            <a:r>
              <a:rPr lang="cs-CZ" sz="3000" dirty="0" smtClean="0"/>
              <a:t>tem?</a:t>
            </a:r>
            <a:endParaRPr lang="cs-CZ" sz="3000" dirty="0"/>
          </a:p>
        </p:txBody>
      </p:sp>
      <p:pic>
        <p:nvPicPr>
          <p:cNvPr id="3074" name="Picture 2" descr="C:\Documents and Settings\Asus\Local Settings\Temporary Internet Files\Content.IE5\XF1XV9GO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836712"/>
            <a:ext cx="1969730" cy="56886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8291264" cy="5688632"/>
          </a:xfrm>
          <a:ln>
            <a:solidFill>
              <a:srgbClr val="00FF99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Naše doba navázala na antické tradice.</a:t>
            </a:r>
          </a:p>
          <a:p>
            <a:endParaRPr lang="cs-CZ" dirty="0" smtClean="0"/>
          </a:p>
          <a:p>
            <a:r>
              <a:rPr lang="cs-CZ" dirty="0" smtClean="0"/>
              <a:t>Název OLYMPIJSKÉ pochází ze staré řecké OLYMPIE.</a:t>
            </a:r>
          </a:p>
          <a:p>
            <a:endParaRPr lang="cs-CZ" dirty="0" smtClean="0"/>
          </a:p>
          <a:p>
            <a:r>
              <a:rPr lang="cs-CZ" dirty="0" smtClean="0"/>
              <a:t>OLYMPIA ležela na PELOPONÉSKÉM POLOOSTROVĚ, na břehu řeky ALFEIA. OLYMPIA byla uctívaným starořeckým okrskem a dějištěm olympijských her.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RZTX8FB4\MC90032480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365104"/>
            <a:ext cx="1816913" cy="18233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404664"/>
            <a:ext cx="7211144" cy="3168352"/>
          </a:xfrm>
          <a:ln>
            <a:solidFill>
              <a:srgbClr val="00FF99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Rok 776 před naším letopo</a:t>
            </a:r>
            <a:r>
              <a:rPr lang="cs-CZ" dirty="0" smtClean="0">
                <a:solidFill>
                  <a:srgbClr val="00FF99"/>
                </a:solidFill>
              </a:rPr>
              <a:t>č</a:t>
            </a:r>
            <a:r>
              <a:rPr lang="cs-CZ" dirty="0" smtClean="0"/>
              <a:t>tem je považován za historický mezník.</a:t>
            </a:r>
          </a:p>
          <a:p>
            <a:r>
              <a:rPr lang="cs-CZ" dirty="0" smtClean="0"/>
              <a:t>V </a:t>
            </a:r>
            <a:r>
              <a:rPr lang="cs-CZ" dirty="0" smtClean="0">
                <a:solidFill>
                  <a:srgbClr val="00FF99"/>
                </a:solidFill>
              </a:rPr>
              <a:t>č</a:t>
            </a:r>
            <a:r>
              <a:rPr lang="cs-CZ" dirty="0" smtClean="0"/>
              <a:t>ísle 776 je opět v řádu jednotek </a:t>
            </a:r>
            <a:r>
              <a:rPr lang="cs-CZ" dirty="0" smtClean="0">
                <a:solidFill>
                  <a:srgbClr val="00FF99"/>
                </a:solidFill>
              </a:rPr>
              <a:t>č</a:t>
            </a:r>
            <a:r>
              <a:rPr lang="cs-CZ" dirty="0" smtClean="0"/>
              <a:t>íslice 6. stejně jako v </a:t>
            </a:r>
            <a:r>
              <a:rPr lang="cs-CZ" dirty="0" smtClean="0">
                <a:solidFill>
                  <a:srgbClr val="00FF99"/>
                </a:solidFill>
              </a:rPr>
              <a:t>č</a:t>
            </a:r>
            <a:r>
              <a:rPr lang="cs-CZ" dirty="0" smtClean="0"/>
              <a:t>ísle 1896.</a:t>
            </a:r>
          </a:p>
          <a:p>
            <a:r>
              <a:rPr lang="cs-CZ" dirty="0" smtClean="0"/>
              <a:t>Pamatujete ještě, pro</a:t>
            </a:r>
            <a:r>
              <a:rPr lang="cs-CZ" dirty="0" smtClean="0">
                <a:solidFill>
                  <a:srgbClr val="00FF99"/>
                </a:solidFill>
              </a:rPr>
              <a:t>č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rgbClr val="00FF99"/>
                </a:solidFill>
              </a:rPr>
              <a:t>č</a:t>
            </a:r>
            <a:r>
              <a:rPr lang="cs-CZ" dirty="0" smtClean="0"/>
              <a:t>íslo 1896 důležité?</a:t>
            </a:r>
          </a:p>
          <a:p>
            <a:r>
              <a:rPr lang="cs-CZ" dirty="0" smtClean="0"/>
              <a:t>V obou případech se DOBŘE při</a:t>
            </a:r>
            <a:r>
              <a:rPr lang="cs-CZ" dirty="0" smtClean="0">
                <a:solidFill>
                  <a:srgbClr val="00FF99"/>
                </a:solidFill>
              </a:rPr>
              <a:t>č</a:t>
            </a:r>
            <a:r>
              <a:rPr lang="cs-CZ" dirty="0" smtClean="0"/>
              <a:t>ítá  </a:t>
            </a:r>
            <a:r>
              <a:rPr lang="cs-CZ" dirty="0" smtClean="0">
                <a:solidFill>
                  <a:schemeClr val="tx1"/>
                </a:solidFill>
              </a:rPr>
              <a:t>Č</a:t>
            </a:r>
            <a:r>
              <a:rPr lang="cs-CZ" dirty="0" smtClean="0">
                <a:solidFill>
                  <a:srgbClr val="00FF99"/>
                </a:solidFill>
              </a:rPr>
              <a:t>TYŘKA.</a:t>
            </a:r>
            <a:endParaRPr lang="cs-CZ" dirty="0">
              <a:solidFill>
                <a:srgbClr val="00FF99"/>
              </a:solidFill>
            </a:endParaRPr>
          </a:p>
        </p:txBody>
      </p:sp>
      <p:pic>
        <p:nvPicPr>
          <p:cNvPr id="5124" name="Picture 4" descr="C:\Documents and Settings\Asus\Local Settings\Temporary Internet Files\Content.IE5\Q9IOEQ2A\MM900178303[1].gif"/>
          <p:cNvPicPr>
            <a:picLocks noChangeAspect="1" noChangeArrowheads="1" noCrop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195736" y="4077072"/>
            <a:ext cx="1485503" cy="1845543"/>
          </a:xfrm>
          <a:prstGeom prst="rect">
            <a:avLst/>
          </a:prstGeom>
          <a:noFill/>
        </p:spPr>
      </p:pic>
      <p:pic>
        <p:nvPicPr>
          <p:cNvPr id="5125" name="Picture 5" descr="C:\Documents and Settings\Asus\Local Settings\Temporary Internet Files\Content.IE5\RDMR96LJ\MM900178302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716016" y="4077072"/>
            <a:ext cx="1296144" cy="1800200"/>
          </a:xfrm>
          <a:prstGeom prst="rect">
            <a:avLst/>
          </a:prstGeom>
          <a:noFill/>
        </p:spPr>
      </p:pic>
      <p:pic>
        <p:nvPicPr>
          <p:cNvPr id="10" name="Picture 4" descr="C:\Documents and Settings\Asus\Local Settings\Temporary Internet Files\Content.IE5\Q9IOEQ2A\MM900178303[1].gif"/>
          <p:cNvPicPr>
            <a:picLocks noChangeAspect="1" noChangeArrowheads="1" noCrop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419872" y="4077072"/>
            <a:ext cx="1485503" cy="1845543"/>
          </a:xfrm>
          <a:prstGeom prst="rect">
            <a:avLst/>
          </a:prstGeom>
          <a:noFill/>
        </p:spPr>
      </p:pic>
      <p:pic>
        <p:nvPicPr>
          <p:cNvPr id="5126" name="Picture 6" descr="C:\Documents and Settings\Asus\Local Settings\Temporary Internet Files\Content.IE5\DGYH1D8Z\MC9003073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797152"/>
            <a:ext cx="1391216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764705"/>
            <a:ext cx="5256584" cy="4032448"/>
          </a:xfrm>
          <a:ln>
            <a:solidFill>
              <a:srgbClr val="00FF99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Proč je </a:t>
            </a:r>
            <a:r>
              <a:rPr lang="cs-CZ" dirty="0" smtClean="0">
                <a:solidFill>
                  <a:srgbClr val="00FF99"/>
                </a:solidFill>
              </a:rPr>
              <a:t>Č</a:t>
            </a:r>
            <a:r>
              <a:rPr lang="cs-CZ" dirty="0" smtClean="0"/>
              <a:t>TYŘKA důležitá?</a:t>
            </a:r>
          </a:p>
          <a:p>
            <a:r>
              <a:rPr lang="cs-CZ" dirty="0" smtClean="0"/>
              <a:t>To je tvůj dnešní domácí </a:t>
            </a:r>
          </a:p>
          <a:p>
            <a:pPr>
              <a:buNone/>
            </a:pPr>
            <a:r>
              <a:rPr lang="cs-CZ" dirty="0" smtClean="0"/>
              <a:t>     úkol. Jednoduché, že?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Těším se příště. 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rgbClr val="00FF99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836712"/>
            <a:ext cx="1080120" cy="1008112"/>
          </a:xfrm>
          <a:prstGeom prst="rect">
            <a:avLst/>
          </a:prstGeom>
          <a:noFill/>
        </p:spPr>
      </p:pic>
      <p:pic>
        <p:nvPicPr>
          <p:cNvPr id="6146" name="Picture 2" descr="C:\Documents and Settings\Asus\Local Settings\Temporary Internet Files\Content.IE5\TI8ER0JX\MC90038929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444208" y="836712"/>
            <a:ext cx="2312518" cy="1818742"/>
          </a:xfrm>
          <a:prstGeom prst="rect">
            <a:avLst/>
          </a:prstGeom>
          <a:noFill/>
        </p:spPr>
      </p:pic>
      <p:pic>
        <p:nvPicPr>
          <p:cNvPr id="6148" name="Picture 4" descr="C:\Documents and Settings\Asus\Local Settings\Temporary Internet Files\Content.IE5\WWCJN1CN\MC900014317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4581128"/>
            <a:ext cx="880567" cy="1046074"/>
          </a:xfrm>
          <a:prstGeom prst="rect">
            <a:avLst/>
          </a:prstGeom>
          <a:noFill/>
        </p:spPr>
      </p:pic>
      <p:pic>
        <p:nvPicPr>
          <p:cNvPr id="6149" name="Picture 5" descr="C:\Documents and Settings\Asus\Local Settings\Temporary Internet Files\Content.IE5\K4XQ0H4L\MC9002219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5013176"/>
            <a:ext cx="920801" cy="906170"/>
          </a:xfrm>
          <a:prstGeom prst="rect">
            <a:avLst/>
          </a:prstGeom>
          <a:noFill/>
        </p:spPr>
      </p:pic>
      <p:pic>
        <p:nvPicPr>
          <p:cNvPr id="6150" name="Picture 6" descr="C:\Documents and Settings\Asus\Local Settings\Temporary Internet Files\Content.IE5\JUZY2G1Z\MM90017830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5085184"/>
            <a:ext cx="1152128" cy="1584176"/>
          </a:xfrm>
          <a:prstGeom prst="rect">
            <a:avLst/>
          </a:prstGeom>
          <a:noFill/>
        </p:spPr>
      </p:pic>
      <p:pic>
        <p:nvPicPr>
          <p:cNvPr id="6151" name="Picture 7" descr="C:\Documents and Settings\Asus\Local Settings\Temporary Internet Files\Content.IE5\XF1XV9GO\MC9002979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2996952"/>
            <a:ext cx="928116" cy="1783080"/>
          </a:xfrm>
          <a:prstGeom prst="rect">
            <a:avLst/>
          </a:prstGeom>
          <a:noFill/>
        </p:spPr>
      </p:pic>
      <p:pic>
        <p:nvPicPr>
          <p:cNvPr id="6152" name="Picture 8" descr="C:\Documents and Settings\Asus\Local Settings\Temporary Internet Files\Content.IE5\RZTX8FB4\MC900221977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5517232"/>
            <a:ext cx="1249070" cy="91348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00FF99"/>
                  </a:solidFill>
                </a:ln>
                <a:solidFill>
                  <a:srgbClr val="00FF99"/>
                </a:solidFill>
              </a:rPr>
              <a:t>KLAPKA:</a:t>
            </a:r>
            <a:r>
              <a:rPr lang="cs-CZ" dirty="0" smtClean="0"/>
              <a:t> STOP</a:t>
            </a:r>
            <a:r>
              <a:rPr lang="cs-CZ" dirty="0" smtClean="0">
                <a:ln>
                  <a:solidFill>
                    <a:srgbClr val="00FF99"/>
                  </a:solidFill>
                </a:ln>
                <a:solidFill>
                  <a:srgbClr val="00FF99"/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rgbClr val="00FF99"/>
                  </a:solidFill>
                </a:ln>
                <a:solidFill>
                  <a:srgbClr val="00FF99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rgbClr val="00FF99"/>
                  </a:solidFill>
                </a:ln>
                <a:solidFill>
                  <a:srgbClr val="00FF99"/>
                </a:solidFill>
              </a:rPr>
              <a:t>!</a:t>
            </a:r>
            <a:endParaRPr lang="cs-CZ" dirty="0">
              <a:ln>
                <a:solidFill>
                  <a:srgbClr val="00FF99"/>
                </a:solidFill>
              </a:ln>
              <a:solidFill>
                <a:srgbClr val="00FF99"/>
              </a:solidFill>
            </a:endParaRPr>
          </a:p>
        </p:txBody>
      </p:sp>
      <p:pic>
        <p:nvPicPr>
          <p:cNvPr id="7170" name="Picture 2" descr="C:\Documents and Settings\Asus\Local Settings\Temporary Internet Files\Content.IE5\BS4XNELC\MC900254376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00808"/>
            <a:ext cx="8208912" cy="48965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242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KLAPKA: Písmeno Č pošestnácté</vt:lpstr>
      <vt:lpstr>Snímek 3</vt:lpstr>
      <vt:lpstr>Snímek 4</vt:lpstr>
      <vt:lpstr>Snímek 5</vt:lpstr>
      <vt:lpstr>Snímek 6</vt:lpstr>
      <vt:lpstr>Snímek 7</vt:lpstr>
      <vt:lpstr>KLAPKA: STOP! Pro dnešek končíme!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František Remeš</dc:creator>
  <cp:lastModifiedBy>Dum</cp:lastModifiedBy>
  <cp:revision>7</cp:revision>
  <dcterms:created xsi:type="dcterms:W3CDTF">2011-11-20T14:26:10Z</dcterms:created>
  <dcterms:modified xsi:type="dcterms:W3CDTF">2014-08-20T11:03:31Z</dcterms:modified>
</cp:coreProperties>
</file>