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66"/>
    <a:srgbClr val="66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61E276-2C3B-44D9-92A4-271A0C2F29BF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2472D-68BB-4B69-9642-19954E5FDF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2472D-68BB-4B69-9642-19954E5FDF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6254B-12D7-438D-AD5D-4155892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F93E4-AB8D-4116-90E0-905D5D0656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848872" cy="2207096"/>
          </a:xfrm>
          <a:ln>
            <a:solidFill>
              <a:srgbClr val="9933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PŘEDMĚTU_17.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69741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Č</a:t>
            </a:r>
            <a:r>
              <a:rPr lang="cs-CZ" dirty="0" smtClean="0"/>
              <a:t> posedmnácté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ZPYO80XE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8064895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/>
          <a:lstStyle/>
          <a:p>
            <a:pPr algn="ctr">
              <a:buNone/>
            </a:pPr>
            <a:r>
              <a:rPr lang="cs-CZ" sz="9600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Č</a:t>
            </a:r>
            <a:r>
              <a:rPr lang="cs-CZ" sz="9600" dirty="0" smtClean="0"/>
              <a:t>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jako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Č</a:t>
            </a:r>
            <a:r>
              <a:rPr lang="cs-CZ" dirty="0" smtClean="0"/>
              <a:t>TVRTÁ </a:t>
            </a:r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Č</a:t>
            </a:r>
            <a:r>
              <a:rPr lang="cs-CZ" dirty="0" smtClean="0"/>
              <a:t>ÁST OLYMPIJSKÝCH HER.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V8FKSWI4\MC900332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04664"/>
            <a:ext cx="1442923" cy="1841602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RDMR96LJ\MC900332642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149080"/>
            <a:ext cx="1743761" cy="1869948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TI8ER0JX\MC9003326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797152"/>
            <a:ext cx="1314907" cy="1843430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WWCJN1CN\MC9003326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1628800"/>
            <a:ext cx="1635862" cy="1847088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9R1LOHZP\MC9003326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32656"/>
            <a:ext cx="1821485" cy="1819656"/>
          </a:xfrm>
          <a:prstGeom prst="rect">
            <a:avLst/>
          </a:prstGeom>
          <a:noFill/>
        </p:spPr>
      </p:pic>
      <p:pic>
        <p:nvPicPr>
          <p:cNvPr id="2056" name="Picture 8" descr="C:\Documents and Settings\Asus\Local Settings\Temporary Internet Files\Content.IE5\EFMV0UZA\MC90033263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581128"/>
            <a:ext cx="931774" cy="1878178"/>
          </a:xfrm>
          <a:prstGeom prst="rect">
            <a:avLst/>
          </a:prstGeom>
          <a:noFill/>
        </p:spPr>
      </p:pic>
      <p:pic>
        <p:nvPicPr>
          <p:cNvPr id="2057" name="Picture 9" descr="C:\Documents and Settings\Asus\Local Settings\Temporary Internet Files\Content.IE5\JUZY2G1Z\MC90033264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1772816"/>
            <a:ext cx="1561795" cy="184160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5626968" cy="590465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993366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mladí sportovci, dnes se </a:t>
            </a:r>
          </a:p>
          <a:p>
            <a:pPr>
              <a:buNone/>
            </a:pPr>
            <a:r>
              <a:rPr lang="cs-CZ" dirty="0" smtClean="0"/>
              <a:t>již scházíme po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tvrté u </a:t>
            </a:r>
            <a:r>
              <a:rPr lang="cs-CZ" dirty="0" smtClean="0">
                <a:solidFill>
                  <a:srgbClr val="993366"/>
                </a:solidFill>
              </a:rPr>
              <a:t>OLYMPIJSKÝCH </a:t>
            </a:r>
          </a:p>
          <a:p>
            <a:pPr>
              <a:buNone/>
            </a:pPr>
            <a:r>
              <a:rPr lang="cs-CZ" dirty="0" smtClean="0">
                <a:solidFill>
                  <a:srgbClr val="993366"/>
                </a:solidFill>
              </a:rPr>
              <a:t>HER</a:t>
            </a:r>
            <a:r>
              <a:rPr lang="cs-CZ" dirty="0" smtClean="0"/>
              <a:t>. A vlastně jsme stále u historie </a:t>
            </a:r>
          </a:p>
          <a:p>
            <a:pPr>
              <a:buNone/>
            </a:pPr>
            <a:r>
              <a:rPr lang="cs-CZ" dirty="0" smtClean="0"/>
              <a:t>tohoto jedine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ného a </a:t>
            </a:r>
          </a:p>
          <a:p>
            <a:pPr>
              <a:buNone/>
            </a:pPr>
            <a:r>
              <a:rPr lang="cs-CZ" dirty="0" smtClean="0"/>
              <a:t>nenahraditelného sportovního svátku. </a:t>
            </a:r>
          </a:p>
          <a:p>
            <a:pPr>
              <a:buNone/>
            </a:pPr>
            <a:r>
              <a:rPr lang="cs-CZ" dirty="0" smtClean="0"/>
              <a:t>Až mě napadá </a:t>
            </a:r>
            <a:r>
              <a:rPr lang="cs-CZ" dirty="0" smtClean="0">
                <a:solidFill>
                  <a:srgbClr val="993366"/>
                </a:solidFill>
              </a:rPr>
              <a:t>MAGICKÁ</a:t>
            </a:r>
            <a:r>
              <a:rPr lang="cs-CZ" dirty="0" smtClean="0"/>
              <a:t> zvláštní shoda </a:t>
            </a:r>
          </a:p>
          <a:p>
            <a:pPr>
              <a:buNone/>
            </a:pP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ÍSLA 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TYŘI. Vy jste 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TVRŤÁCI, i </a:t>
            </a:r>
          </a:p>
          <a:p>
            <a:pPr>
              <a:buNone/>
            </a:pPr>
            <a:r>
              <a:rPr lang="cs-CZ" dirty="0" smtClean="0"/>
              <a:t>když možná bude 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íst i někdo jiný, </a:t>
            </a:r>
          </a:p>
          <a:p>
            <a:pPr>
              <a:buNone/>
            </a:pPr>
            <a:r>
              <a:rPr lang="cs-CZ" dirty="0" smtClean="0"/>
              <a:t>a Váš domácí úkol b</a:t>
            </a:r>
            <a:r>
              <a:rPr lang="cs-CZ" dirty="0" smtClean="0">
                <a:solidFill>
                  <a:srgbClr val="993366"/>
                </a:solidFill>
              </a:rPr>
              <a:t>_</a:t>
            </a:r>
            <a:r>
              <a:rPr lang="cs-CZ" dirty="0" smtClean="0"/>
              <a:t>l také o </a:t>
            </a:r>
          </a:p>
          <a:p>
            <a:pPr>
              <a:buNone/>
            </a:pP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TYŘCE. Dnes ale jistě všichni </a:t>
            </a:r>
          </a:p>
          <a:p>
            <a:pPr>
              <a:buNone/>
            </a:pPr>
            <a:r>
              <a:rPr lang="cs-CZ" dirty="0" smtClean="0"/>
              <a:t>budete pracovat na: </a:t>
            </a:r>
            <a:r>
              <a:rPr lang="cs-CZ" sz="4300" dirty="0" smtClean="0">
                <a:solidFill>
                  <a:srgbClr val="993366"/>
                </a:solidFill>
              </a:rPr>
              <a:t>1.</a:t>
            </a:r>
            <a:endParaRPr lang="cs-CZ" sz="4300" dirty="0">
              <a:solidFill>
                <a:srgbClr val="993366"/>
              </a:solidFill>
            </a:endParaRPr>
          </a:p>
        </p:txBody>
      </p:sp>
      <p:pic>
        <p:nvPicPr>
          <p:cNvPr id="3074" name="Picture 2" descr="C:\Documents and Settings\Asus\Local Settings\Temporary Internet Files\Content.IE5\BS4XNELC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548680"/>
            <a:ext cx="2329770" cy="60486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476672"/>
            <a:ext cx="8280920" cy="3240360"/>
          </a:xfrm>
          <a:ln>
            <a:solidFill>
              <a:srgbClr val="9933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Od roku 776 před naším letopo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tem jsou olympijské hry pravidelnou slavností.</a:t>
            </a:r>
          </a:p>
          <a:p>
            <a:r>
              <a:rPr lang="cs-CZ" dirty="0" smtClean="0">
                <a:solidFill>
                  <a:srgbClr val="993366"/>
                </a:solidFill>
              </a:rPr>
              <a:t>VŽDY SE PŘESTALO BOJOVAT.</a:t>
            </a:r>
          </a:p>
          <a:p>
            <a:r>
              <a:rPr lang="cs-CZ" dirty="0" smtClean="0">
                <a:solidFill>
                  <a:srgbClr val="993366"/>
                </a:solidFill>
              </a:rPr>
              <a:t>UTIŠILY SE ZBRANĚ.</a:t>
            </a:r>
          </a:p>
          <a:p>
            <a:r>
              <a:rPr lang="cs-CZ" dirty="0" smtClean="0">
                <a:solidFill>
                  <a:srgbClr val="993366"/>
                </a:solidFill>
              </a:rPr>
              <a:t>V CELÉM ŘECKU SE UZAVŘEL POSVÁTNÝ MÍR.</a:t>
            </a:r>
            <a:endParaRPr lang="cs-CZ" dirty="0">
              <a:solidFill>
                <a:srgbClr val="993366"/>
              </a:solidFill>
            </a:endParaRPr>
          </a:p>
        </p:txBody>
      </p:sp>
      <p:pic>
        <p:nvPicPr>
          <p:cNvPr id="4104" name="Picture 8" descr="C:\Documents and Settings\Asus\Local Settings\Temporary Internet Files\Content.IE5\WWCJN1CN\MC9004112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140968"/>
            <a:ext cx="3654582" cy="3443335"/>
          </a:xfrm>
          <a:prstGeom prst="rect">
            <a:avLst/>
          </a:prstGeom>
          <a:noFill/>
        </p:spPr>
      </p:pic>
      <p:pic>
        <p:nvPicPr>
          <p:cNvPr id="4098" name="Picture 2" descr="C:\Documents and Settings\Asus\Local Settings\Temporary Internet Files\Content.IE5\4FUVSG80\MC90031043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789040"/>
            <a:ext cx="936104" cy="2088232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DGYH1D8Z\MC9003710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221088"/>
            <a:ext cx="936104" cy="12685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437112"/>
            <a:ext cx="8219256" cy="2016224"/>
          </a:xfrm>
          <a:ln>
            <a:solidFill>
              <a:srgbClr val="9933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Nejdříve to byl jednodenní svátek.</a:t>
            </a:r>
          </a:p>
          <a:p>
            <a:r>
              <a:rPr lang="cs-CZ" dirty="0" smtClean="0"/>
              <a:t>Lidé se oddávali kultovním obřadům.</a:t>
            </a:r>
          </a:p>
          <a:p>
            <a:r>
              <a:rPr lang="cs-CZ" dirty="0" smtClean="0"/>
              <a:t>Jediná sportovní soutěž byl </a:t>
            </a:r>
            <a:r>
              <a:rPr lang="cs-CZ" dirty="0" smtClean="0">
                <a:solidFill>
                  <a:srgbClr val="993366"/>
                </a:solidFill>
              </a:rPr>
              <a:t>závod v běhu.</a:t>
            </a:r>
          </a:p>
          <a:p>
            <a:r>
              <a:rPr lang="cs-CZ" dirty="0" smtClean="0"/>
              <a:t>Postupně více dnů, více disciplín, více kmenů.</a:t>
            </a:r>
            <a:endParaRPr lang="cs-CZ" dirty="0"/>
          </a:p>
        </p:txBody>
      </p:sp>
      <p:pic>
        <p:nvPicPr>
          <p:cNvPr id="5122" name="Picture 2" descr="C:\Documents and Settings\Asus\Local Settings\Temporary Internet Files\Content.IE5\4FUVSG80\MC90007870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6672"/>
            <a:ext cx="8352928" cy="34386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547664" y="332656"/>
            <a:ext cx="6264696" cy="936104"/>
          </a:xfrm>
          <a:ln>
            <a:solidFill>
              <a:srgbClr val="9933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Co znamenalo VÍTĚZSTVÍ v OLYMPIJSKÝCH HRÁCH?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5536" y="1628800"/>
            <a:ext cx="8352928" cy="266429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nejvyšší pocty</a:t>
            </a:r>
          </a:p>
          <a:p>
            <a:r>
              <a:rPr lang="cs-CZ" dirty="0" smtClean="0"/>
              <a:t>neoby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ejná úcta a vážnost </a:t>
            </a:r>
          </a:p>
          <a:p>
            <a:r>
              <a:rPr lang="cs-CZ" dirty="0" smtClean="0"/>
              <a:t>psali o nich historici </a:t>
            </a:r>
          </a:p>
          <a:p>
            <a:r>
              <a:rPr lang="cs-CZ" dirty="0" smtClean="0"/>
              <a:t>básníci skládali básně</a:t>
            </a:r>
          </a:p>
          <a:p>
            <a:r>
              <a:rPr lang="cs-CZ" dirty="0" smtClean="0"/>
              <a:t>sochaři jejich podobu zaznamenávali do soch z mramoru a bronzu</a:t>
            </a:r>
          </a:p>
          <a:p>
            <a:r>
              <a:rPr lang="cs-CZ" dirty="0" smtClean="0"/>
              <a:t>některá jména známe dodnes</a:t>
            </a:r>
            <a:endParaRPr lang="cs-CZ" dirty="0"/>
          </a:p>
        </p:txBody>
      </p:sp>
      <p:pic>
        <p:nvPicPr>
          <p:cNvPr id="6146" name="Picture 2" descr="C:\Documents and Settings\Asus\Local Settings\Temporary Internet Files\Content.IE5\38JPITWQ\MC900298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76672"/>
            <a:ext cx="360039" cy="648072"/>
          </a:xfrm>
          <a:prstGeom prst="rect">
            <a:avLst/>
          </a:prstGeom>
          <a:noFill/>
        </p:spPr>
      </p:pic>
      <p:pic>
        <p:nvPicPr>
          <p:cNvPr id="6150" name="Picture 6" descr="C:\Documents and Settings\Asus\Local Settings\Temporary Internet Files\Content.IE5\38JPITWQ\MC9002799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077072"/>
            <a:ext cx="1959096" cy="2520280"/>
          </a:xfrm>
          <a:prstGeom prst="rect">
            <a:avLst/>
          </a:prstGeom>
          <a:noFill/>
        </p:spPr>
      </p:pic>
      <p:pic>
        <p:nvPicPr>
          <p:cNvPr id="6152" name="Picture 8" descr="C:\Documents and Settings\Asus\Local Settings\Temporary Internet Files\Content.IE5\ZPYO80XE\MC900229457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221088"/>
            <a:ext cx="2088232" cy="2304256"/>
          </a:xfrm>
          <a:prstGeom prst="rect">
            <a:avLst/>
          </a:prstGeom>
          <a:noFill/>
        </p:spPr>
      </p:pic>
      <p:pic>
        <p:nvPicPr>
          <p:cNvPr id="16" name="Picture 4" descr="C:\Documents and Settings\Asus\Local Settings\Temporary Internet Files\Content.IE5\GDHM5CE2\MC900349642[1].wmf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7020272" y="1700808"/>
            <a:ext cx="1512168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404664"/>
            <a:ext cx="7992888" cy="1512168"/>
          </a:xfrm>
          <a:ln>
            <a:solidFill>
              <a:srgbClr val="9933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Zkus se </a:t>
            </a:r>
            <a:r>
              <a:rPr lang="cs-CZ" dirty="0" err="1" smtClean="0"/>
              <a:t>zam</a:t>
            </a:r>
            <a:r>
              <a:rPr lang="cs-CZ" dirty="0" smtClean="0">
                <a:solidFill>
                  <a:srgbClr val="993366"/>
                </a:solidFill>
              </a:rPr>
              <a:t>_</a:t>
            </a:r>
            <a:r>
              <a:rPr lang="cs-CZ" dirty="0" smtClean="0"/>
              <a:t>slet, pro</a:t>
            </a:r>
            <a:r>
              <a:rPr lang="cs-CZ" dirty="0" smtClean="0">
                <a:solidFill>
                  <a:srgbClr val="993366"/>
                </a:solidFill>
              </a:rPr>
              <a:t>č</a:t>
            </a:r>
            <a:r>
              <a:rPr lang="cs-CZ" dirty="0" smtClean="0"/>
              <a:t> se asi </a:t>
            </a:r>
          </a:p>
          <a:p>
            <a:pPr>
              <a:buNone/>
            </a:pPr>
            <a:r>
              <a:rPr lang="cs-CZ" dirty="0" smtClean="0">
                <a:solidFill>
                  <a:srgbClr val="993366"/>
                </a:solidFill>
              </a:rPr>
              <a:t>OLYMPIJSKÉ HRY DOCHOVALY DODNES</a:t>
            </a:r>
            <a:r>
              <a:rPr lang="cs-CZ" dirty="0" smtClean="0"/>
              <a:t>. I když je jejich </a:t>
            </a:r>
          </a:p>
          <a:p>
            <a:pPr>
              <a:buNone/>
            </a:pPr>
            <a:r>
              <a:rPr lang="cs-CZ" dirty="0" smtClean="0"/>
              <a:t>historie známá přes pět tisíc let?</a:t>
            </a:r>
            <a:endParaRPr lang="cs-CZ" dirty="0"/>
          </a:p>
        </p:txBody>
      </p:sp>
      <p:sp>
        <p:nvSpPr>
          <p:cNvPr id="7170" name="PubRRectCallout"/>
          <p:cNvSpPr>
            <a:spLocks noGrp="1" noEditPoints="1" noChangeArrowheads="1"/>
          </p:cNvSpPr>
          <p:nvPr>
            <p:ph sz="quarter" idx="4"/>
          </p:nvPr>
        </p:nvSpPr>
        <p:spPr bwMode="auto">
          <a:xfrm>
            <a:off x="395536" y="2276873"/>
            <a:ext cx="8208912" cy="4248472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993366"/>
          </a:solidFill>
          <a:ln>
            <a:solidFill>
              <a:srgbClr val="993366"/>
            </a:solidFill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cs-CZ" dirty="0" smtClean="0"/>
              <a:t>Tvůj prostor pro domácí úkol:</a:t>
            </a:r>
            <a:endParaRPr lang="cs-CZ" dirty="0"/>
          </a:p>
        </p:txBody>
      </p:sp>
      <p:pic>
        <p:nvPicPr>
          <p:cNvPr id="11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04664"/>
            <a:ext cx="1008112" cy="9361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! </a:t>
            </a:r>
            <a:r>
              <a:rPr lang="cs-CZ" dirty="0" smtClean="0"/>
              <a:t>Pro dnešek kon</a:t>
            </a:r>
            <a:r>
              <a:rPr lang="cs-CZ" sz="7300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993366"/>
                  </a:solidFill>
                </a:ln>
                <a:solidFill>
                  <a:srgbClr val="993366"/>
                </a:solidFill>
              </a:rPr>
              <a:t>!</a:t>
            </a:r>
            <a:endParaRPr lang="cs-CZ" dirty="0">
              <a:ln>
                <a:solidFill>
                  <a:srgbClr val="993366"/>
                </a:solidFill>
              </a:ln>
              <a:solidFill>
                <a:srgbClr val="993366"/>
              </a:solidFill>
            </a:endParaRPr>
          </a:p>
        </p:txBody>
      </p:sp>
      <p:pic>
        <p:nvPicPr>
          <p:cNvPr id="6" name="Picture 2" descr="C:\Documents and Settings\Asus\Local Settings\Temporary Internet Files\Content.IE5\ZPYO80XE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7776863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265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KLAPKA: Písmeno Č posedmnácté</vt:lpstr>
      <vt:lpstr>Snímek 3</vt:lpstr>
      <vt:lpstr>Snímek 4</vt:lpstr>
      <vt:lpstr>Snímek 5</vt:lpstr>
      <vt:lpstr>Snímek 6</vt:lpstr>
      <vt:lpstr>Snímek 7</vt:lpstr>
      <vt:lpstr>Snímek 8</vt:lpstr>
      <vt:lpstr>KLAPKA: STOP! Pro dnešek končíme!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František Remeš</dc:creator>
  <cp:lastModifiedBy>Dum</cp:lastModifiedBy>
  <cp:revision>8</cp:revision>
  <dcterms:created xsi:type="dcterms:W3CDTF">2011-11-20T14:36:02Z</dcterms:created>
  <dcterms:modified xsi:type="dcterms:W3CDTF">2014-08-20T11:06:02Z</dcterms:modified>
</cp:coreProperties>
</file>