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2C7DB-A765-442C-9CB3-8707062592F7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C7B80-630A-4E73-8ACC-61E817777F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848872" cy="2207096"/>
          </a:xfrm>
          <a:ln>
            <a:solidFill>
              <a:srgbClr val="FFFF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PŘEDMĚTU_18. 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 tématu OLYMPIJSKÝCH HER v M, ČJ, VL, TV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69741" y="1700808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dirty="0" smtClean="0">
                <a:ln>
                  <a:solidFill>
                    <a:srgbClr val="FFFF66"/>
                  </a:solidFill>
                </a:ln>
                <a:solidFill>
                  <a:srgbClr val="FFFF66"/>
                </a:solidFill>
              </a:rPr>
              <a:t>Č</a:t>
            </a:r>
            <a:r>
              <a:rPr lang="cs-CZ" dirty="0" smtClean="0"/>
              <a:t> poosmnácté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9R1LOHZP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8064896" cy="5040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/>
          <a:lstStyle/>
          <a:p>
            <a:pPr algn="ctr">
              <a:buNone/>
            </a:pPr>
            <a:r>
              <a:rPr lang="cs-CZ" sz="5400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ÍSLO, </a:t>
            </a:r>
            <a:r>
              <a:rPr lang="cs-CZ" sz="5400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ÍSLICE,</a:t>
            </a:r>
            <a:r>
              <a:rPr lang="cs-CZ" sz="5400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ÍSLOVKA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aneb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OLYMPIJSKÉ HRY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ÁST PÁTÁ)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JUZY2G1Z\MC900389302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27584" y="1628800"/>
            <a:ext cx="1811426" cy="1442009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XF1XV9GO\MC900389306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012160" y="4509120"/>
            <a:ext cx="1820570" cy="1003097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RZTX8FB4\MC900389308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228184" y="1772816"/>
            <a:ext cx="1811426" cy="1562710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BS4XNELC\MC900389300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267744" y="4869160"/>
            <a:ext cx="1080120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5915000" cy="612068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FF66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všichni, kdo s námi dnes budete </a:t>
            </a:r>
          </a:p>
          <a:p>
            <a:pPr>
              <a:buNone/>
            </a:pPr>
            <a:r>
              <a:rPr lang="cs-CZ" dirty="0" smtClean="0">
                <a:solidFill>
                  <a:srgbClr val="FFFF66"/>
                </a:solidFill>
              </a:rPr>
              <a:t>č_</a:t>
            </a:r>
            <a:r>
              <a:rPr lang="cs-CZ" dirty="0" err="1" smtClean="0"/>
              <a:t>st</a:t>
            </a:r>
            <a:r>
              <a:rPr lang="cs-CZ" dirty="0" smtClean="0"/>
              <a:t> již pátou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ást příběhu </a:t>
            </a:r>
            <a:r>
              <a:rPr lang="cs-CZ" dirty="0" smtClean="0">
                <a:solidFill>
                  <a:srgbClr val="FFFF66"/>
                </a:solidFill>
              </a:rPr>
              <a:t>OLYMPIJSKÝCH </a:t>
            </a:r>
          </a:p>
          <a:p>
            <a:pPr>
              <a:buNone/>
            </a:pPr>
            <a:r>
              <a:rPr lang="cs-CZ" dirty="0" smtClean="0">
                <a:solidFill>
                  <a:srgbClr val="FFFF66"/>
                </a:solidFill>
              </a:rPr>
              <a:t>HER</a:t>
            </a:r>
            <a:r>
              <a:rPr lang="cs-CZ" dirty="0" smtClean="0"/>
              <a:t>. Když vznikala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ást první měla b</a:t>
            </a:r>
            <a:r>
              <a:rPr lang="cs-CZ" dirty="0" smtClean="0">
                <a:solidFill>
                  <a:srgbClr val="FFFF66"/>
                </a:solidFill>
              </a:rPr>
              <a:t>_</a:t>
            </a:r>
            <a:r>
              <a:rPr lang="cs-CZ" dirty="0" smtClean="0"/>
              <a:t>t i </a:t>
            </a:r>
          </a:p>
          <a:p>
            <a:pPr>
              <a:buNone/>
            </a:pPr>
            <a:r>
              <a:rPr lang="cs-CZ" dirty="0" smtClean="0">
                <a:solidFill>
                  <a:srgbClr val="FFFF66"/>
                </a:solidFill>
              </a:rPr>
              <a:t>jediná</a:t>
            </a:r>
            <a:r>
              <a:rPr lang="cs-CZ" dirty="0" smtClean="0"/>
              <a:t>. Ne </a:t>
            </a:r>
            <a:r>
              <a:rPr lang="cs-CZ" dirty="0" smtClean="0">
                <a:solidFill>
                  <a:srgbClr val="FFFF66"/>
                </a:solidFill>
              </a:rPr>
              <a:t>první</a:t>
            </a:r>
            <a:r>
              <a:rPr lang="cs-CZ" dirty="0" smtClean="0"/>
              <a:t>. Vlastně jsme nad tím ani </a:t>
            </a:r>
          </a:p>
          <a:p>
            <a:pPr>
              <a:buNone/>
            </a:pPr>
            <a:r>
              <a:rPr lang="cs-CZ" dirty="0" err="1" smtClean="0"/>
              <a:t>nepřem</a:t>
            </a:r>
            <a:r>
              <a:rPr lang="cs-CZ" dirty="0" smtClean="0">
                <a:solidFill>
                  <a:srgbClr val="FFFF66"/>
                </a:solidFill>
              </a:rPr>
              <a:t>_</a:t>
            </a:r>
            <a:r>
              <a:rPr lang="cs-CZ" dirty="0" err="1" smtClean="0"/>
              <a:t>šlela</a:t>
            </a:r>
            <a:r>
              <a:rPr lang="cs-CZ" dirty="0" smtClean="0"/>
              <a:t>, jestli jediná nebo </a:t>
            </a:r>
          </a:p>
          <a:p>
            <a:pPr>
              <a:buNone/>
            </a:pPr>
            <a:r>
              <a:rPr lang="cs-CZ" dirty="0" smtClean="0"/>
              <a:t>první. Prostě jedna. Myslím, že to tak </a:t>
            </a:r>
          </a:p>
          <a:p>
            <a:pPr>
              <a:buNone/>
            </a:pPr>
            <a:r>
              <a:rPr lang="cs-CZ" dirty="0" smtClean="0"/>
              <a:t>asi mělo b</a:t>
            </a:r>
            <a:r>
              <a:rPr lang="cs-CZ" dirty="0" smtClean="0">
                <a:solidFill>
                  <a:srgbClr val="FFFF66"/>
                </a:solidFill>
              </a:rPr>
              <a:t>_</a:t>
            </a:r>
            <a:r>
              <a:rPr lang="cs-CZ" dirty="0" smtClean="0"/>
              <a:t>t, když vlastně vzniká </a:t>
            </a:r>
          </a:p>
          <a:p>
            <a:pPr>
              <a:buNone/>
            </a:pPr>
            <a:r>
              <a:rPr lang="cs-CZ" dirty="0" smtClean="0"/>
              <a:t>stále neuzavřený po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et pokra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ování a </a:t>
            </a:r>
          </a:p>
          <a:p>
            <a:pPr>
              <a:buNone/>
            </a:pPr>
            <a:r>
              <a:rPr lang="cs-CZ" dirty="0" smtClean="0"/>
              <a:t>dalších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ástí. A pevně věřím, že i </a:t>
            </a:r>
          </a:p>
          <a:p>
            <a:pPr>
              <a:buNone/>
            </a:pPr>
            <a:r>
              <a:rPr lang="cs-CZ" dirty="0" smtClean="0"/>
              <a:t>po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et </a:t>
            </a:r>
            <a:r>
              <a:rPr lang="cs-CZ" dirty="0" smtClean="0">
                <a:solidFill>
                  <a:srgbClr val="FFFF66"/>
                </a:solidFill>
              </a:rPr>
              <a:t>OLYMPIJSKÝCH HER</a:t>
            </a:r>
            <a:r>
              <a:rPr lang="cs-CZ" dirty="0" smtClean="0"/>
              <a:t> má a stále </a:t>
            </a:r>
          </a:p>
          <a:p>
            <a:pPr>
              <a:buNone/>
            </a:pPr>
            <a:r>
              <a:rPr lang="cs-CZ" dirty="0" smtClean="0"/>
              <a:t>bude m</a:t>
            </a:r>
            <a:r>
              <a:rPr lang="cs-CZ" dirty="0" smtClean="0">
                <a:solidFill>
                  <a:srgbClr val="FFFF66"/>
                </a:solidFill>
              </a:rPr>
              <a:t>_</a:t>
            </a:r>
            <a:r>
              <a:rPr lang="cs-CZ" dirty="0" smtClean="0"/>
              <a:t>t neuzavřený po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et </a:t>
            </a:r>
          </a:p>
          <a:p>
            <a:pPr>
              <a:buNone/>
            </a:pPr>
            <a:r>
              <a:rPr lang="cs-CZ" dirty="0" smtClean="0"/>
              <a:t>pokra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ování a dalších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ástí. Tak si </a:t>
            </a:r>
          </a:p>
          <a:p>
            <a:pPr>
              <a:buNone/>
            </a:pPr>
            <a:r>
              <a:rPr lang="cs-CZ" dirty="0" smtClean="0"/>
              <a:t>toho važme!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5200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NOZEH7U3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620688"/>
            <a:ext cx="2113746" cy="590465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6347048" cy="6048672"/>
          </a:xfrm>
          <a:ln>
            <a:solidFill>
              <a:srgbClr val="FFFF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ÍSLICE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ÍSLOVKA</a:t>
            </a:r>
          </a:p>
          <a:p>
            <a:r>
              <a:rPr lang="cs-CZ" dirty="0" smtClean="0"/>
              <a:t>Divíte se, kde se v OLYMPÁDĚ vzala najednou tato slova? Uvidíte, že se sem opravdu hodí. Vždyť OLYMPIÁDA to jsou i: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ÍSLA           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ÍSLICE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ÍSLOVKY přiřaď</a:t>
            </a:r>
          </a:p>
          <a:p>
            <a:r>
              <a:rPr lang="cs-CZ" dirty="0" smtClean="0"/>
              <a:t>VYSLOVENÝ PO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ET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TVRTÝ SLOVNÍ DRUH</a:t>
            </a:r>
          </a:p>
          <a:p>
            <a:r>
              <a:rPr lang="cs-CZ" dirty="0" smtClean="0"/>
              <a:t>NAPSANÉ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</a:t>
            </a:r>
          </a:p>
          <a:p>
            <a:r>
              <a:rPr lang="cs-CZ" dirty="0" smtClean="0"/>
              <a:t>V</a:t>
            </a:r>
            <a:r>
              <a:rPr lang="cs-CZ" dirty="0" smtClean="0">
                <a:solidFill>
                  <a:srgbClr val="FFFF66"/>
                </a:solidFill>
              </a:rPr>
              <a:t>_</a:t>
            </a:r>
            <a:r>
              <a:rPr lang="cs-CZ" dirty="0" smtClean="0"/>
              <a:t>piš z úvodního textu všechny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íslovky:__________________</a:t>
            </a:r>
            <a:endParaRPr lang="cs-CZ" dirty="0"/>
          </a:p>
        </p:txBody>
      </p:sp>
      <p:pic>
        <p:nvPicPr>
          <p:cNvPr id="5" name="Picture 18" descr="C:\Documents and Settings\Asus\Local Settings\Temporary Internet Files\Content.IE5\Q9IOEQ2A\MC9003518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7092280" y="3140968"/>
            <a:ext cx="1818238" cy="320516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114800" cy="5904656"/>
          </a:xfrm>
          <a:ln>
            <a:solidFill>
              <a:srgbClr val="FFFF6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Tvůj dnešní domácí </a:t>
            </a:r>
          </a:p>
          <a:p>
            <a:pPr>
              <a:buNone/>
            </a:pPr>
            <a:r>
              <a:rPr lang="cs-CZ" dirty="0" smtClean="0"/>
              <a:t>úkol je </a:t>
            </a:r>
          </a:p>
          <a:p>
            <a:pPr>
              <a:buNone/>
            </a:pPr>
            <a:r>
              <a:rPr lang="cs-CZ" dirty="0" smtClean="0"/>
              <a:t>také o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íslech.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 letopo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tech. Zkus přiřadit </a:t>
            </a:r>
          </a:p>
          <a:p>
            <a:pPr>
              <a:buNone/>
            </a:pPr>
            <a:r>
              <a:rPr lang="cs-CZ" dirty="0" smtClean="0"/>
              <a:t>první 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tyři novodobé </a:t>
            </a:r>
          </a:p>
          <a:p>
            <a:pPr>
              <a:buNone/>
            </a:pPr>
            <a:r>
              <a:rPr lang="cs-CZ" dirty="0" smtClean="0"/>
              <a:t>OLYMPIÁDY. Máš tato </a:t>
            </a:r>
          </a:p>
          <a:p>
            <a:pPr>
              <a:buNone/>
            </a:pP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ísla (letopo</a:t>
            </a:r>
            <a:r>
              <a:rPr lang="cs-CZ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ty) a tato města: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Těším se!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800" dirty="0" smtClean="0">
                <a:solidFill>
                  <a:srgbClr val="FFFF66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48680"/>
            <a:ext cx="1080120" cy="1008112"/>
          </a:xfrm>
          <a:prstGeom prst="rect">
            <a:avLst/>
          </a:prstGeom>
          <a:noFill/>
        </p:spPr>
      </p:pic>
      <p:sp>
        <p:nvSpPr>
          <p:cNvPr id="4098" name="PubRRectCallout"/>
          <p:cNvSpPr>
            <a:spLocks noEditPoints="1" noChangeArrowheads="1"/>
          </p:cNvSpPr>
          <p:nvPr/>
        </p:nvSpPr>
        <p:spPr bwMode="auto">
          <a:xfrm>
            <a:off x="4716016" y="692696"/>
            <a:ext cx="4248472" cy="4752528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FFFF66"/>
          </a:solidFill>
          <a:ln>
            <a:solidFill>
              <a:srgbClr val="FFFF66"/>
            </a:solidFill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932040" y="836712"/>
            <a:ext cx="3888432" cy="352839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1908</a:t>
            </a:r>
          </a:p>
          <a:p>
            <a:pPr algn="ctr">
              <a:buNone/>
            </a:pPr>
            <a:r>
              <a:rPr lang="cs-CZ" dirty="0" smtClean="0"/>
              <a:t>1900</a:t>
            </a:r>
          </a:p>
          <a:p>
            <a:pPr algn="r">
              <a:buNone/>
            </a:pPr>
            <a:r>
              <a:rPr lang="cs-CZ" dirty="0" smtClean="0"/>
              <a:t>1896</a:t>
            </a:r>
          </a:p>
          <a:p>
            <a:pPr>
              <a:buNone/>
            </a:pPr>
            <a:r>
              <a:rPr lang="cs-CZ" dirty="0" smtClean="0"/>
              <a:t> 1904</a:t>
            </a:r>
          </a:p>
          <a:p>
            <a:pPr algn="r">
              <a:buNone/>
            </a:pPr>
            <a:r>
              <a:rPr lang="cs-CZ" dirty="0" smtClean="0"/>
              <a:t>Paříž, </a:t>
            </a:r>
          </a:p>
          <a:p>
            <a:pPr algn="ctr">
              <a:buNone/>
            </a:pPr>
            <a:r>
              <a:rPr lang="cs-CZ" dirty="0" smtClean="0"/>
              <a:t>Atény</a:t>
            </a:r>
          </a:p>
          <a:p>
            <a:pPr algn="r"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Londýn</a:t>
            </a:r>
          </a:p>
          <a:p>
            <a:pPr>
              <a:buNone/>
            </a:pPr>
            <a:r>
              <a:rPr lang="cs-CZ" dirty="0" smtClean="0"/>
              <a:t>St. Louis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Picture 6" descr="C:\Documents and Settings\Asus\Local Settings\Temporary Internet Files\Content.IE5\DGYH1D8Z\MC900307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797152"/>
            <a:ext cx="1391216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FFFF66"/>
                  </a:solidFill>
                </a:ln>
                <a:solidFill>
                  <a:srgbClr val="FFFF66"/>
                </a:solidFill>
              </a:rPr>
              <a:t>KLAPKA: </a:t>
            </a:r>
            <a:r>
              <a:rPr lang="cs-CZ" dirty="0" smtClean="0"/>
              <a:t>STOP</a:t>
            </a:r>
            <a:r>
              <a:rPr lang="cs-CZ" dirty="0" smtClean="0">
                <a:ln>
                  <a:solidFill>
                    <a:srgbClr val="FFFF66"/>
                  </a:solidFill>
                </a:ln>
                <a:solidFill>
                  <a:srgbClr val="FFFF66"/>
                </a:solidFill>
              </a:rPr>
              <a:t>! </a:t>
            </a:r>
            <a:r>
              <a:rPr lang="cs-CZ" dirty="0" smtClean="0"/>
              <a:t>Pro dnešek kon</a:t>
            </a:r>
            <a:r>
              <a:rPr lang="cs-CZ" sz="7300" dirty="0" smtClean="0">
                <a:ln>
                  <a:solidFill>
                    <a:srgbClr val="FFFF66"/>
                  </a:solidFill>
                </a:ln>
                <a:solidFill>
                  <a:srgbClr val="FFFF66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FFFF66"/>
                  </a:solidFill>
                </a:ln>
                <a:solidFill>
                  <a:srgbClr val="FFFF66"/>
                </a:solidFill>
              </a:rPr>
              <a:t>!</a:t>
            </a:r>
            <a:endParaRPr lang="cs-CZ" dirty="0">
              <a:ln>
                <a:solidFill>
                  <a:srgbClr val="FFFF66"/>
                </a:solidFill>
              </a:ln>
              <a:solidFill>
                <a:srgbClr val="FFFF66"/>
              </a:solidFill>
            </a:endParaRPr>
          </a:p>
        </p:txBody>
      </p:sp>
      <p:pic>
        <p:nvPicPr>
          <p:cNvPr id="6" name="Picture 2" descr="C:\Documents and Settings\Asus\Local Settings\Temporary Internet Files\Content.IE5\9R1LOHZP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8136904" cy="54726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262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KLAPKA: Písmeno Č poosmnácté</vt:lpstr>
      <vt:lpstr>Snímek 3</vt:lpstr>
      <vt:lpstr>Snímek 4</vt:lpstr>
      <vt:lpstr>Snímek 5</vt:lpstr>
      <vt:lpstr>Snímek 6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7</cp:revision>
  <dcterms:created xsi:type="dcterms:W3CDTF">2011-11-20T16:47:04Z</dcterms:created>
  <dcterms:modified xsi:type="dcterms:W3CDTF">2014-08-20T11:08:24Z</dcterms:modified>
</cp:coreProperties>
</file>