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newsflash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23E182-E990-42F4-9CB0-7FA9919A2222}" type="datetimeFigureOut">
              <a:rPr lang="cs-CZ" smtClean="0"/>
              <a:pPr/>
              <a:t>20.8.2014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8BF418-B0DB-45D5-A290-8359CD34C28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newsflash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3886200"/>
            <a:ext cx="7992888" cy="2567136"/>
          </a:xfrm>
          <a:ln>
            <a:solidFill>
              <a:srgbClr val="6600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 školy: </a:t>
            </a:r>
            <a:r>
              <a:rPr lang="cs-CZ" dirty="0" smtClean="0">
                <a:solidFill>
                  <a:schemeClr val="tx1"/>
                </a:solidFill>
              </a:rPr>
              <a:t>ZŠ Pardubice - </a:t>
            </a:r>
            <a:r>
              <a:rPr lang="cs-CZ" dirty="0" err="1" smtClean="0">
                <a:solidFill>
                  <a:schemeClr val="tx1"/>
                </a:solidFill>
              </a:rPr>
              <a:t>Spořilov</a:t>
            </a:r>
            <a:endParaRPr lang="cs-CZ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Autor:</a:t>
            </a:r>
            <a:r>
              <a:rPr lang="cs-CZ" dirty="0" smtClean="0">
                <a:solidFill>
                  <a:schemeClr val="tx1"/>
                </a:solidFill>
              </a:rPr>
              <a:t> Renáta Pasovská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Název:</a:t>
            </a:r>
            <a:r>
              <a:rPr lang="cs-CZ" dirty="0" smtClean="0">
                <a:solidFill>
                  <a:schemeClr val="tx1"/>
                </a:solidFill>
              </a:rPr>
              <a:t> VY_32_INOVACE_VYUŽITÍ AKTUÁLNÍHO DĚNÍ V PŘEDMĚTU_19. 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Téma: </a:t>
            </a:r>
            <a:r>
              <a:rPr lang="cs-CZ" dirty="0" smtClean="0">
                <a:solidFill>
                  <a:schemeClr val="tx1"/>
                </a:solidFill>
              </a:rPr>
              <a:t>OH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Číslo projektu: </a:t>
            </a:r>
            <a:r>
              <a:rPr lang="cs-CZ" dirty="0" smtClean="0">
                <a:solidFill>
                  <a:schemeClr val="tx1"/>
                </a:solidFill>
              </a:rPr>
              <a:t>CZ.1.07/1.4.00/21.2349</a:t>
            </a:r>
          </a:p>
          <a:p>
            <a:pPr algn="l"/>
            <a:endParaRPr lang="cs-CZ" b="1" dirty="0" smtClean="0">
              <a:solidFill>
                <a:schemeClr val="tx1"/>
              </a:solidFill>
            </a:endParaRP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 smtClean="0">
                <a:solidFill>
                  <a:schemeClr val="tx1"/>
                </a:solidFill>
              </a:rPr>
              <a:t>Využití  tématu OLYMPIJSKÝCH HER v M, ČJ, VL, TV – 4. ročník ZŠ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Obrázky: </a:t>
            </a:r>
            <a:r>
              <a:rPr lang="cs-CZ" dirty="0" smtClean="0">
                <a:solidFill>
                  <a:schemeClr val="tx1"/>
                </a:solidFill>
              </a:rPr>
              <a:t>www.office.</a:t>
            </a:r>
            <a:r>
              <a:rPr lang="cs-CZ" dirty="0" err="1" smtClean="0">
                <a:solidFill>
                  <a:schemeClr val="tx1"/>
                </a:solidFill>
              </a:rPr>
              <a:t>microsoft.com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/>
            <a:endParaRPr lang="cs-CZ" dirty="0" smtClean="0">
              <a:solidFill>
                <a:schemeClr val="tx1"/>
              </a:solidFill>
            </a:endParaRPr>
          </a:p>
          <a:p>
            <a:endParaRPr lang="cs-CZ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4" name="Obrázek 3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753100" cy="1409700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3697733" y="1700808"/>
            <a:ext cx="1750800" cy="2616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OPVK 1.4 EU peníze školám</a:t>
            </a:r>
            <a:endParaRPr lang="cs-CZ" sz="1100" dirty="0" smtClean="0">
              <a:latin typeface="Arial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143000"/>
          </a:xfrm>
        </p:spPr>
        <p:txBody>
          <a:bodyPr>
            <a:prstTxWarp prst="textPlain">
              <a:avLst/>
            </a:prstTxWarp>
            <a:normAutofit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/>
              <a:t>KLAPKA: Písmeno </a:t>
            </a:r>
            <a:r>
              <a:rPr lang="cs-CZ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</a:rPr>
              <a:t>Č </a:t>
            </a:r>
            <a:r>
              <a:rPr lang="cs-CZ" dirty="0" smtClean="0"/>
              <a:t>podevatenácté</a:t>
            </a:r>
            <a:endParaRPr lang="cs-CZ" dirty="0"/>
          </a:p>
        </p:txBody>
      </p:sp>
      <p:pic>
        <p:nvPicPr>
          <p:cNvPr id="1026" name="Picture 2" descr="C:\Documents and Settings\Asus\Local Settings\Temporary Internet Files\Content.IE5\HES92NKF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412776"/>
            <a:ext cx="7992887" cy="51845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120680"/>
          </a:xfrm>
        </p:spPr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7100" dirty="0" smtClean="0">
                <a:solidFill>
                  <a:srgbClr val="6600FF"/>
                </a:solidFill>
              </a:rPr>
              <a:t>Č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 jako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</a:rPr>
              <a:t>Č</a:t>
            </a:r>
            <a:r>
              <a:rPr lang="cs-CZ" dirty="0" smtClean="0"/>
              <a:t>ESKÝ ATLET 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aneb 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OLYMPIJSKÉ </a:t>
            </a:r>
            <a:r>
              <a:rPr lang="cs-CZ" dirty="0" smtClean="0"/>
              <a:t>HRY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(</a:t>
            </a:r>
            <a:r>
              <a:rPr lang="cs-CZ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</a:rPr>
              <a:t>č</a:t>
            </a:r>
            <a:r>
              <a:rPr lang="cs-CZ" dirty="0" smtClean="0"/>
              <a:t>ást šestá)</a:t>
            </a:r>
            <a:endParaRPr lang="cs-CZ" dirty="0"/>
          </a:p>
        </p:txBody>
      </p:sp>
      <p:pic>
        <p:nvPicPr>
          <p:cNvPr id="2050" name="Picture 2" descr="C:\Documents and Settings\Asus\Local Settings\Temporary Internet Files\Content.IE5\XF1XV9GO\MC9002859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908720"/>
            <a:ext cx="1613002" cy="1819656"/>
          </a:xfrm>
          <a:prstGeom prst="rect">
            <a:avLst/>
          </a:prstGeom>
          <a:noFill/>
        </p:spPr>
      </p:pic>
      <p:pic>
        <p:nvPicPr>
          <p:cNvPr id="2051" name="Picture 3" descr="C:\Documents and Settings\Asus\Local Settings\Temporary Internet Files\Content.IE5\RZTX8FB4\MC90028599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88224" y="4509120"/>
            <a:ext cx="1796796" cy="1473098"/>
          </a:xfrm>
          <a:prstGeom prst="rect">
            <a:avLst/>
          </a:prstGeom>
          <a:noFill/>
        </p:spPr>
      </p:pic>
      <p:pic>
        <p:nvPicPr>
          <p:cNvPr id="2052" name="Picture 4" descr="C:\Documents and Settings\Asus\Local Settings\Temporary Internet Files\Content.IE5\HES92NKF\MC9002418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836712"/>
            <a:ext cx="1224136" cy="2880320"/>
          </a:xfrm>
          <a:prstGeom prst="rect">
            <a:avLst/>
          </a:prstGeom>
          <a:noFill/>
        </p:spPr>
      </p:pic>
      <p:pic>
        <p:nvPicPr>
          <p:cNvPr id="2053" name="Picture 5" descr="C:\Documents and Settings\Asus\Local Settings\Temporary Internet Files\Content.IE5\EFMV0UZA\MC90028599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475656" y="4221088"/>
            <a:ext cx="1572768" cy="175747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548680"/>
            <a:ext cx="5987008" cy="58326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err="1" smtClean="0"/>
              <a:t>lí</a:t>
            </a:r>
            <a:r>
              <a:rPr lang="cs-CZ" dirty="0" smtClean="0"/>
              <a:t> luštitelé, musím Vás </a:t>
            </a:r>
          </a:p>
          <a:p>
            <a:pPr>
              <a:buNone/>
            </a:pPr>
            <a:r>
              <a:rPr lang="cs-CZ" dirty="0" smtClean="0"/>
              <a:t>opravdu pochválit za Váš </a:t>
            </a:r>
          </a:p>
          <a:p>
            <a:pPr>
              <a:buNone/>
            </a:pPr>
            <a:r>
              <a:rPr lang="cs-CZ" dirty="0" smtClean="0"/>
              <a:t>v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borně v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pracovaný </a:t>
            </a:r>
          </a:p>
          <a:p>
            <a:pPr>
              <a:buNone/>
            </a:pPr>
            <a:r>
              <a:rPr lang="cs-CZ" dirty="0" smtClean="0"/>
              <a:t>m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err="1" smtClean="0"/>
              <a:t>nulý</a:t>
            </a:r>
            <a:r>
              <a:rPr lang="cs-CZ" dirty="0" smtClean="0"/>
              <a:t> domácí 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kol. I když se dnes </a:t>
            </a:r>
          </a:p>
          <a:p>
            <a:pPr>
              <a:buNone/>
            </a:pPr>
            <a:r>
              <a:rPr lang="cs-CZ" dirty="0" smtClean="0"/>
              <a:t>scházíme již po </a:t>
            </a:r>
            <a:r>
              <a:rPr lang="cs-CZ" dirty="0" smtClean="0"/>
              <a:t>šesté, dozvídáme se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něco 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žasného z historie vlastně celé </a:t>
            </a:r>
          </a:p>
          <a:p>
            <a:pPr>
              <a:buNone/>
            </a:pPr>
            <a:r>
              <a:rPr lang="cs-CZ" dirty="0" smtClean="0"/>
              <a:t>naší planety. </a:t>
            </a:r>
          </a:p>
          <a:p>
            <a:pPr>
              <a:buNone/>
            </a:pPr>
            <a:r>
              <a:rPr lang="cs-CZ" dirty="0" smtClean="0"/>
              <a:t>A to je 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chvatné! 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rgbClr val="6600FF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3074" name="Picture 2" descr="C:\Documents and Settings\Asus\Local Settings\Temporary Internet Files\Content.IE5\XF1XV9GO\MC900307352[2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48680"/>
            <a:ext cx="1825714" cy="576064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404664"/>
            <a:ext cx="8219256" cy="6192688"/>
          </a:xfrm>
          <a:ln>
            <a:solidFill>
              <a:srgbClr val="6600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cs-CZ" dirty="0" smtClean="0"/>
              <a:t>M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nule se nám v textu ob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vilo mnoho </a:t>
            </a:r>
            <a:r>
              <a:rPr lang="cs-CZ" dirty="0" smtClean="0">
                <a:solidFill>
                  <a:srgbClr val="6600FF"/>
                </a:solidFill>
              </a:rPr>
              <a:t>č</a:t>
            </a:r>
            <a:r>
              <a:rPr lang="cs-CZ" dirty="0" smtClean="0"/>
              <a:t>íslovek a dnes máme asi překonat další pom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err="1" smtClean="0"/>
              <a:t>slnou</a:t>
            </a:r>
            <a:r>
              <a:rPr lang="cs-CZ" dirty="0" smtClean="0"/>
              <a:t> překážku(VŽDYŤ JSME NA OLYMPIÁDĚ)</a:t>
            </a:r>
          </a:p>
          <a:p>
            <a:pPr>
              <a:buNone/>
            </a:pPr>
            <a:endParaRPr lang="cs-CZ" dirty="0" smtClean="0"/>
          </a:p>
          <a:p>
            <a:pPr>
              <a:buClr>
                <a:schemeClr val="tx1"/>
              </a:buClr>
            </a:pPr>
            <a:r>
              <a:rPr lang="cs-CZ" u="sng" dirty="0" smtClean="0">
                <a:solidFill>
                  <a:srgbClr val="6600FF"/>
                </a:solidFill>
              </a:rPr>
              <a:t>Psaní ú nebo ů</a:t>
            </a:r>
          </a:p>
          <a:p>
            <a:r>
              <a:rPr lang="cs-CZ" dirty="0" smtClean="0"/>
              <a:t>Přiřaď správně:</a:t>
            </a:r>
          </a:p>
          <a:p>
            <a:endParaRPr lang="cs-CZ" dirty="0" smtClean="0"/>
          </a:p>
          <a:p>
            <a:pPr>
              <a:buNone/>
            </a:pPr>
            <a:r>
              <a:rPr lang="cs-CZ" sz="6200" dirty="0" smtClean="0"/>
              <a:t>ú</a:t>
            </a:r>
          </a:p>
          <a:p>
            <a:pPr>
              <a:buNone/>
            </a:pPr>
            <a:r>
              <a:rPr lang="cs-CZ" sz="6200" dirty="0" smtClean="0"/>
              <a:t>ů</a:t>
            </a:r>
          </a:p>
          <a:p>
            <a:endParaRPr lang="cs-CZ" u="sng" dirty="0" smtClean="0">
              <a:solidFill>
                <a:srgbClr val="6600FF"/>
              </a:solidFill>
            </a:endParaRPr>
          </a:p>
          <a:p>
            <a:endParaRPr lang="cs-CZ" u="sng" dirty="0" smtClean="0">
              <a:solidFill>
                <a:srgbClr val="6600FF"/>
              </a:solidFill>
            </a:endParaRPr>
          </a:p>
          <a:p>
            <a:r>
              <a:rPr lang="cs-CZ" u="sng" dirty="0" smtClean="0">
                <a:solidFill>
                  <a:srgbClr val="6600FF"/>
                </a:solidFill>
              </a:rPr>
              <a:t>Pozor na slova typu:</a:t>
            </a:r>
          </a:p>
          <a:p>
            <a:r>
              <a:rPr lang="cs-CZ" dirty="0" smtClean="0"/>
              <a:t>Troj</a:t>
            </a:r>
            <a:r>
              <a:rPr lang="cs-CZ" dirty="0" smtClean="0">
                <a:solidFill>
                  <a:srgbClr val="6600FF"/>
                </a:solidFill>
              </a:rPr>
              <a:t>ú</a:t>
            </a:r>
            <a:r>
              <a:rPr lang="cs-CZ" dirty="0" smtClean="0"/>
              <a:t>helník, bez</a:t>
            </a:r>
            <a:r>
              <a:rPr lang="cs-CZ" dirty="0" smtClean="0">
                <a:solidFill>
                  <a:srgbClr val="6600FF"/>
                </a:solidFill>
              </a:rPr>
              <a:t>ú</a:t>
            </a:r>
            <a:r>
              <a:rPr lang="cs-CZ" dirty="0" smtClean="0"/>
              <a:t>ročný, </a:t>
            </a:r>
            <a:r>
              <a:rPr lang="cs-CZ" dirty="0" err="1" smtClean="0"/>
              <a:t>bez</a:t>
            </a:r>
            <a:r>
              <a:rPr lang="cs-CZ" dirty="0" err="1" smtClean="0">
                <a:solidFill>
                  <a:srgbClr val="6600FF"/>
                </a:solidFill>
              </a:rPr>
              <a:t>ú</a:t>
            </a:r>
            <a:r>
              <a:rPr lang="cs-CZ" dirty="0" err="1" smtClean="0"/>
              <a:t>čelový</a:t>
            </a:r>
            <a:endParaRPr lang="cs-CZ" dirty="0" smtClean="0"/>
          </a:p>
          <a:p>
            <a:r>
              <a:rPr lang="cs-CZ" dirty="0" smtClean="0"/>
              <a:t>Proč je takto napíšeme?</a:t>
            </a:r>
          </a:p>
          <a:p>
            <a:endParaRPr lang="cs-CZ" dirty="0" smtClean="0"/>
          </a:p>
          <a:p>
            <a:r>
              <a:rPr lang="cs-CZ" dirty="0" smtClean="0"/>
              <a:t>Vypiš z </a:t>
            </a:r>
            <a:r>
              <a:rPr lang="cs-CZ" dirty="0" smtClean="0">
                <a:solidFill>
                  <a:srgbClr val="6600FF"/>
                </a:solidFill>
              </a:rPr>
              <a:t>_</a:t>
            </a:r>
            <a:r>
              <a:rPr lang="cs-CZ" dirty="0" smtClean="0"/>
              <a:t>vodního textu slova s </a:t>
            </a:r>
            <a:r>
              <a:rPr lang="cs-CZ" sz="4600" dirty="0" smtClean="0">
                <a:solidFill>
                  <a:srgbClr val="6600FF"/>
                </a:solidFill>
              </a:rPr>
              <a:t>ú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31640" y="2492896"/>
            <a:ext cx="4038600" cy="1368152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píšeme uprostřed a na   konci slov</a:t>
            </a:r>
          </a:p>
          <a:p>
            <a:endParaRPr lang="cs-CZ" dirty="0" smtClean="0"/>
          </a:p>
          <a:p>
            <a:r>
              <a:rPr lang="cs-CZ" dirty="0" smtClean="0"/>
              <a:t>píšeme na začátku slov</a:t>
            </a:r>
            <a:endParaRPr lang="cs-CZ" dirty="0"/>
          </a:p>
        </p:txBody>
      </p:sp>
      <p:pic>
        <p:nvPicPr>
          <p:cNvPr id="4098" name="Picture 2" descr="C:\Documents and Settings\Asus\Local Settings\Temporary Internet Files\Content.IE5\RDMR96LJ\MC90032949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216" y="4437112"/>
            <a:ext cx="1584176" cy="1783533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19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260649"/>
            <a:ext cx="8075240" cy="2160239"/>
          </a:xfrm>
          <a:ln>
            <a:solidFill>
              <a:srgbClr val="6600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cs-CZ" dirty="0" smtClean="0"/>
              <a:t>Ještě ale kontrola domácího úkolu:</a:t>
            </a:r>
          </a:p>
          <a:p>
            <a:r>
              <a:rPr lang="cs-CZ" dirty="0" smtClean="0"/>
              <a:t>1896 Atény</a:t>
            </a:r>
          </a:p>
          <a:p>
            <a:r>
              <a:rPr lang="cs-CZ" dirty="0" smtClean="0"/>
              <a:t>1900 Paříž</a:t>
            </a:r>
          </a:p>
          <a:p>
            <a:r>
              <a:rPr lang="cs-CZ" dirty="0" smtClean="0"/>
              <a:t>1904 St. Louis</a:t>
            </a:r>
          </a:p>
          <a:p>
            <a:r>
              <a:rPr lang="cs-CZ" dirty="0" smtClean="0"/>
              <a:t>1908 Londýn</a:t>
            </a: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>
          <a:xfrm>
            <a:off x="2483768" y="2636912"/>
            <a:ext cx="4041775" cy="906115"/>
          </a:xfrm>
          <a:ln>
            <a:solidFill>
              <a:srgbClr val="6600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0" dirty="0" smtClean="0"/>
              <a:t>Napadlo by Tě</a:t>
            </a:r>
            <a:r>
              <a:rPr lang="cs-CZ" b="0" smtClean="0"/>
              <a:t>, pro</a:t>
            </a:r>
            <a:r>
              <a:rPr lang="cs-CZ" b="0" smtClean="0">
                <a:solidFill>
                  <a:srgbClr val="6600FF"/>
                </a:solidFill>
              </a:rPr>
              <a:t>č</a:t>
            </a:r>
            <a:r>
              <a:rPr lang="cs-CZ" b="0" smtClean="0"/>
              <a:t> </a:t>
            </a:r>
            <a:r>
              <a:rPr lang="cs-CZ" b="0" dirty="0" smtClean="0"/>
              <a:t>jsme v</a:t>
            </a:r>
            <a:r>
              <a:rPr lang="cs-CZ" b="0" dirty="0" smtClean="0">
                <a:solidFill>
                  <a:srgbClr val="6600FF"/>
                </a:solidFill>
              </a:rPr>
              <a:t>_</a:t>
            </a:r>
            <a:r>
              <a:rPr lang="cs-CZ" b="0" dirty="0" smtClean="0"/>
              <a:t>brali právě 1908 a Londýn?</a:t>
            </a:r>
            <a:endParaRPr lang="cs-CZ" b="0" dirty="0"/>
          </a:p>
        </p:txBody>
      </p:sp>
      <p:sp>
        <p:nvSpPr>
          <p:cNvPr id="5122" name="PubRRectCallout"/>
          <p:cNvSpPr>
            <a:spLocks noGrp="1" noEditPoints="1" noChangeArrowheads="1"/>
          </p:cNvSpPr>
          <p:nvPr>
            <p:ph sz="quarter" idx="4"/>
          </p:nvPr>
        </p:nvSpPr>
        <p:spPr bwMode="auto">
          <a:xfrm>
            <a:off x="179512" y="3645024"/>
            <a:ext cx="8712967" cy="3024336"/>
          </a:xfrm>
          <a:custGeom>
            <a:avLst/>
            <a:gdLst>
              <a:gd name="G0" fmla="+- 0 0 0"/>
              <a:gd name="G1" fmla="+- 8607 0 0"/>
              <a:gd name="T0" fmla="*/ 10800 w 21600"/>
              <a:gd name="T1" fmla="*/ 0 h 21600"/>
              <a:gd name="T2" fmla="*/ 0 w 21600"/>
              <a:gd name="T3" fmla="*/ 8638 h 21600"/>
              <a:gd name="T4" fmla="*/ 8607 w 21600"/>
              <a:gd name="T5" fmla="*/ 21600 h 21600"/>
              <a:gd name="T6" fmla="*/ 10800 w 21600"/>
              <a:gd name="T7" fmla="*/ 17277 h 21600"/>
              <a:gd name="T8" fmla="*/ 21600 w 21600"/>
              <a:gd name="T9" fmla="*/ 8638 h 21600"/>
              <a:gd name="T10" fmla="*/ 17694720 60000 65536"/>
              <a:gd name="T11" fmla="*/ 11796480 60000 65536"/>
              <a:gd name="T12" fmla="*/ 5898240 60000 65536"/>
              <a:gd name="T13" fmla="*/ 5898240 60000 65536"/>
              <a:gd name="T14" fmla="*/ 0 60000 65536"/>
              <a:gd name="T15" fmla="*/ 145 w 21600"/>
              <a:gd name="T16" fmla="*/ 145 h 21600"/>
              <a:gd name="T17" fmla="*/ 21409 w 21600"/>
              <a:gd name="T18" fmla="*/ 17106 h 21600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21600" h="21600">
                <a:moveTo>
                  <a:pt x="532" y="0"/>
                </a:moveTo>
                <a:cubicBezTo>
                  <a:pt x="238" y="0"/>
                  <a:pt x="0" y="238"/>
                  <a:pt x="0" y="532"/>
                </a:cubicBezTo>
                <a:lnTo>
                  <a:pt x="0" y="16745"/>
                </a:lnTo>
                <a:cubicBezTo>
                  <a:pt x="0" y="17039"/>
                  <a:pt x="238" y="17277"/>
                  <a:pt x="532" y="17277"/>
                </a:cubicBezTo>
                <a:lnTo>
                  <a:pt x="2623" y="17277"/>
                </a:lnTo>
                <a:lnTo>
                  <a:pt x="8607" y="21600"/>
                </a:lnTo>
                <a:lnTo>
                  <a:pt x="6515" y="17277"/>
                </a:lnTo>
                <a:lnTo>
                  <a:pt x="21016" y="17277"/>
                </a:lnTo>
                <a:cubicBezTo>
                  <a:pt x="21339" y="17277"/>
                  <a:pt x="21600" y="17039"/>
                  <a:pt x="21600" y="16745"/>
                </a:cubicBezTo>
                <a:lnTo>
                  <a:pt x="21600" y="532"/>
                </a:lnTo>
                <a:cubicBezTo>
                  <a:pt x="21600" y="238"/>
                  <a:pt x="21339" y="0"/>
                  <a:pt x="21016" y="0"/>
                </a:cubicBezTo>
                <a:close/>
              </a:path>
            </a:pathLst>
          </a:custGeom>
          <a:solidFill>
            <a:srgbClr val="6600FF"/>
          </a:solidFill>
          <a:ln>
            <a:solidFill>
              <a:srgbClr val="6600FF"/>
            </a:solidFill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>
              <a:buNone/>
            </a:pPr>
            <a:r>
              <a:rPr lang="cs-CZ" dirty="0" smtClean="0"/>
              <a:t>Tvůj prostor:</a:t>
            </a:r>
            <a:endParaRPr lang="cs-CZ" dirty="0"/>
          </a:p>
        </p:txBody>
      </p:sp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332656"/>
            <a:ext cx="7643192" cy="5040560"/>
          </a:xfrm>
          <a:ln>
            <a:solidFill>
              <a:srgbClr val="6600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Ano, protože ta nejbližší OLYMPIÁDA v roce 2012 bude opět v LONDÝNĚ a na dlouhou dobu nejblíže </a:t>
            </a:r>
            <a:r>
              <a:rPr lang="cs-CZ" dirty="0" smtClean="0">
                <a:solidFill>
                  <a:srgbClr val="6600FF"/>
                </a:solidFill>
              </a:rPr>
              <a:t>Č</a:t>
            </a:r>
            <a:r>
              <a:rPr lang="cs-CZ" dirty="0" smtClean="0"/>
              <a:t>ESKÉ REPUBLICE.</a:t>
            </a:r>
          </a:p>
          <a:p>
            <a:r>
              <a:rPr lang="cs-CZ" dirty="0" smtClean="0"/>
              <a:t>Ale má to ještě jeden důvod. Přesně 40 let </a:t>
            </a:r>
            <a:r>
              <a:rPr lang="cs-CZ" dirty="0" smtClean="0"/>
              <a:t>„od </a:t>
            </a:r>
            <a:r>
              <a:rPr lang="cs-CZ" dirty="0" smtClean="0"/>
              <a:t>LONDÝNA“, tedy v roce 1948 vybojoval OLYMPIJSKÉ ZLATO v běhu na 1000m a OLYMPIJSKÉ STŘÍBRO v běhu na 5000 náš nejslavnější OLYMPIONIK.</a:t>
            </a:r>
            <a:endParaRPr lang="cs-CZ" dirty="0"/>
          </a:p>
        </p:txBody>
      </p:sp>
      <p:pic>
        <p:nvPicPr>
          <p:cNvPr id="6146" name="Picture 2" descr="C:\Documents and Settings\Asus\Local Settings\Temporary Internet Files\Content.IE5\TI8ER0JX\MC90035233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2" y="3356992"/>
            <a:ext cx="1683945" cy="1950182"/>
          </a:xfrm>
          <a:prstGeom prst="rect">
            <a:avLst/>
          </a:prstGeom>
          <a:noFill/>
        </p:spPr>
      </p:pic>
      <p:pic>
        <p:nvPicPr>
          <p:cNvPr id="6" name="Picture 13" descr="C:\Documents and Settings\Asus\Local Settings\Temporary Internet Files\Content.IE5\GDHM5CE2\MC90030785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5445224"/>
            <a:ext cx="1224136" cy="125152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755576" y="476672"/>
            <a:ext cx="7499176" cy="3168352"/>
          </a:xfrm>
          <a:ln>
            <a:solidFill>
              <a:srgbClr val="6600FF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Jeho jméno a místo </a:t>
            </a:r>
          </a:p>
          <a:p>
            <a:pPr>
              <a:buNone/>
            </a:pPr>
            <a:r>
              <a:rPr lang="cs-CZ" dirty="0" smtClean="0"/>
              <a:t>OLYMPIÁDY v roce 1948 je </a:t>
            </a:r>
          </a:p>
          <a:p>
            <a:pPr>
              <a:buNone/>
            </a:pPr>
            <a:r>
              <a:rPr lang="cs-CZ" dirty="0" smtClean="0"/>
              <a:t>Tvůj domácí úkol.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Těším se!</a:t>
            </a:r>
          </a:p>
          <a:p>
            <a:pPr>
              <a:buNone/>
            </a:pPr>
            <a:endParaRPr lang="cs-CZ" dirty="0" smtClean="0"/>
          </a:p>
          <a:p>
            <a:pPr algn="r">
              <a:buNone/>
            </a:pPr>
            <a:r>
              <a:rPr lang="cs-CZ" dirty="0" smtClean="0"/>
              <a:t>paní u</a:t>
            </a:r>
            <a:r>
              <a:rPr lang="cs-CZ" sz="4400" dirty="0" smtClean="0">
                <a:solidFill>
                  <a:srgbClr val="6600FF"/>
                </a:solidFill>
              </a:rPr>
              <a:t>č</a:t>
            </a:r>
            <a:r>
              <a:rPr lang="cs-CZ" dirty="0" smtClean="0"/>
              <a:t>itelka</a:t>
            </a:r>
            <a:endParaRPr lang="cs-CZ" dirty="0"/>
          </a:p>
        </p:txBody>
      </p:sp>
      <p:pic>
        <p:nvPicPr>
          <p:cNvPr id="5" name="Picture 14" descr="C:\Documents and Settings\Asus\Local Settings\Temporary Internet Files\Content.IE5\NOZEH7U3\MC90031229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548680"/>
            <a:ext cx="1080120" cy="1008112"/>
          </a:xfrm>
          <a:prstGeom prst="rect">
            <a:avLst/>
          </a:prstGeom>
          <a:noFill/>
        </p:spPr>
      </p:pic>
      <p:pic>
        <p:nvPicPr>
          <p:cNvPr id="6" name="Picture 3" descr="C:\Documents and Settings\Asus\Local Settings\Temporary Internet Files\Content.IE5\NOZEH7U3\MC90023983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3501008"/>
            <a:ext cx="3024336" cy="316835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newsflash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>
            <a:normAutofit fontScale="90000"/>
            <a:scene3d>
              <a:camera prst="isometricOffAxis1Right"/>
              <a:lightRig rig="threePt" dir="t"/>
            </a:scene3d>
            <a:sp3d extrusionH="57150">
              <a:bevelT w="38100" h="38100" prst="convex"/>
            </a:sp3d>
          </a:bodyPr>
          <a:lstStyle/>
          <a:p>
            <a:r>
              <a:rPr lang="cs-CZ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</a:rPr>
              <a:t>KLAPKA: </a:t>
            </a:r>
            <a:r>
              <a:rPr lang="cs-CZ" dirty="0" smtClean="0"/>
              <a:t>STOP</a:t>
            </a:r>
            <a:r>
              <a:rPr lang="cs-CZ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</a:rPr>
              <a:t>!</a:t>
            </a:r>
            <a:r>
              <a:rPr lang="cs-CZ" dirty="0" smtClean="0"/>
              <a:t> Pro dnešek kon</a:t>
            </a:r>
            <a:r>
              <a:rPr lang="cs-CZ" sz="7300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</a:rPr>
              <a:t>č</a:t>
            </a:r>
            <a:r>
              <a:rPr lang="cs-CZ" dirty="0" smtClean="0"/>
              <a:t>íme</a:t>
            </a:r>
            <a:r>
              <a:rPr lang="cs-CZ" dirty="0" smtClean="0">
                <a:ln>
                  <a:solidFill>
                    <a:srgbClr val="6600FF"/>
                  </a:solidFill>
                </a:ln>
                <a:solidFill>
                  <a:srgbClr val="6600FF"/>
                </a:solidFill>
              </a:rPr>
              <a:t>!</a:t>
            </a:r>
            <a:endParaRPr lang="cs-CZ" dirty="0">
              <a:ln>
                <a:solidFill>
                  <a:srgbClr val="6600FF"/>
                </a:solidFill>
              </a:ln>
              <a:solidFill>
                <a:srgbClr val="6600FF"/>
              </a:solidFill>
            </a:endParaRPr>
          </a:p>
        </p:txBody>
      </p:sp>
      <p:pic>
        <p:nvPicPr>
          <p:cNvPr id="7170" name="Picture 2" descr="C:\Documents and Settings\Asus\Local Settings\Temporary Internet Files\Content.IE5\XF1XV9GO\MC900254376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8064896" cy="5184576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294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KLAPKA: Písmeno Č podevatenácté</vt:lpstr>
      <vt:lpstr>Snímek 3</vt:lpstr>
      <vt:lpstr>Snímek 4</vt:lpstr>
      <vt:lpstr>Snímek 5</vt:lpstr>
      <vt:lpstr>Snímek 6</vt:lpstr>
      <vt:lpstr>Snímek 7</vt:lpstr>
      <vt:lpstr>Snímek 8</vt:lpstr>
      <vt:lpstr>KLAPKA: STOP! Pro dnešek končíme!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František Remeš</dc:creator>
  <cp:lastModifiedBy>Dum</cp:lastModifiedBy>
  <cp:revision>9</cp:revision>
  <dcterms:created xsi:type="dcterms:W3CDTF">2011-11-20T17:10:44Z</dcterms:created>
  <dcterms:modified xsi:type="dcterms:W3CDTF">2014-08-20T11:13:34Z</dcterms:modified>
</cp:coreProperties>
</file>