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rts/chart3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style val="28"/>
  <c:chart>
    <c:plotArea>
      <c:layout/>
      <c:barChart>
        <c:barDir val="col"/>
        <c:grouping val="clustered"/>
        <c:ser>
          <c:idx val="0"/>
          <c:order val="0"/>
          <c:cat>
            <c:strRef>
              <c:f>List1!$B$3:$B$4</c:f>
              <c:strCache>
                <c:ptCount val="2"/>
                <c:pt idx="0">
                  <c:v>Sportovci - St. Louis</c:v>
                </c:pt>
                <c:pt idx="1">
                  <c:v>Sporovci - Anglie</c:v>
                </c:pt>
              </c:strCache>
            </c:strRef>
          </c:cat>
          <c:val>
            <c:numRef>
              <c:f>List1!$C$3:$C$4</c:f>
              <c:numCache>
                <c:formatCode>General</c:formatCode>
                <c:ptCount val="2"/>
                <c:pt idx="0">
                  <c:v>625</c:v>
                </c:pt>
                <c:pt idx="1">
                  <c:v>2035</c:v>
                </c:pt>
              </c:numCache>
            </c:numRef>
          </c:val>
        </c:ser>
        <c:dLbls/>
        <c:axId val="145630720"/>
        <c:axId val="145632256"/>
      </c:barChart>
      <c:catAx>
        <c:axId val="145630720"/>
        <c:scaling>
          <c:orientation val="minMax"/>
        </c:scaling>
        <c:axPos val="b"/>
        <c:numFmt formatCode="General" sourceLinked="1"/>
        <c:tickLblPos val="nextTo"/>
        <c:crossAx val="145632256"/>
        <c:crosses val="autoZero"/>
        <c:auto val="1"/>
        <c:lblAlgn val="ctr"/>
        <c:lblOffset val="100"/>
      </c:catAx>
      <c:valAx>
        <c:axId val="145632256"/>
        <c:scaling>
          <c:orientation val="minMax"/>
        </c:scaling>
        <c:axPos val="l"/>
        <c:majorGridlines/>
        <c:numFmt formatCode="General" sourceLinked="1"/>
        <c:tickLblPos val="nextTo"/>
        <c:crossAx val="145630720"/>
        <c:crosses val="autoZero"/>
        <c:crossBetween val="between"/>
      </c:valAx>
    </c:plotArea>
    <c:plotVisOnly val="1"/>
    <c:dispBlanksAs val="gap"/>
  </c:chart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style val="27"/>
  <c:chart>
    <c:plotArea>
      <c:layout>
        <c:manualLayout>
          <c:layoutTarget val="inner"/>
          <c:xMode val="edge"/>
          <c:yMode val="edge"/>
          <c:x val="5.8099518810148867E-2"/>
          <c:y val="7.4548702245552642E-2"/>
          <c:w val="0.76397134733158611"/>
          <c:h val="0.8326195683872849"/>
        </c:manualLayout>
      </c:layout>
      <c:barChart>
        <c:barDir val="col"/>
        <c:grouping val="clustered"/>
        <c:ser>
          <c:idx val="0"/>
          <c:order val="0"/>
          <c:cat>
            <c:strRef>
              <c:f>List1!$B$7:$B$8</c:f>
              <c:strCache>
                <c:ptCount val="2"/>
                <c:pt idx="0">
                  <c:v>Země- St. Louis</c:v>
                </c:pt>
                <c:pt idx="1">
                  <c:v>Země - Anglie</c:v>
                </c:pt>
              </c:strCache>
            </c:strRef>
          </c:cat>
          <c:val>
            <c:numRef>
              <c:f>List1!$C$7:$C$8</c:f>
              <c:numCache>
                <c:formatCode>General</c:formatCode>
                <c:ptCount val="2"/>
                <c:pt idx="0">
                  <c:v>12</c:v>
                </c:pt>
                <c:pt idx="1">
                  <c:v>23</c:v>
                </c:pt>
              </c:numCache>
            </c:numRef>
          </c:val>
        </c:ser>
        <c:dLbls/>
        <c:axId val="145660160"/>
        <c:axId val="145670144"/>
      </c:barChart>
      <c:catAx>
        <c:axId val="145660160"/>
        <c:scaling>
          <c:orientation val="minMax"/>
        </c:scaling>
        <c:axPos val="b"/>
        <c:tickLblPos val="nextTo"/>
        <c:crossAx val="145670144"/>
        <c:crosses val="autoZero"/>
        <c:auto val="1"/>
        <c:lblAlgn val="ctr"/>
        <c:lblOffset val="100"/>
      </c:catAx>
      <c:valAx>
        <c:axId val="145670144"/>
        <c:scaling>
          <c:orientation val="minMax"/>
        </c:scaling>
        <c:axPos val="l"/>
        <c:majorGridlines/>
        <c:numFmt formatCode="General" sourceLinked="1"/>
        <c:tickLblPos val="nextTo"/>
        <c:crossAx val="145660160"/>
        <c:crosses val="autoZero"/>
        <c:crossBetween val="between"/>
      </c:valAx>
    </c:plotArea>
    <c:plotVisOnly val="1"/>
    <c:dispBlanksAs val="gap"/>
  </c:chart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style val="25"/>
  <c:chart>
    <c:plotArea>
      <c:layout/>
      <c:barChart>
        <c:barDir val="col"/>
        <c:grouping val="clustered"/>
        <c:ser>
          <c:idx val="0"/>
          <c:order val="0"/>
          <c:cat>
            <c:strRef>
              <c:f>List1!$B$11:$B$12</c:f>
              <c:strCache>
                <c:ptCount val="2"/>
                <c:pt idx="0">
                  <c:v>Češi - St. Louis</c:v>
                </c:pt>
                <c:pt idx="1">
                  <c:v>Češi - Anglie</c:v>
                </c:pt>
              </c:strCache>
            </c:strRef>
          </c:cat>
          <c:val>
            <c:numRef>
              <c:f>List1!$C$11:$C$12</c:f>
              <c:numCache>
                <c:formatCode>General</c:formatCode>
                <c:ptCount val="2"/>
                <c:pt idx="0">
                  <c:v>0</c:v>
                </c:pt>
                <c:pt idx="1">
                  <c:v>18</c:v>
                </c:pt>
              </c:numCache>
            </c:numRef>
          </c:val>
        </c:ser>
        <c:dLbls/>
        <c:axId val="146156544"/>
        <c:axId val="146166528"/>
      </c:barChart>
      <c:catAx>
        <c:axId val="146156544"/>
        <c:scaling>
          <c:orientation val="minMax"/>
        </c:scaling>
        <c:axPos val="b"/>
        <c:tickLblPos val="nextTo"/>
        <c:crossAx val="146166528"/>
        <c:crosses val="autoZero"/>
        <c:auto val="1"/>
        <c:lblAlgn val="ctr"/>
        <c:lblOffset val="100"/>
      </c:catAx>
      <c:valAx>
        <c:axId val="146166528"/>
        <c:scaling>
          <c:orientation val="minMax"/>
        </c:scaling>
        <c:axPos val="l"/>
        <c:majorGridlines/>
        <c:numFmt formatCode="General" sourceLinked="1"/>
        <c:tickLblPos val="nextTo"/>
        <c:crossAx val="146156544"/>
        <c:crosses val="autoZero"/>
        <c:crossBetween val="between"/>
      </c:valAx>
    </c:plotArea>
    <c:plotVisOnly val="1"/>
    <c:dispBlanksAs val="gap"/>
  </c:chart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E6126-E51E-4DEF-B0FF-10050EB78AB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1DFD-5B34-4B08-A084-B3423BAA4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E6126-E51E-4DEF-B0FF-10050EB78AB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1DFD-5B34-4B08-A084-B3423BAA4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E6126-E51E-4DEF-B0FF-10050EB78AB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1DFD-5B34-4B08-A084-B3423BAA4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E6126-E51E-4DEF-B0FF-10050EB78AB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1DFD-5B34-4B08-A084-B3423BAA4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E6126-E51E-4DEF-B0FF-10050EB78AB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1DFD-5B34-4B08-A084-B3423BAA4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E6126-E51E-4DEF-B0FF-10050EB78AB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1DFD-5B34-4B08-A084-B3423BAA4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E6126-E51E-4DEF-B0FF-10050EB78AB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1DFD-5B34-4B08-A084-B3423BAA4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E6126-E51E-4DEF-B0FF-10050EB78AB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1DFD-5B34-4B08-A084-B3423BAA4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E6126-E51E-4DEF-B0FF-10050EB78AB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1DFD-5B34-4B08-A084-B3423BAA4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E6126-E51E-4DEF-B0FF-10050EB78AB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1DFD-5B34-4B08-A084-B3423BAA4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E6126-E51E-4DEF-B0FF-10050EB78AB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1DFD-5B34-4B08-A084-B3423BAA4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8E6126-E51E-4DEF-B0FF-10050EB78AB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531DFD-5B34-4B08-A084-B3423BAA4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wmf"/><Relationship Id="rId4" Type="http://schemas.openxmlformats.org/officeDocument/2006/relationships/chart" Target="../charts/char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636912"/>
            <a:ext cx="7920880" cy="309634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VY_32_INOVACE_VYUŽITÍ MEZIPŘEDMĚTOVÝCH VZTAHŮ_5 OH LONDÝN 1908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LONDÝN 1908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</a:t>
            </a:r>
            <a:r>
              <a:rPr lang="cs-CZ" b="1" dirty="0" smtClean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Tato prezentace je určena pro žáky 4. ročníku ZŠ – Mezipředmětové vztahy VL, ČJ, </a:t>
            </a:r>
            <a:r>
              <a:rPr lang="cs-CZ" dirty="0" smtClean="0">
                <a:solidFill>
                  <a:schemeClr val="tx1"/>
                </a:solidFill>
              </a:rPr>
              <a:t>TV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03848" y="1700808"/>
            <a:ext cx="2738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ATÉN 1896 K LONDÝNU 2012</a:t>
            </a:r>
            <a:endParaRPr lang="cs-CZ" b="1" dirty="0">
              <a:ln w="18000">
                <a:solidFill>
                  <a:sysClr val="windowText" lastClr="000000"/>
                </a:solidFill>
                <a:prstDash val="solid"/>
                <a:miter lim="800000"/>
              </a:ln>
              <a:solidFill>
                <a:sysClr val="windowText" lastClr="00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" name="Zástupný symbol pro obsah 7" descr="800px-Olympic_Rings_svg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2015330"/>
            <a:ext cx="8136904" cy="4365998"/>
          </a:xfrm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LONDÝN 1908</a:t>
            </a:r>
            <a:b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IV.</a:t>
            </a:r>
            <a:endParaRPr lang="cs-CZ" b="1" dirty="0">
              <a:ln w="18415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Asus\Local Settings\Temporary Internet Files\Content.IE5\4FUVSG80\MC900326964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duotone>
              <a:prstClr val="black"/>
              <a:schemeClr val="bg1">
                <a:lumMod val="95000"/>
                <a:tint val="45000"/>
                <a:satMod val="400000"/>
              </a:schemeClr>
            </a:duotone>
            <a:lum contrast="40000"/>
          </a:blip>
          <a:stretch>
            <a:fillRect/>
          </a:stretch>
        </p:blipFill>
        <p:spPr bwMode="auto">
          <a:xfrm>
            <a:off x="2123728" y="1268760"/>
            <a:ext cx="5112568" cy="5400600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6588224" y="5229200"/>
            <a:ext cx="1219944" cy="38863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7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Londýn</a:t>
            </a:r>
            <a:endParaRPr lang="cs-CZ" sz="1700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6444208" y="5301208"/>
            <a:ext cx="144016" cy="144016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04656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IV. OLYMPIJSKÉ HRY</a:t>
            </a:r>
          </a:p>
          <a:p>
            <a:pPr algn="ctr">
              <a:buNone/>
            </a:pPr>
            <a:endParaRPr lang="cs-CZ" b="1" dirty="0" smtClean="0">
              <a:ln w="18415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Velká Británie</a:t>
            </a:r>
          </a:p>
          <a:p>
            <a:pPr algn="ctr"/>
            <a:endParaRPr lang="cs-CZ" b="1" dirty="0" smtClean="0">
              <a:ln w="18415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Londýn</a:t>
            </a:r>
          </a:p>
          <a:p>
            <a:pPr algn="ctr"/>
            <a:endParaRPr lang="cs-CZ" b="1" dirty="0" smtClean="0">
              <a:ln w="18415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27. dubna - 31. října 1908</a:t>
            </a:r>
          </a:p>
          <a:p>
            <a:pPr algn="ctr"/>
            <a:endParaRPr lang="cs-CZ" b="1" dirty="0" smtClean="0">
              <a:ln w="18415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18 českých sportovců</a:t>
            </a:r>
            <a:endParaRPr lang="cs-CZ" b="1" dirty="0">
              <a:ln w="18415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Asus\Local Settings\Temporary Internet Files\Content.IE5\38JPITWQ\MC9000158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96752"/>
            <a:ext cx="2845613" cy="2291486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38JPITWQ\MC9000188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869160"/>
            <a:ext cx="1944216" cy="13681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Kdyby se Itálie nedostala do složité situace, </a:t>
            </a:r>
          </a:p>
          <a:p>
            <a:pPr>
              <a:buNone/>
            </a:pPr>
            <a:r>
              <a:rPr lang="cs-CZ" dirty="0" smtClean="0"/>
              <a:t>konaly by se IV. Olympijské hry v Římě. Londýn </a:t>
            </a:r>
          </a:p>
          <a:p>
            <a:pPr>
              <a:buNone/>
            </a:pPr>
            <a:r>
              <a:rPr lang="cs-CZ" dirty="0" smtClean="0"/>
              <a:t>nabídl pomoc, ale na přípravu her měli </a:t>
            </a:r>
          </a:p>
          <a:p>
            <a:pPr>
              <a:buNone/>
            </a:pPr>
            <a:r>
              <a:rPr lang="cs-CZ" dirty="0" smtClean="0"/>
              <a:t>Angličané pouze dva roky.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Zajímavost: </a:t>
            </a:r>
          </a:p>
          <a:p>
            <a:pPr>
              <a:buNone/>
            </a:pPr>
            <a:r>
              <a:rPr lang="cs-CZ" dirty="0" smtClean="0"/>
              <a:t>Nádherný stadion, který </a:t>
            </a:r>
          </a:p>
          <a:p>
            <a:pPr>
              <a:buNone/>
            </a:pPr>
            <a:r>
              <a:rPr lang="cs-CZ" dirty="0" smtClean="0"/>
              <a:t>stačili </a:t>
            </a:r>
            <a:r>
              <a:rPr lang="cs-CZ" dirty="0" smtClean="0"/>
              <a:t>postavit, </a:t>
            </a:r>
            <a:r>
              <a:rPr lang="cs-CZ" dirty="0" smtClean="0"/>
              <a:t>má i travnatou plochu a plavecký </a:t>
            </a:r>
          </a:p>
          <a:p>
            <a:pPr>
              <a:buNone/>
            </a:pPr>
            <a:r>
              <a:rPr lang="cs-CZ" dirty="0" smtClean="0"/>
              <a:t>bazén a slouží dodnes. </a:t>
            </a:r>
            <a:endParaRPr lang="cs-CZ" dirty="0"/>
          </a:p>
        </p:txBody>
      </p:sp>
      <p:pic>
        <p:nvPicPr>
          <p:cNvPr id="3074" name="Picture 2" descr="C:\Documents and Settings\Asus\Local Settings\Temporary Internet Files\Content.IE5\4FUVSG80\MC9002953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564904"/>
            <a:ext cx="3032651" cy="208823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0"/>
            <a:ext cx="8219256" cy="28803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I v Londýně b</a:t>
            </a: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dirty="0" err="1" smtClean="0"/>
              <a:t>ly</a:t>
            </a:r>
            <a:r>
              <a:rPr lang="cs-CZ" dirty="0" smtClean="0"/>
              <a:t> OH součástí v</a:t>
            </a: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dirty="0" smtClean="0"/>
              <a:t>stavy. </a:t>
            </a:r>
          </a:p>
          <a:p>
            <a:pPr>
              <a:buNone/>
            </a:pPr>
            <a:r>
              <a:rPr lang="cs-CZ" dirty="0" smtClean="0"/>
              <a:t>V</a:t>
            </a: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dirty="0" smtClean="0"/>
              <a:t>stavy, na které se prezentovaly dvě velké mocnosti </a:t>
            </a:r>
          </a:p>
          <a:p>
            <a:pPr>
              <a:buNone/>
            </a:pPr>
            <a:r>
              <a:rPr lang="cs-CZ" dirty="0" smtClean="0"/>
              <a:t>Velká Británie a Francie.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Češi v</a:t>
            </a: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dirty="0" smtClean="0"/>
              <a:t>bojovali dvě bronzové medaile v šermu.</a:t>
            </a:r>
            <a:endParaRPr lang="cs-CZ" dirty="0"/>
          </a:p>
        </p:txBody>
      </p:sp>
      <p:pic>
        <p:nvPicPr>
          <p:cNvPr id="4099" name="Picture 3" descr="C:\Documents and Settings\Asus\Local Settings\Temporary Internet Files\Content.IE5\4FUVSG80\MC900311512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763688" y="3933056"/>
            <a:ext cx="2243470" cy="2448272"/>
          </a:xfrm>
          <a:prstGeom prst="rect">
            <a:avLst/>
          </a:prstGeom>
          <a:noFill/>
        </p:spPr>
      </p:pic>
      <p:pic>
        <p:nvPicPr>
          <p:cNvPr id="8" name="Picture 3" descr="C:\Documents and Settings\Asus\Local Settings\Temporary Internet Files\Content.IE5\4FUVSG80\MC900311512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436096" y="3284984"/>
            <a:ext cx="2387486" cy="23762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188640"/>
            <a:ext cx="2304256" cy="57606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/>
              <a:t>Porovnej: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908720"/>
            <a:ext cx="4038600" cy="259228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III. OH St</a:t>
            </a:r>
            <a:r>
              <a:rPr lang="cs-CZ" dirty="0" smtClean="0"/>
              <a:t>. Louis</a:t>
            </a:r>
            <a:r>
              <a:rPr lang="cs-CZ" dirty="0" smtClean="0"/>
              <a:t>, USA 1904: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625 sportovců</a:t>
            </a:r>
          </a:p>
          <a:p>
            <a:r>
              <a:rPr lang="cs-CZ" dirty="0" smtClean="0"/>
              <a:t>12 zemí</a:t>
            </a:r>
          </a:p>
          <a:p>
            <a:r>
              <a:rPr lang="cs-CZ" dirty="0" smtClean="0"/>
              <a:t>Češi bez účasti.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908720"/>
            <a:ext cx="4038600" cy="2592288"/>
          </a:xfr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IV. OH Londýn, Velká </a:t>
            </a:r>
          </a:p>
          <a:p>
            <a:pPr>
              <a:buNone/>
            </a:pPr>
            <a:r>
              <a:rPr lang="cs-CZ" dirty="0" smtClean="0"/>
              <a:t>Británie 1908: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2035 sportovců</a:t>
            </a:r>
          </a:p>
          <a:p>
            <a:r>
              <a:rPr lang="cs-CZ" dirty="0" smtClean="0"/>
              <a:t>23 zemí</a:t>
            </a:r>
          </a:p>
          <a:p>
            <a:r>
              <a:rPr lang="cs-CZ" dirty="0" smtClean="0"/>
              <a:t>18 Čechů</a:t>
            </a:r>
            <a:endParaRPr lang="cs-CZ" dirty="0"/>
          </a:p>
        </p:txBody>
      </p:sp>
      <p:graphicFrame>
        <p:nvGraphicFramePr>
          <p:cNvPr id="8" name="Graf 7"/>
          <p:cNvGraphicFramePr/>
          <p:nvPr/>
        </p:nvGraphicFramePr>
        <p:xfrm>
          <a:off x="395536" y="3933056"/>
          <a:ext cx="3024336" cy="2284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9" name="Graf 8"/>
          <p:cNvGraphicFramePr/>
          <p:nvPr/>
        </p:nvGraphicFramePr>
        <p:xfrm>
          <a:off x="3563888" y="3861048"/>
          <a:ext cx="2628901" cy="23042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0" name="Graf 9"/>
          <p:cNvGraphicFramePr/>
          <p:nvPr/>
        </p:nvGraphicFramePr>
        <p:xfrm>
          <a:off x="6156176" y="3861048"/>
          <a:ext cx="2520280" cy="23762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2050" name="Picture 2" descr="C:\Documents and Settings\Asus\Local Settings\Temporary Internet Files\Content.IE5\RZTX8FB4\MC90001590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2276872"/>
            <a:ext cx="1008112" cy="864095"/>
          </a:xfrm>
          <a:prstGeom prst="rect">
            <a:avLst/>
          </a:prstGeom>
          <a:noFill/>
        </p:spPr>
      </p:pic>
      <p:pic>
        <p:nvPicPr>
          <p:cNvPr id="11" name="Picture 2" descr="C:\Documents and Settings\Asus\Local Settings\Temporary Internet Files\Content.IE5\RZTX8FB4\MC90001590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2492896"/>
            <a:ext cx="1008112" cy="86409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Hrdinou se stal maratónský běžec </a:t>
            </a:r>
          </a:p>
          <a:p>
            <a:pPr>
              <a:buNone/>
            </a:pPr>
            <a:r>
              <a:rPr lang="cs-CZ" dirty="0" smtClean="0"/>
              <a:t>Ital </a:t>
            </a:r>
            <a:r>
              <a:rPr lang="cs-CZ" b="1" dirty="0" err="1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Dorando</a:t>
            </a:r>
            <a:r>
              <a:rPr lang="cs-CZ" dirty="0" smtClean="0"/>
              <a:t> </a:t>
            </a:r>
            <a:r>
              <a:rPr lang="cs-CZ" b="1" dirty="0" err="1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Pietri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Po vběhnutí na stadion</a:t>
            </a:r>
          </a:p>
          <a:p>
            <a:pPr>
              <a:buNone/>
            </a:pPr>
            <a:r>
              <a:rPr lang="cs-CZ" dirty="0" smtClean="0"/>
              <a:t>do závěrečné části </a:t>
            </a:r>
          </a:p>
          <a:p>
            <a:pPr>
              <a:buNone/>
            </a:pPr>
            <a:r>
              <a:rPr lang="cs-CZ" dirty="0" smtClean="0"/>
              <a:t>se v</a:t>
            </a: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dirty="0" smtClean="0"/>
              <a:t>dal špatným směrem. </a:t>
            </a:r>
          </a:p>
          <a:p>
            <a:pPr>
              <a:buNone/>
            </a:pPr>
            <a:r>
              <a:rPr lang="cs-CZ" dirty="0" smtClean="0"/>
              <a:t>Diváci ho velmi </a:t>
            </a:r>
          </a:p>
          <a:p>
            <a:pPr>
              <a:buNone/>
            </a:pPr>
            <a:r>
              <a:rPr lang="cs-CZ" dirty="0" smtClean="0"/>
              <a:t>povzbuzovali, b</a:t>
            </a: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dirty="0" smtClean="0"/>
              <a:t>l však </a:t>
            </a:r>
          </a:p>
          <a:p>
            <a:pPr>
              <a:buNone/>
            </a:pPr>
            <a:r>
              <a:rPr lang="cs-CZ" dirty="0" smtClean="0"/>
              <a:t>velmi v</a:t>
            </a: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dirty="0" smtClean="0"/>
              <a:t>sílen.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ZPYO80XE\MC9000888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268760"/>
            <a:ext cx="3094535" cy="48439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50 bodů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100 bodů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>
              <a:ln w="18415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200 bodů</a:t>
            </a:r>
            <a:endParaRPr lang="cs-CZ" b="1" dirty="0">
              <a:ln w="18415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99791" y="836712"/>
            <a:ext cx="4392489" cy="5616624"/>
          </a:xfrm>
        </p:spPr>
        <p:txBody>
          <a:bodyPr>
            <a:normAutofit/>
          </a:bodyPr>
          <a:lstStyle/>
          <a:p>
            <a:pPr>
              <a:buFont typeface="Calibri" pitchFamily="34" charset="0"/>
              <a:buChar char="?"/>
            </a:pPr>
            <a:r>
              <a:rPr lang="cs-CZ" dirty="0" smtClean="0"/>
              <a:t>Trať maratónského běhu b</a:t>
            </a: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dirty="0" smtClean="0"/>
              <a:t>la v Londýně v</a:t>
            </a:r>
            <a:r>
              <a:rPr lang="cs-CZ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dirty="0" smtClean="0"/>
              <a:t>měřena přesně 42 195 m. Kolik je to přibližně km? 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Kdo je </a:t>
            </a:r>
            <a:r>
              <a:rPr lang="cs-CZ" dirty="0" err="1" smtClean="0"/>
              <a:t>Sherlock</a:t>
            </a:r>
            <a:r>
              <a:rPr lang="cs-CZ" dirty="0" smtClean="0"/>
              <a:t> </a:t>
            </a:r>
            <a:r>
              <a:rPr lang="cs-CZ" dirty="0" err="1" smtClean="0"/>
              <a:t>Holmes</a:t>
            </a:r>
            <a:r>
              <a:rPr lang="cs-CZ" dirty="0" smtClean="0"/>
              <a:t>? </a:t>
            </a:r>
          </a:p>
          <a:p>
            <a:pPr>
              <a:buFont typeface="Calibri" pitchFamily="34" charset="0"/>
              <a:buChar char="?"/>
            </a:pPr>
            <a:endParaRPr lang="cs-CZ" dirty="0" smtClean="0"/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Kdo je autorem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Sherlocka</a:t>
            </a:r>
            <a:r>
              <a:rPr lang="cs-CZ" dirty="0" smtClean="0"/>
              <a:t> Holmese?</a:t>
            </a:r>
            <a:endParaRPr lang="cs-CZ" dirty="0"/>
          </a:p>
        </p:txBody>
      </p:sp>
      <p:pic>
        <p:nvPicPr>
          <p:cNvPr id="5122" name="Picture 2" descr="C:\Documents and Settings\Asus\Local Settings\Temporary Internet Files\Content.IE5\ZPYO80XE\MC900053613[1].wmf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6156176" y="3068960"/>
            <a:ext cx="2600078" cy="322598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prstTxWarp prst="textWave2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Náš </a:t>
            </a:r>
            <a:r>
              <a:rPr lang="cs-CZ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už je o pět úseků blíž.</a:t>
            </a:r>
            <a:endParaRPr lang="cs-CZ" dirty="0"/>
          </a:p>
        </p:txBody>
      </p:sp>
      <p:pic>
        <p:nvPicPr>
          <p:cNvPr id="7" name="Picture 8" descr="C:\Documents and Settings\Asus\Local Settings\Temporary Internet Files\Content.IE5\4FUVSG80\MC90028899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340768"/>
            <a:ext cx="3888432" cy="53285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273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OD ATÉN 1896 K LONDÝNU 2012</vt:lpstr>
      <vt:lpstr>LONDÝN 1908 IV.</vt:lpstr>
      <vt:lpstr>Snímek 4</vt:lpstr>
      <vt:lpstr>Snímek 5</vt:lpstr>
      <vt:lpstr>Snímek 6</vt:lpstr>
      <vt:lpstr>Porovnej:</vt:lpstr>
      <vt:lpstr>Snímek 8</vt:lpstr>
      <vt:lpstr>Snímek 9</vt:lpstr>
      <vt:lpstr>Náš CÍL už je o pět úseků blíž.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19</cp:revision>
  <dcterms:created xsi:type="dcterms:W3CDTF">2012-01-08T18:53:38Z</dcterms:created>
  <dcterms:modified xsi:type="dcterms:W3CDTF">2014-08-20T18:03:24Z</dcterms:modified>
</cp:coreProperties>
</file>