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24AE2-18D7-4E8D-A04D-69D110F68B7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BB5D76-C1FC-4AF2-89A8-9B3E5FE1B26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492896"/>
            <a:ext cx="8496944" cy="3096344"/>
          </a:xfr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 </a:t>
            </a:r>
            <a:r>
              <a:rPr lang="cs-CZ" dirty="0" smtClean="0">
                <a:solidFill>
                  <a:schemeClr val="tx1"/>
                </a:solidFill>
              </a:rPr>
              <a:t>VY_32_INOVACE_VYUŽITÍ MEZIPŘEDMĚTOVÝCH VZTAHŮ_6 OH STOKHOLM 1912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STOCKHOLM 1912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  <a:endParaRPr lang="cs-CZ" b="1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</a:t>
            </a:r>
            <a:r>
              <a:rPr lang="cs-CZ" b="1" dirty="0" smtClean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Tato prezentace je určena pro žáky 4. ročníku ZŠ – Mezipředmětové vztahy VL, ČJ, TV, AJ, </a:t>
            </a:r>
            <a:r>
              <a:rPr lang="cs-CZ" dirty="0" smtClean="0">
                <a:solidFill>
                  <a:schemeClr val="tx1"/>
                </a:solidFill>
              </a:rPr>
              <a:t>HV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275856" y="1700808"/>
            <a:ext cx="273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 ATÉN 1896 K LONDÝNU 2012</a:t>
            </a:r>
            <a:endParaRPr lang="cs-CZ" b="1" dirty="0">
              <a:ln w="18000">
                <a:solidFill>
                  <a:schemeClr val="tx1"/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Zástupný symbol pro obsah 7" descr="800px-Olympic_Rings_svg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8208912" cy="4752528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STOCKHOLM 1912</a:t>
            </a:r>
            <a:b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</a:b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V.</a:t>
            </a:r>
            <a:endParaRPr lang="cs-CZ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026" name="Picture 2" descr="C:\Documents and Settings\Asus\Local Settings\Temporary Internet Files\Content.IE5\NOZEH7U3\MC900349459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2843808" y="1556792"/>
            <a:ext cx="3456384" cy="5040560"/>
          </a:xfrm>
          <a:prstGeom prst="rect">
            <a:avLst/>
          </a:prstGeom>
          <a:noFill/>
        </p:spPr>
      </p:pic>
      <p:sp>
        <p:nvSpPr>
          <p:cNvPr id="6" name="Vývojový diagram: spojka 5"/>
          <p:cNvSpPr/>
          <p:nvPr/>
        </p:nvSpPr>
        <p:spPr>
          <a:xfrm>
            <a:off x="5004048" y="4869160"/>
            <a:ext cx="144016" cy="144016"/>
          </a:xfrm>
          <a:prstGeom prst="flowChartConnector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5004048" y="4941168"/>
            <a:ext cx="1306488" cy="38863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7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Stockholm</a:t>
            </a:r>
            <a:endParaRPr lang="cs-CZ" sz="1700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V. OLYMPIJSKÉ HRY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ŠVÉDSKO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STOCKHOLM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5.května – 22. července 1912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45 českých sportovců</a:t>
            </a:r>
            <a:endParaRPr lang="cs-CZ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2050" name="Picture 2" descr="C:\Documents and Settings\Asus\Local Settings\Temporary Internet Files\Content.IE5\NOZEH7U3\MC90001588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2394814" cy="1930298"/>
          </a:xfrm>
          <a:prstGeom prst="rect">
            <a:avLst/>
          </a:prstGeom>
          <a:noFill/>
        </p:spPr>
      </p:pic>
      <p:pic>
        <p:nvPicPr>
          <p:cNvPr id="2051" name="Picture 3" descr="C:\Documents and Settings\Asus\Local Settings\Temporary Internet Files\Content.IE5\DGYH1D8Z\MC9000243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797152"/>
            <a:ext cx="2016224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68863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Od olympiády k olympiádě s</a:t>
            </a:r>
            <a:r>
              <a:rPr lang="cs-CZ" dirty="0" smtClean="0">
                <a:solidFill>
                  <a:srgbClr val="FFFF00"/>
                </a:solidFill>
              </a:rPr>
              <a:t>_</a:t>
            </a:r>
            <a:r>
              <a:rPr lang="cs-CZ" dirty="0" err="1" smtClean="0"/>
              <a:t>lí</a:t>
            </a:r>
            <a:r>
              <a:rPr lang="cs-CZ" dirty="0" smtClean="0"/>
              <a:t> m</a:t>
            </a:r>
            <a:r>
              <a:rPr lang="cs-CZ" dirty="0" smtClean="0">
                <a:solidFill>
                  <a:srgbClr val="FFFF00"/>
                </a:solidFill>
              </a:rPr>
              <a:t>_</a:t>
            </a:r>
            <a:r>
              <a:rPr lang="cs-CZ" dirty="0" err="1" smtClean="0"/>
              <a:t>šlenka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přátelství a m</a:t>
            </a:r>
            <a:r>
              <a:rPr lang="cs-CZ" dirty="0" smtClean="0">
                <a:solidFill>
                  <a:srgbClr val="FFFF00"/>
                </a:solidFill>
              </a:rPr>
              <a:t>_</a:t>
            </a:r>
            <a:r>
              <a:rPr lang="cs-CZ" dirty="0" err="1" smtClean="0"/>
              <a:t>ru</a:t>
            </a:r>
            <a:r>
              <a:rPr lang="cs-CZ" dirty="0" smtClean="0"/>
              <a:t>. Celý Stockholm doslova </a:t>
            </a:r>
          </a:p>
          <a:p>
            <a:pPr>
              <a:buNone/>
            </a:pPr>
            <a:r>
              <a:rPr lang="cs-CZ" dirty="0" smtClean="0"/>
              <a:t>olympiádou b</a:t>
            </a:r>
            <a:r>
              <a:rPr lang="cs-CZ" dirty="0" smtClean="0">
                <a:solidFill>
                  <a:srgbClr val="FFFF00"/>
                </a:solidFill>
              </a:rPr>
              <a:t>_</a:t>
            </a:r>
            <a:r>
              <a:rPr lang="cs-CZ" dirty="0" smtClean="0"/>
              <a:t>l </a:t>
            </a:r>
            <a:r>
              <a:rPr lang="cs-CZ" dirty="0" smtClean="0">
                <a:solidFill>
                  <a:srgbClr val="FFFF00"/>
                </a:solidFill>
              </a:rPr>
              <a:t>očarován.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3074" name="Picture 2" descr="C:\Documents and Settings\Asus\Local Settings\Temporary Internet Files\Content.IE5\RZTX8FB4\MC90044179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916832"/>
            <a:ext cx="3175248" cy="3384376"/>
          </a:xfrm>
          <a:prstGeom prst="rect">
            <a:avLst/>
          </a:prstGeom>
          <a:noFill/>
        </p:spPr>
      </p:pic>
      <p:pic>
        <p:nvPicPr>
          <p:cNvPr id="3076" name="Picture 4" descr="C:\Documents and Settings\Asus\Local Settings\Temporary Internet Files\Content.IE5\NOZEH7U3\MC900293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645024"/>
            <a:ext cx="1911322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72608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Zajímavost č. 1:</a:t>
            </a:r>
          </a:p>
          <a:p>
            <a:pPr>
              <a:buNone/>
            </a:pPr>
            <a:r>
              <a:rPr lang="cs-CZ" dirty="0" smtClean="0"/>
              <a:t>Poprvé se her účastní sportovci všech</a:t>
            </a:r>
          </a:p>
          <a:p>
            <a:pPr>
              <a:buNone/>
            </a:pPr>
            <a:r>
              <a:rPr lang="cs-CZ" dirty="0" smtClean="0"/>
              <a:t>pěti světadílů.</a:t>
            </a:r>
          </a:p>
          <a:p>
            <a:endParaRPr lang="cs-CZ" dirty="0"/>
          </a:p>
        </p:txBody>
      </p:sp>
      <p:pic>
        <p:nvPicPr>
          <p:cNvPr id="4098" name="Picture 2" descr="C:\Documents and Settings\Asus\Local Settings\Temporary Internet Files\Content.IE5\BDKS70X9\MC90043806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780928"/>
            <a:ext cx="2376264" cy="2304256"/>
          </a:xfrm>
          <a:prstGeom prst="rect">
            <a:avLst/>
          </a:prstGeom>
          <a:noFill/>
        </p:spPr>
      </p:pic>
      <p:pic>
        <p:nvPicPr>
          <p:cNvPr id="4100" name="Picture 4" descr="C:\Documents and Settings\Asus\Local Settings\Temporary Internet Files\Content.IE5\EFMV0UZA\MC9004380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988840"/>
            <a:ext cx="2376264" cy="2304256"/>
          </a:xfrm>
          <a:prstGeom prst="rect">
            <a:avLst/>
          </a:prstGeom>
          <a:noFill/>
        </p:spPr>
      </p:pic>
      <p:pic>
        <p:nvPicPr>
          <p:cNvPr id="4101" name="Picture 5" descr="C:\Documents and Settings\Asus\Local Settings\Temporary Internet Files\Content.IE5\UZ21FW96\MC90043806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861048"/>
            <a:ext cx="2376264" cy="2304256"/>
          </a:xfrm>
          <a:prstGeom prst="rect">
            <a:avLst/>
          </a:prstGeom>
          <a:noFill/>
        </p:spPr>
      </p:pic>
      <p:pic>
        <p:nvPicPr>
          <p:cNvPr id="4102" name="Picture 6" descr="C:\Documents and Settings\Asus\Local Settings\Temporary Internet Files\Content.IE5\NOZEH7U3\MC90043806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4149080"/>
            <a:ext cx="2448272" cy="2348880"/>
          </a:xfrm>
          <a:prstGeom prst="rect">
            <a:avLst/>
          </a:prstGeom>
          <a:noFill/>
        </p:spPr>
      </p:pic>
      <p:pic>
        <p:nvPicPr>
          <p:cNvPr id="4103" name="Picture 7" descr="C:\Documents and Settings\Asus\Local Settings\Temporary Internet Files\Content.IE5\UZ21FW96\MC900438061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908720"/>
            <a:ext cx="2304256" cy="2304256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Zajímavost č.2:</a:t>
            </a:r>
          </a:p>
          <a:p>
            <a:pPr>
              <a:buNone/>
            </a:pPr>
            <a:r>
              <a:rPr lang="cs-CZ" dirty="0" smtClean="0"/>
              <a:t>Hrdinou se stává </a:t>
            </a:r>
            <a:r>
              <a:rPr lang="cs-CZ" dirty="0" smtClean="0">
                <a:solidFill>
                  <a:srgbClr val="FFFF00"/>
                </a:solidFill>
              </a:rPr>
              <a:t>Jim </a:t>
            </a:r>
            <a:r>
              <a:rPr lang="cs-CZ" dirty="0" err="1" smtClean="0">
                <a:solidFill>
                  <a:srgbClr val="FFFF00"/>
                </a:solidFill>
              </a:rPr>
              <a:t>Thorpe</a:t>
            </a:r>
            <a:r>
              <a:rPr lang="cs-CZ" dirty="0" smtClean="0"/>
              <a:t>, americký Indián z </a:t>
            </a:r>
          </a:p>
          <a:p>
            <a:pPr>
              <a:buNone/>
            </a:pPr>
            <a:r>
              <a:rPr lang="cs-CZ" dirty="0" smtClean="0"/>
              <a:t>Oklahomy. Byl to nejnadanější </a:t>
            </a:r>
            <a:r>
              <a:rPr lang="cs-CZ" dirty="0" smtClean="0">
                <a:solidFill>
                  <a:srgbClr val="FFFF00"/>
                </a:solidFill>
              </a:rPr>
              <a:t>„přírodní talent“. </a:t>
            </a:r>
          </a:p>
          <a:p>
            <a:pPr>
              <a:buNone/>
            </a:pPr>
            <a:r>
              <a:rPr lang="cs-CZ" dirty="0" smtClean="0"/>
              <a:t>Vítěz pětiboje a desetiboje. </a:t>
            </a:r>
          </a:p>
          <a:p>
            <a:pPr>
              <a:buNone/>
            </a:pPr>
            <a:r>
              <a:rPr lang="cs-CZ" dirty="0" smtClean="0"/>
              <a:t>Švédský král mu blahopřál slovy: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“Sir, </a:t>
            </a:r>
            <a:r>
              <a:rPr lang="cs-CZ" dirty="0" err="1" smtClean="0">
                <a:solidFill>
                  <a:srgbClr val="FFFF00"/>
                </a:solidFill>
              </a:rPr>
              <a:t>you</a:t>
            </a:r>
            <a:r>
              <a:rPr lang="cs-CZ" dirty="0" smtClean="0">
                <a:solidFill>
                  <a:srgbClr val="FFFF00"/>
                </a:solidFill>
              </a:rPr>
              <a:t> are </a:t>
            </a:r>
            <a:r>
              <a:rPr lang="cs-CZ" dirty="0" err="1" smtClean="0">
                <a:solidFill>
                  <a:srgbClr val="FFFF00"/>
                </a:solidFill>
              </a:rPr>
              <a:t>the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greatest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athlete</a:t>
            </a:r>
            <a:r>
              <a:rPr lang="cs-CZ" dirty="0" smtClean="0">
                <a:solidFill>
                  <a:srgbClr val="FFFF00"/>
                </a:solidFill>
              </a:rPr>
              <a:t> in </a:t>
            </a:r>
          </a:p>
          <a:p>
            <a:pPr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the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world</a:t>
            </a:r>
            <a:r>
              <a:rPr lang="cs-CZ" dirty="0" smtClean="0">
                <a:solidFill>
                  <a:srgbClr val="FFFF00"/>
                </a:solidFill>
              </a:rPr>
              <a:t>!“ </a:t>
            </a:r>
          </a:p>
          <a:p>
            <a:pPr>
              <a:buNone/>
            </a:pPr>
            <a:r>
              <a:rPr lang="cs-CZ" dirty="0" smtClean="0"/>
              <a:t>Jim </a:t>
            </a:r>
            <a:r>
              <a:rPr lang="cs-CZ" dirty="0" err="1" smtClean="0"/>
              <a:t>Thorpe</a:t>
            </a:r>
            <a:r>
              <a:rPr lang="cs-CZ" dirty="0" smtClean="0"/>
              <a:t> odpověděl: 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“</a:t>
            </a:r>
            <a:r>
              <a:rPr lang="cs-CZ" dirty="0" err="1" smtClean="0">
                <a:solidFill>
                  <a:srgbClr val="FFFF00"/>
                </a:solidFill>
              </a:rPr>
              <a:t>Thanks</a:t>
            </a:r>
            <a:r>
              <a:rPr lang="cs-CZ" dirty="0" smtClean="0">
                <a:solidFill>
                  <a:srgbClr val="FFFF00"/>
                </a:solidFill>
              </a:rPr>
              <a:t>, King!“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5126" name="Picture 6" descr="C:\Documents and Settings\Asus\Local Settings\Temporary Internet Files\Content.IE5\TI8ER0JX\MC9003831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077072"/>
            <a:ext cx="2088232" cy="16835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980728"/>
            <a:ext cx="4038600" cy="554461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50 bodů</a:t>
            </a:r>
          </a:p>
          <a:p>
            <a:pPr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100 bodů</a:t>
            </a:r>
          </a:p>
          <a:p>
            <a:pPr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cs-CZ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200 bodů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267744" y="692696"/>
            <a:ext cx="4038600" cy="513995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Která je nejznámější švédská hudební skupina všech dob? 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Jakou měnou se platí ve Švédsku? 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Přelož do češtiny anglickou gratulaci, kterou jsme si vypůjčili z knihy Vladimíra </a:t>
            </a:r>
            <a:r>
              <a:rPr lang="cs-CZ" dirty="0" err="1" smtClean="0"/>
              <a:t>Dobrovodského</a:t>
            </a:r>
            <a:r>
              <a:rPr lang="cs-CZ" dirty="0" smtClean="0"/>
              <a:t>: Olympijské hry v obrazech</a:t>
            </a:r>
            <a:endParaRPr lang="cs-CZ" dirty="0"/>
          </a:p>
        </p:txBody>
      </p:sp>
      <p:pic>
        <p:nvPicPr>
          <p:cNvPr id="6146" name="Picture 2" descr="C:\Documents and Settings\Asus\Local Settings\Temporary Internet Files\Content.IE5\Q9IOEQ2A\MC9004321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484784"/>
            <a:ext cx="1908175" cy="1895475"/>
          </a:xfrm>
          <a:prstGeom prst="rect">
            <a:avLst/>
          </a:prstGeom>
          <a:noFill/>
        </p:spPr>
      </p:pic>
      <p:pic>
        <p:nvPicPr>
          <p:cNvPr id="6147" name="Picture 3" descr="C:\Documents and Settings\Asus\Local Settings\Temporary Internet Files\Content.IE5\DGYH1D8Z\MC90043214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005064"/>
            <a:ext cx="2304256" cy="15121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Náš </a:t>
            </a:r>
            <a:r>
              <a:rPr lang="cs-CZ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Í</a:t>
            </a:r>
            <a:r>
              <a:rPr lang="cs-CZ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už je o šest úseků blíž.</a:t>
            </a:r>
            <a:endParaRPr lang="cs-CZ" dirty="0"/>
          </a:p>
        </p:txBody>
      </p:sp>
      <p:pic>
        <p:nvPicPr>
          <p:cNvPr id="6" name="Picture 8" descr="C:\Documents and Settings\Asus\Local Settings\Temporary Internet Files\Content.IE5\4FUVSG80\MC90028899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268760"/>
            <a:ext cx="3816424" cy="5400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217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OD ATÉN 1896 K LONDÝNU 2012</vt:lpstr>
      <vt:lpstr>STOCKHOLM 1912 V.</vt:lpstr>
      <vt:lpstr>Snímek 4</vt:lpstr>
      <vt:lpstr>Snímek 5</vt:lpstr>
      <vt:lpstr>Snímek 6</vt:lpstr>
      <vt:lpstr>Snímek 7</vt:lpstr>
      <vt:lpstr>Snímek 8</vt:lpstr>
      <vt:lpstr>Náš CÍL už je o šest úseků blíž.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13</cp:revision>
  <dcterms:created xsi:type="dcterms:W3CDTF">2012-01-09T17:53:17Z</dcterms:created>
  <dcterms:modified xsi:type="dcterms:W3CDTF">2014-08-20T18:01:10Z</dcterms:modified>
</cp:coreProperties>
</file>