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9" d="100"/>
          <a:sy n="99" d="100"/>
        </p:scale>
        <p:origin x="-240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F9BF7E-317A-435B-A5F3-5D575E1A9787}" type="datetimeFigureOut">
              <a:rPr lang="cs-CZ" smtClean="0"/>
              <a:pPr/>
              <a:t>20.8.2014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1158E-E3AC-41B0-A974-8549D37EE7F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F9BF7E-317A-435B-A5F3-5D575E1A9787}" type="datetimeFigureOut">
              <a:rPr lang="cs-CZ" smtClean="0"/>
              <a:pPr/>
              <a:t>20.8.2014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1158E-E3AC-41B0-A974-8549D37EE7F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F9BF7E-317A-435B-A5F3-5D575E1A9787}" type="datetimeFigureOut">
              <a:rPr lang="cs-CZ" smtClean="0"/>
              <a:pPr/>
              <a:t>20.8.2014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1158E-E3AC-41B0-A974-8549D37EE7F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F9BF7E-317A-435B-A5F3-5D575E1A9787}" type="datetimeFigureOut">
              <a:rPr lang="cs-CZ" smtClean="0"/>
              <a:pPr/>
              <a:t>20.8.2014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1158E-E3AC-41B0-A974-8549D37EE7F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F9BF7E-317A-435B-A5F3-5D575E1A9787}" type="datetimeFigureOut">
              <a:rPr lang="cs-CZ" smtClean="0"/>
              <a:pPr/>
              <a:t>20.8.2014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1158E-E3AC-41B0-A974-8549D37EE7F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F9BF7E-317A-435B-A5F3-5D575E1A9787}" type="datetimeFigureOut">
              <a:rPr lang="cs-CZ" smtClean="0"/>
              <a:pPr/>
              <a:t>20.8.2014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1158E-E3AC-41B0-A974-8549D37EE7F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F9BF7E-317A-435B-A5F3-5D575E1A9787}" type="datetimeFigureOut">
              <a:rPr lang="cs-CZ" smtClean="0"/>
              <a:pPr/>
              <a:t>20.8.2014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1158E-E3AC-41B0-A974-8549D37EE7F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F9BF7E-317A-435B-A5F3-5D575E1A9787}" type="datetimeFigureOut">
              <a:rPr lang="cs-CZ" smtClean="0"/>
              <a:pPr/>
              <a:t>20.8.2014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1158E-E3AC-41B0-A974-8549D37EE7F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F9BF7E-317A-435B-A5F3-5D575E1A9787}" type="datetimeFigureOut">
              <a:rPr lang="cs-CZ" smtClean="0"/>
              <a:pPr/>
              <a:t>20.8.2014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1158E-E3AC-41B0-A974-8549D37EE7F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F9BF7E-317A-435B-A5F3-5D575E1A9787}" type="datetimeFigureOut">
              <a:rPr lang="cs-CZ" smtClean="0"/>
              <a:pPr/>
              <a:t>20.8.2014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1158E-E3AC-41B0-A974-8549D37EE7F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F9BF7E-317A-435B-A5F3-5D575E1A9787}" type="datetimeFigureOut">
              <a:rPr lang="cs-CZ" smtClean="0"/>
              <a:pPr/>
              <a:t>20.8.2014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1158E-E3AC-41B0-A974-8549D37EE7F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F9BF7E-317A-435B-A5F3-5D575E1A9787}" type="datetimeFigureOut">
              <a:rPr lang="cs-CZ" smtClean="0"/>
              <a:pPr/>
              <a:t>20.8.2014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C1158E-E3AC-41B0-A974-8549D37EE7F6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467544" y="2636912"/>
            <a:ext cx="8208912" cy="3001888"/>
          </a:xfrm>
          <a:ln>
            <a:solidFill>
              <a:srgbClr val="FFFF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>
            <a:normAutofit fontScale="62500" lnSpcReduction="20000"/>
          </a:bodyPr>
          <a:lstStyle/>
          <a:p>
            <a:pPr algn="l"/>
            <a:r>
              <a:rPr lang="cs-CZ" b="1" dirty="0" smtClean="0">
                <a:solidFill>
                  <a:schemeClr val="tx1"/>
                </a:solidFill>
              </a:rPr>
              <a:t>Název školy: </a:t>
            </a:r>
            <a:r>
              <a:rPr lang="cs-CZ" dirty="0" smtClean="0">
                <a:solidFill>
                  <a:schemeClr val="tx1"/>
                </a:solidFill>
              </a:rPr>
              <a:t>ZŠ Pardubice - </a:t>
            </a:r>
            <a:r>
              <a:rPr lang="cs-CZ" dirty="0" err="1" smtClean="0">
                <a:solidFill>
                  <a:schemeClr val="tx1"/>
                </a:solidFill>
              </a:rPr>
              <a:t>Spořilov</a:t>
            </a:r>
            <a:endParaRPr lang="cs-CZ" dirty="0" smtClean="0">
              <a:solidFill>
                <a:schemeClr val="tx1"/>
              </a:solidFill>
            </a:endParaRPr>
          </a:p>
          <a:p>
            <a:pPr algn="l"/>
            <a:r>
              <a:rPr lang="cs-CZ" b="1" dirty="0" smtClean="0">
                <a:solidFill>
                  <a:schemeClr val="tx1"/>
                </a:solidFill>
              </a:rPr>
              <a:t>Autor:</a:t>
            </a:r>
            <a:r>
              <a:rPr lang="cs-CZ" dirty="0" smtClean="0">
                <a:solidFill>
                  <a:schemeClr val="tx1"/>
                </a:solidFill>
              </a:rPr>
              <a:t> Renáta Pasovská</a:t>
            </a:r>
          </a:p>
          <a:p>
            <a:pPr algn="l"/>
            <a:r>
              <a:rPr lang="cs-CZ" b="1" dirty="0" smtClean="0">
                <a:solidFill>
                  <a:schemeClr val="tx1"/>
                </a:solidFill>
              </a:rPr>
              <a:t>Název:</a:t>
            </a:r>
            <a:r>
              <a:rPr lang="cs-CZ" dirty="0" smtClean="0">
                <a:solidFill>
                  <a:schemeClr val="tx1"/>
                </a:solidFill>
              </a:rPr>
              <a:t>VY_32_INOVACE_VYUŽITÍ MEZIPŘEDMĚTOVÝCH VZTAHŮ_7 OH ANTVERPY 1920</a:t>
            </a:r>
          </a:p>
          <a:p>
            <a:pPr algn="l"/>
            <a:r>
              <a:rPr lang="cs-CZ" b="1" dirty="0" smtClean="0">
                <a:solidFill>
                  <a:schemeClr val="tx1"/>
                </a:solidFill>
              </a:rPr>
              <a:t>Téma: </a:t>
            </a:r>
            <a:r>
              <a:rPr lang="cs-CZ" dirty="0" smtClean="0">
                <a:solidFill>
                  <a:schemeClr val="tx1"/>
                </a:solidFill>
              </a:rPr>
              <a:t>ANTVERPY 1920</a:t>
            </a:r>
          </a:p>
          <a:p>
            <a:pPr algn="l"/>
            <a:r>
              <a:rPr lang="cs-CZ" b="1" dirty="0" smtClean="0">
                <a:solidFill>
                  <a:schemeClr val="tx1"/>
                </a:solidFill>
              </a:rPr>
              <a:t>Číslo projektu: </a:t>
            </a:r>
            <a:r>
              <a:rPr lang="cs-CZ" dirty="0" smtClean="0">
                <a:solidFill>
                  <a:schemeClr val="tx1"/>
                </a:solidFill>
              </a:rPr>
              <a:t>CZ.1.07/1.4.00/21.2349</a:t>
            </a:r>
            <a:endParaRPr lang="cs-CZ" b="1" dirty="0" smtClean="0">
              <a:solidFill>
                <a:schemeClr val="tx1"/>
              </a:solidFill>
            </a:endParaRPr>
          </a:p>
          <a:p>
            <a:pPr algn="l"/>
            <a:endParaRPr lang="cs-CZ" dirty="0" smtClean="0">
              <a:solidFill>
                <a:schemeClr val="tx1"/>
              </a:solidFill>
            </a:endParaRPr>
          </a:p>
          <a:p>
            <a:pPr algn="l"/>
            <a:r>
              <a:rPr lang="cs-CZ" b="1" dirty="0" smtClean="0">
                <a:solidFill>
                  <a:schemeClr val="tx1"/>
                </a:solidFill>
              </a:rPr>
              <a:t>Anotace</a:t>
            </a:r>
            <a:r>
              <a:rPr lang="cs-CZ" b="1" dirty="0" smtClean="0">
                <a:solidFill>
                  <a:schemeClr val="tx1"/>
                </a:solidFill>
              </a:rPr>
              <a:t>: </a:t>
            </a:r>
            <a:r>
              <a:rPr lang="cs-CZ" dirty="0" smtClean="0">
                <a:solidFill>
                  <a:schemeClr val="tx1"/>
                </a:solidFill>
              </a:rPr>
              <a:t>Tato prezentace je určena pro žáky 4. ročníku ZŠ – Mezipředmětové vztahy VL, ČJ, </a:t>
            </a:r>
            <a:r>
              <a:rPr lang="cs-CZ" dirty="0" smtClean="0">
                <a:solidFill>
                  <a:schemeClr val="tx1"/>
                </a:solidFill>
              </a:rPr>
              <a:t>TV</a:t>
            </a:r>
          </a:p>
          <a:p>
            <a:pPr algn="l"/>
            <a:r>
              <a:rPr lang="cs-CZ" b="1" dirty="0" smtClean="0">
                <a:solidFill>
                  <a:schemeClr val="tx1"/>
                </a:solidFill>
              </a:rPr>
              <a:t>Obrázky: </a:t>
            </a:r>
            <a:r>
              <a:rPr lang="cs-CZ" dirty="0" smtClean="0">
                <a:solidFill>
                  <a:schemeClr val="tx1"/>
                </a:solidFill>
              </a:rPr>
              <a:t>www.office.</a:t>
            </a:r>
            <a:r>
              <a:rPr lang="cs-CZ" dirty="0" err="1" smtClean="0">
                <a:solidFill>
                  <a:schemeClr val="tx1"/>
                </a:solidFill>
              </a:rPr>
              <a:t>microsoft.com</a:t>
            </a:r>
            <a:r>
              <a:rPr lang="cs-CZ" dirty="0" smtClean="0">
                <a:solidFill>
                  <a:schemeClr val="tx1"/>
                </a:solidFill>
              </a:rPr>
              <a:t> </a:t>
            </a:r>
          </a:p>
          <a:p>
            <a:pPr algn="l"/>
            <a:endParaRPr lang="cs-CZ" dirty="0" smtClean="0">
              <a:solidFill>
                <a:schemeClr val="tx1"/>
              </a:solidFill>
            </a:endParaRPr>
          </a:p>
          <a:p>
            <a:endParaRPr lang="cs-CZ" dirty="0"/>
          </a:p>
        </p:txBody>
      </p:sp>
      <p:pic>
        <p:nvPicPr>
          <p:cNvPr id="4" name="Obrázek 3" descr="log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63688" y="404664"/>
            <a:ext cx="5753100" cy="1409700"/>
          </a:xfrm>
          <a:prstGeom prst="rect">
            <a:avLst/>
          </a:prstGeom>
          <a:noFill/>
        </p:spPr>
      </p:pic>
      <p:sp>
        <p:nvSpPr>
          <p:cNvPr id="6" name="Obdélník 5"/>
          <p:cNvSpPr/>
          <p:nvPr/>
        </p:nvSpPr>
        <p:spPr>
          <a:xfrm>
            <a:off x="3275856" y="1700808"/>
            <a:ext cx="273857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cs-CZ" dirty="0" smtClean="0">
                <a:latin typeface="Calibri" pitchFamily="34" charset="0"/>
                <a:ea typeface="Calibri" pitchFamily="34" charset="0"/>
                <a:cs typeface="Times New Roman" pitchFamily="18" charset="0"/>
              </a:rPr>
              <a:t>OPVK 1.4 EU peníze školám</a:t>
            </a:r>
            <a:endParaRPr lang="cs-CZ" dirty="0" smtClean="0"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prstTxWarp prst="textWave2">
              <a:avLst/>
            </a:prstTxWarp>
          </a:bodyPr>
          <a:lstStyle/>
          <a:p>
            <a:r>
              <a:rPr lang="cs-CZ" b="1" dirty="0" smtClean="0">
                <a:ln w="18000">
                  <a:solidFill>
                    <a:sysClr val="windowText" lastClr="000000"/>
                  </a:solidFill>
                  <a:prstDash val="solid"/>
                  <a:miter lim="800000"/>
                </a:ln>
                <a:solidFill>
                  <a:sysClr val="windowText" lastClr="00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OD ATÉN 1896 K LONDÝNU 2012</a:t>
            </a:r>
            <a:endParaRPr lang="cs-CZ" b="1" dirty="0">
              <a:ln w="18000">
                <a:solidFill>
                  <a:sysClr val="windowText" lastClr="000000"/>
                </a:solidFill>
                <a:prstDash val="solid"/>
                <a:miter lim="800000"/>
              </a:ln>
              <a:solidFill>
                <a:sysClr val="windowText" lastClr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pic>
        <p:nvPicPr>
          <p:cNvPr id="6" name="Zástupný symbol pro obsah 7" descr="800px-Olympic_Rings_svg1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539552" y="1772816"/>
            <a:ext cx="8208912" cy="4464495"/>
          </a:xfrm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>
                <a:solidFill>
                  <a:srgbClr val="C00000"/>
                </a:solidFill>
              </a:rPr>
              <a:t>ANTVERPY 1920</a:t>
            </a:r>
            <a:br>
              <a:rPr lang="cs-CZ" dirty="0" smtClean="0">
                <a:solidFill>
                  <a:srgbClr val="C00000"/>
                </a:solidFill>
              </a:rPr>
            </a:br>
            <a:r>
              <a:rPr lang="cs-CZ" dirty="0" smtClean="0">
                <a:solidFill>
                  <a:srgbClr val="C00000"/>
                </a:solidFill>
              </a:rPr>
              <a:t>VII.</a:t>
            </a:r>
            <a:endParaRPr lang="cs-CZ" dirty="0">
              <a:solidFill>
                <a:srgbClr val="C00000"/>
              </a:solidFill>
            </a:endParaRPr>
          </a:p>
        </p:txBody>
      </p:sp>
      <p:pic>
        <p:nvPicPr>
          <p:cNvPr id="1026" name="Picture 2" descr="C:\Documents and Settings\Asus\Local Settings\Temporary Internet Files\Content.IE5\RDMR96LJ\MC900349415[1].wmf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>
            <a:duotone>
              <a:prstClr val="black"/>
              <a:srgbClr val="FF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 bwMode="auto">
          <a:xfrm>
            <a:off x="1547664" y="1412776"/>
            <a:ext cx="6242488" cy="5256584"/>
          </a:xfrm>
          <a:prstGeom prst="rect">
            <a:avLst/>
          </a:prstGeom>
          <a:noFill/>
        </p:spPr>
      </p:pic>
      <p:sp>
        <p:nvSpPr>
          <p:cNvPr id="7" name="Vývojový diagram: spojka 6"/>
          <p:cNvSpPr/>
          <p:nvPr/>
        </p:nvSpPr>
        <p:spPr>
          <a:xfrm>
            <a:off x="4716016" y="1988840"/>
            <a:ext cx="144016" cy="144016"/>
          </a:xfrm>
          <a:prstGeom prst="flowChartConnector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half" idx="2"/>
          </p:nvPr>
        </p:nvSpPr>
        <p:spPr>
          <a:xfrm>
            <a:off x="4788024" y="1988840"/>
            <a:ext cx="1435968" cy="38864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1700" dirty="0" smtClean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</a:rPr>
              <a:t>Antverpy</a:t>
            </a:r>
            <a:endParaRPr lang="cs-CZ" sz="1700" dirty="0">
              <a:ln>
                <a:solidFill>
                  <a:srgbClr val="FFFF00"/>
                </a:solidFill>
              </a:ln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800" decel="100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800" decel="100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800" decel="100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800" decel="100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4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 animBg="1"/>
      <p:bldP spid="8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976664"/>
          </a:xfrm>
        </p:spPr>
        <p:txBody>
          <a:bodyPr/>
          <a:lstStyle/>
          <a:p>
            <a:pPr algn="ctr">
              <a:buNone/>
            </a:pPr>
            <a:r>
              <a:rPr lang="cs-CZ" dirty="0" smtClean="0">
                <a:ln>
                  <a:solidFill>
                    <a:srgbClr val="C00000"/>
                  </a:solidFill>
                </a:ln>
                <a:solidFill>
                  <a:srgbClr val="C00000"/>
                </a:solidFill>
              </a:rPr>
              <a:t>VII. OLYMPIJSKÉ HRY</a:t>
            </a:r>
          </a:p>
          <a:p>
            <a:pPr algn="ctr">
              <a:buNone/>
            </a:pPr>
            <a:endParaRPr lang="cs-CZ" dirty="0" smtClean="0">
              <a:ln>
                <a:solidFill>
                  <a:srgbClr val="C00000"/>
                </a:solidFill>
              </a:ln>
              <a:solidFill>
                <a:srgbClr val="C00000"/>
              </a:solidFill>
            </a:endParaRPr>
          </a:p>
          <a:p>
            <a:pPr algn="ctr">
              <a:buNone/>
            </a:pPr>
            <a:r>
              <a:rPr lang="cs-CZ" dirty="0" smtClean="0">
                <a:ln>
                  <a:solidFill>
                    <a:srgbClr val="C00000"/>
                  </a:solidFill>
                </a:ln>
                <a:solidFill>
                  <a:srgbClr val="C00000"/>
                </a:solidFill>
              </a:rPr>
              <a:t>BELGIE</a:t>
            </a:r>
          </a:p>
          <a:p>
            <a:pPr algn="ctr">
              <a:buNone/>
            </a:pPr>
            <a:endParaRPr lang="cs-CZ" dirty="0" smtClean="0">
              <a:ln>
                <a:solidFill>
                  <a:srgbClr val="C00000"/>
                </a:solidFill>
              </a:ln>
              <a:solidFill>
                <a:srgbClr val="C00000"/>
              </a:solidFill>
            </a:endParaRPr>
          </a:p>
          <a:p>
            <a:pPr algn="ctr">
              <a:buNone/>
            </a:pPr>
            <a:r>
              <a:rPr lang="cs-CZ" dirty="0" smtClean="0">
                <a:ln>
                  <a:solidFill>
                    <a:srgbClr val="C00000"/>
                  </a:solidFill>
                </a:ln>
                <a:solidFill>
                  <a:srgbClr val="C00000"/>
                </a:solidFill>
              </a:rPr>
              <a:t>ANTVERPY</a:t>
            </a:r>
          </a:p>
          <a:p>
            <a:pPr algn="ctr">
              <a:buNone/>
            </a:pPr>
            <a:endParaRPr lang="cs-CZ" dirty="0" smtClean="0">
              <a:ln>
                <a:solidFill>
                  <a:srgbClr val="C00000"/>
                </a:solidFill>
              </a:ln>
              <a:solidFill>
                <a:srgbClr val="C00000"/>
              </a:solidFill>
            </a:endParaRPr>
          </a:p>
          <a:p>
            <a:pPr algn="ctr">
              <a:buNone/>
            </a:pPr>
            <a:r>
              <a:rPr lang="cs-CZ" dirty="0" smtClean="0">
                <a:ln>
                  <a:solidFill>
                    <a:srgbClr val="C00000"/>
                  </a:solidFill>
                </a:ln>
                <a:solidFill>
                  <a:srgbClr val="C00000"/>
                </a:solidFill>
              </a:rPr>
              <a:t>20. dubna – 12. září 1920</a:t>
            </a:r>
          </a:p>
          <a:p>
            <a:pPr algn="ctr">
              <a:buNone/>
            </a:pPr>
            <a:endParaRPr lang="cs-CZ" dirty="0" smtClean="0">
              <a:ln>
                <a:solidFill>
                  <a:srgbClr val="C00000"/>
                </a:solidFill>
              </a:ln>
              <a:solidFill>
                <a:srgbClr val="C00000"/>
              </a:solidFill>
            </a:endParaRPr>
          </a:p>
          <a:p>
            <a:pPr algn="ctr">
              <a:buNone/>
            </a:pPr>
            <a:r>
              <a:rPr lang="cs-CZ" dirty="0" smtClean="0">
                <a:ln>
                  <a:solidFill>
                    <a:srgbClr val="C00000"/>
                  </a:solidFill>
                </a:ln>
                <a:solidFill>
                  <a:srgbClr val="C00000"/>
                </a:solidFill>
              </a:rPr>
              <a:t>128 československých sportovců (jedna žena)</a:t>
            </a:r>
            <a:endParaRPr lang="cs-CZ" dirty="0">
              <a:ln>
                <a:solidFill>
                  <a:srgbClr val="C00000"/>
                </a:solidFill>
              </a:ln>
              <a:solidFill>
                <a:srgbClr val="C00000"/>
              </a:solidFill>
            </a:endParaRPr>
          </a:p>
        </p:txBody>
      </p:sp>
      <p:pic>
        <p:nvPicPr>
          <p:cNvPr id="2050" name="Picture 2" descr="C:\Documents and Settings\Asus\Local Settings\Temporary Internet Files\Content.IE5\4FUVSG80\MC900015898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908720"/>
            <a:ext cx="3131840" cy="2304256"/>
          </a:xfrm>
          <a:prstGeom prst="rect">
            <a:avLst/>
          </a:prstGeom>
          <a:noFill/>
        </p:spPr>
      </p:pic>
      <p:pic>
        <p:nvPicPr>
          <p:cNvPr id="2051" name="Picture 3" descr="C:\Documents and Settings\Asus\Local Settings\Temporary Internet Files\Content.IE5\DGYH1D8Z\MC900018771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76256" y="3212976"/>
            <a:ext cx="2088232" cy="1207483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4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4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4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4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4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4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548680"/>
            <a:ext cx="8229600" cy="5976664"/>
          </a:xfrm>
        </p:spPr>
        <p:txBody>
          <a:bodyPr/>
          <a:lstStyle/>
          <a:p>
            <a:pPr>
              <a:buNone/>
            </a:pPr>
            <a:r>
              <a:rPr lang="cs-CZ" dirty="0" smtClean="0">
                <a:ln>
                  <a:solidFill>
                    <a:srgbClr val="C00000"/>
                  </a:solidFill>
                </a:ln>
                <a:solidFill>
                  <a:srgbClr val="C00000"/>
                </a:solidFill>
              </a:rPr>
              <a:t>Zajímavost:</a:t>
            </a:r>
          </a:p>
          <a:p>
            <a:pPr>
              <a:buNone/>
            </a:pPr>
            <a:r>
              <a:rPr lang="cs-CZ" dirty="0" smtClean="0"/>
              <a:t>Poprvé zavlála olympijská vlajka, kterou navrhl </a:t>
            </a:r>
          </a:p>
          <a:p>
            <a:pPr>
              <a:buNone/>
            </a:pPr>
            <a:r>
              <a:rPr lang="cs-CZ" dirty="0" err="1" smtClean="0"/>
              <a:t>Pierre</a:t>
            </a:r>
            <a:r>
              <a:rPr lang="cs-CZ" dirty="0" smtClean="0"/>
              <a:t> de </a:t>
            </a:r>
            <a:r>
              <a:rPr lang="cs-CZ" dirty="0" err="1" smtClean="0"/>
              <a:t>Coubertin</a:t>
            </a:r>
            <a:r>
              <a:rPr lang="cs-CZ" dirty="0" smtClean="0"/>
              <a:t>.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Poprvé heslo: </a:t>
            </a:r>
          </a:p>
          <a:p>
            <a:pPr>
              <a:buNone/>
            </a:pPr>
            <a:r>
              <a:rPr lang="cs-CZ" dirty="0" smtClean="0">
                <a:ln>
                  <a:solidFill>
                    <a:srgbClr val="C00000"/>
                  </a:solidFill>
                </a:ln>
                <a:solidFill>
                  <a:srgbClr val="C00000"/>
                </a:solidFill>
              </a:rPr>
              <a:t>“Rychleji, výše, silněji.“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Poprvé </a:t>
            </a:r>
            <a:r>
              <a:rPr lang="cs-CZ" dirty="0" smtClean="0">
                <a:ln>
                  <a:solidFill>
                    <a:srgbClr val="C00000"/>
                  </a:solidFill>
                </a:ln>
                <a:solidFill>
                  <a:srgbClr val="C00000"/>
                </a:solidFill>
              </a:rPr>
              <a:t>slavnostní přísaha </a:t>
            </a:r>
            <a:r>
              <a:rPr lang="cs-CZ" dirty="0" smtClean="0"/>
              <a:t>sportovců.</a:t>
            </a:r>
            <a:endParaRPr lang="cs-CZ" dirty="0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4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4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4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4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4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764704"/>
            <a:ext cx="4038600" cy="5361459"/>
          </a:xfrm>
        </p:spPr>
        <p:txBody>
          <a:bodyPr/>
          <a:lstStyle/>
          <a:p>
            <a:pPr>
              <a:buNone/>
            </a:pPr>
            <a:r>
              <a:rPr lang="cs-CZ" dirty="0" smtClean="0">
                <a:ln>
                  <a:solidFill>
                    <a:srgbClr val="C00000"/>
                  </a:solidFill>
                </a:ln>
                <a:solidFill>
                  <a:srgbClr val="C00000"/>
                </a:solidFill>
              </a:rPr>
              <a:t>50 bodů</a:t>
            </a:r>
          </a:p>
          <a:p>
            <a:endParaRPr lang="cs-CZ" dirty="0" smtClean="0">
              <a:ln>
                <a:solidFill>
                  <a:srgbClr val="C00000"/>
                </a:solidFill>
              </a:ln>
              <a:solidFill>
                <a:srgbClr val="C00000"/>
              </a:solidFill>
            </a:endParaRPr>
          </a:p>
          <a:p>
            <a:pPr>
              <a:buNone/>
            </a:pPr>
            <a:endParaRPr lang="cs-CZ" dirty="0" smtClean="0">
              <a:ln>
                <a:solidFill>
                  <a:srgbClr val="C00000"/>
                </a:solidFill>
              </a:ln>
              <a:solidFill>
                <a:srgbClr val="C00000"/>
              </a:solidFill>
            </a:endParaRPr>
          </a:p>
          <a:p>
            <a:pPr>
              <a:buNone/>
            </a:pPr>
            <a:r>
              <a:rPr lang="cs-CZ" dirty="0" smtClean="0">
                <a:ln>
                  <a:solidFill>
                    <a:srgbClr val="C00000"/>
                  </a:solidFill>
                </a:ln>
                <a:solidFill>
                  <a:srgbClr val="C00000"/>
                </a:solidFill>
              </a:rPr>
              <a:t>100 bodů</a:t>
            </a:r>
          </a:p>
          <a:p>
            <a:pPr>
              <a:buNone/>
            </a:pPr>
            <a:endParaRPr lang="cs-CZ" dirty="0" smtClean="0">
              <a:ln>
                <a:solidFill>
                  <a:srgbClr val="C00000"/>
                </a:solidFill>
              </a:ln>
              <a:solidFill>
                <a:srgbClr val="C00000"/>
              </a:solidFill>
            </a:endParaRPr>
          </a:p>
          <a:p>
            <a:pPr>
              <a:buNone/>
            </a:pPr>
            <a:r>
              <a:rPr lang="cs-CZ" dirty="0" smtClean="0">
                <a:ln>
                  <a:solidFill>
                    <a:srgbClr val="C00000"/>
                  </a:solidFill>
                </a:ln>
                <a:solidFill>
                  <a:srgbClr val="C00000"/>
                </a:solidFill>
              </a:rPr>
              <a:t>200 bodů</a:t>
            </a:r>
            <a:endParaRPr lang="cs-CZ" dirty="0">
              <a:ln>
                <a:solidFill>
                  <a:srgbClr val="C00000"/>
                </a:solidFill>
              </a:ln>
              <a:solidFill>
                <a:srgbClr val="C00000"/>
              </a:solidFill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3491880" y="836712"/>
            <a:ext cx="4038600" cy="5289451"/>
          </a:xfrm>
        </p:spPr>
        <p:txBody>
          <a:bodyPr/>
          <a:lstStyle/>
          <a:p>
            <a:pPr>
              <a:buFont typeface="Calibri" pitchFamily="34" charset="0"/>
              <a:buChar char="?"/>
            </a:pPr>
            <a:r>
              <a:rPr lang="cs-CZ" dirty="0" smtClean="0"/>
              <a:t>Proč se nekonaly VI. OH v Berlíně?</a:t>
            </a:r>
          </a:p>
          <a:p>
            <a:pPr>
              <a:buFont typeface="Calibri" pitchFamily="34" charset="0"/>
              <a:buChar char="?"/>
            </a:pPr>
            <a:endParaRPr lang="cs-CZ" dirty="0" smtClean="0"/>
          </a:p>
          <a:p>
            <a:pPr>
              <a:buFont typeface="Calibri" pitchFamily="34" charset="0"/>
              <a:buChar char="?"/>
            </a:pPr>
            <a:r>
              <a:rPr lang="cs-CZ" dirty="0" smtClean="0"/>
              <a:t> Jak vypadá vlajka OH? </a:t>
            </a:r>
          </a:p>
          <a:p>
            <a:pPr>
              <a:buFont typeface="Calibri" pitchFamily="34" charset="0"/>
              <a:buChar char="?"/>
            </a:pPr>
            <a:endParaRPr lang="cs-CZ" dirty="0" smtClean="0"/>
          </a:p>
          <a:p>
            <a:pPr>
              <a:buFont typeface="Calibri" pitchFamily="34" charset="0"/>
              <a:buChar char="?"/>
            </a:pPr>
            <a:r>
              <a:rPr lang="cs-CZ" dirty="0" smtClean="0"/>
              <a:t>Co vlajka symbolizuje?</a:t>
            </a:r>
          </a:p>
          <a:p>
            <a:endParaRPr lang="cs-CZ" dirty="0"/>
          </a:p>
        </p:txBody>
      </p:sp>
      <p:pic>
        <p:nvPicPr>
          <p:cNvPr id="4098" name="Picture 2" descr="C:\Documents and Settings\Asus\Local Settings\Temporary Internet Files\Content.IE5\38JPITWQ\MC900015917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75656" y="4077072"/>
            <a:ext cx="2448272" cy="2088232"/>
          </a:xfrm>
          <a:prstGeom prst="rect">
            <a:avLst/>
          </a:prstGeom>
          <a:noFill/>
        </p:spPr>
      </p:pic>
      <p:pic>
        <p:nvPicPr>
          <p:cNvPr id="4099" name="Picture 3" descr="C:\Documents and Settings\Asus\Local Settings\Temporary Internet Files\Content.IE5\TI8ER0JX\MC900413114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52120" y="4121165"/>
            <a:ext cx="2160240" cy="2548195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4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4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4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4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4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4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4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4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4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4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4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>
            <a:prstTxWarp prst="textWave2">
              <a:avLst/>
            </a:prstTxWarp>
          </a:bodyPr>
          <a:lstStyle/>
          <a:p>
            <a:r>
              <a:rPr lang="cs-CZ" b="1" dirty="0" smtClean="0">
                <a:ln w="18000">
                  <a:solidFill>
                    <a:schemeClr val="tx1"/>
                  </a:solidFill>
                  <a:prstDash val="solid"/>
                  <a:miter lim="800000"/>
                </a:ln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Náš </a:t>
            </a:r>
            <a:r>
              <a:rPr lang="cs-CZ" b="1" dirty="0" smtClean="0">
                <a:ln w="18000">
                  <a:solidFill>
                    <a:srgbClr val="00B0F0"/>
                  </a:solidFill>
                  <a:prstDash val="solid"/>
                  <a:miter lim="800000"/>
                </a:ln>
                <a:solidFill>
                  <a:srgbClr val="00B0F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C</a:t>
            </a:r>
            <a:r>
              <a:rPr lang="cs-CZ" b="1" dirty="0" smtClean="0">
                <a:ln w="18000">
                  <a:solidFill>
                    <a:srgbClr val="FF0000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Í</a:t>
            </a:r>
            <a:r>
              <a:rPr lang="cs-CZ" b="1" dirty="0" smtClean="0">
                <a:ln w="18000">
                  <a:solidFill>
                    <a:srgbClr val="FFFF00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L</a:t>
            </a:r>
            <a:r>
              <a:rPr lang="cs-CZ" b="1" dirty="0" smtClean="0">
                <a:ln w="18000">
                  <a:solidFill>
                    <a:schemeClr val="tx1"/>
                  </a:solidFill>
                  <a:prstDash val="solid"/>
                  <a:miter lim="800000"/>
                </a:ln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už je o sedm úseků blíž.</a:t>
            </a:r>
            <a:endParaRPr lang="cs-CZ" dirty="0"/>
          </a:p>
        </p:txBody>
      </p:sp>
      <p:pic>
        <p:nvPicPr>
          <p:cNvPr id="7" name="Picture 8" descr="C:\Documents and Settings\Asus\Local Settings\Temporary Internet Files\Content.IE5\4FUVSG80\MC900288998[1].wmf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83768" y="1268760"/>
            <a:ext cx="3960440" cy="5328591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36</TotalTime>
  <Words>145</Words>
  <Application>Microsoft Office PowerPoint</Application>
  <PresentationFormat>Předvádění na obrazovce (4:3)</PresentationFormat>
  <Paragraphs>41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sady Office</vt:lpstr>
      <vt:lpstr>Snímek 1</vt:lpstr>
      <vt:lpstr>OD ATÉN 1896 K LONDÝNU 2012</vt:lpstr>
      <vt:lpstr>ANTVERPY 1920 VII.</vt:lpstr>
      <vt:lpstr>Snímek 4</vt:lpstr>
      <vt:lpstr>Snímek 5</vt:lpstr>
      <vt:lpstr>Snímek 6</vt:lpstr>
      <vt:lpstr>Náš CÍL už je o sedm úseků blíž.</vt:lpstr>
    </vt:vector>
  </TitlesOfParts>
  <Company>Asus Ltd.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Asus</dc:creator>
  <cp:lastModifiedBy>Dum</cp:lastModifiedBy>
  <cp:revision>9</cp:revision>
  <dcterms:created xsi:type="dcterms:W3CDTF">2012-01-09T18:04:06Z</dcterms:created>
  <dcterms:modified xsi:type="dcterms:W3CDTF">2014-08-20T17:59:23Z</dcterms:modified>
</cp:coreProperties>
</file>