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441B1-CDBC-4B88-B915-2F8F52A4C73D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74EBD-7710-4045-B4B0-0B8D32C673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441B1-CDBC-4B88-B915-2F8F52A4C73D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74EBD-7710-4045-B4B0-0B8D32C673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441B1-CDBC-4B88-B915-2F8F52A4C73D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74EBD-7710-4045-B4B0-0B8D32C673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441B1-CDBC-4B88-B915-2F8F52A4C73D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74EBD-7710-4045-B4B0-0B8D32C673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441B1-CDBC-4B88-B915-2F8F52A4C73D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74EBD-7710-4045-B4B0-0B8D32C673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441B1-CDBC-4B88-B915-2F8F52A4C73D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74EBD-7710-4045-B4B0-0B8D32C673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441B1-CDBC-4B88-B915-2F8F52A4C73D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74EBD-7710-4045-B4B0-0B8D32C673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441B1-CDBC-4B88-B915-2F8F52A4C73D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74EBD-7710-4045-B4B0-0B8D32C673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441B1-CDBC-4B88-B915-2F8F52A4C73D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74EBD-7710-4045-B4B0-0B8D32C673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441B1-CDBC-4B88-B915-2F8F52A4C73D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74EBD-7710-4045-B4B0-0B8D32C673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441B1-CDBC-4B88-B915-2F8F52A4C73D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74EBD-7710-4045-B4B0-0B8D32C673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D441B1-CDBC-4B88-B915-2F8F52A4C73D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974EBD-7710-4045-B4B0-0B8D32C6737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2708920"/>
            <a:ext cx="7920880" cy="3240360"/>
          </a:xfr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pPr algn="l"/>
            <a:endParaRPr lang="cs-CZ" sz="7000" b="1" dirty="0" smtClean="0">
              <a:solidFill>
                <a:schemeClr val="tx1"/>
              </a:solidFill>
            </a:endParaRPr>
          </a:p>
          <a:p>
            <a:pPr algn="l"/>
            <a:r>
              <a:rPr lang="cs-CZ" sz="7000" b="1" dirty="0" smtClean="0">
                <a:solidFill>
                  <a:schemeClr val="tx1"/>
                </a:solidFill>
              </a:rPr>
              <a:t>Název </a:t>
            </a:r>
            <a:r>
              <a:rPr lang="cs-CZ" sz="7000" b="1" dirty="0" smtClean="0">
                <a:solidFill>
                  <a:schemeClr val="tx1"/>
                </a:solidFill>
              </a:rPr>
              <a:t>školy: </a:t>
            </a:r>
            <a:r>
              <a:rPr lang="cs-CZ" sz="7000" dirty="0" smtClean="0">
                <a:solidFill>
                  <a:schemeClr val="tx1"/>
                </a:solidFill>
              </a:rPr>
              <a:t>ZŠ Pardubice - </a:t>
            </a:r>
            <a:r>
              <a:rPr lang="cs-CZ" sz="7000" dirty="0" err="1" smtClean="0">
                <a:solidFill>
                  <a:schemeClr val="tx1"/>
                </a:solidFill>
              </a:rPr>
              <a:t>Spořilov</a:t>
            </a:r>
            <a:endParaRPr lang="cs-CZ" sz="7000" dirty="0" smtClean="0">
              <a:solidFill>
                <a:schemeClr val="tx1"/>
              </a:solidFill>
            </a:endParaRPr>
          </a:p>
          <a:p>
            <a:pPr algn="l"/>
            <a:r>
              <a:rPr lang="cs-CZ" sz="7000" b="1" dirty="0" smtClean="0">
                <a:solidFill>
                  <a:schemeClr val="tx1"/>
                </a:solidFill>
              </a:rPr>
              <a:t>Autor:</a:t>
            </a:r>
            <a:r>
              <a:rPr lang="cs-CZ" sz="7000" dirty="0" smtClean="0">
                <a:solidFill>
                  <a:schemeClr val="tx1"/>
                </a:solidFill>
              </a:rPr>
              <a:t> Renáta Pasovská</a:t>
            </a:r>
          </a:p>
          <a:p>
            <a:pPr algn="l"/>
            <a:r>
              <a:rPr lang="cs-CZ" sz="7000" b="1" dirty="0" smtClean="0">
                <a:solidFill>
                  <a:schemeClr val="tx1"/>
                </a:solidFill>
              </a:rPr>
              <a:t>Název:</a:t>
            </a:r>
            <a:r>
              <a:rPr lang="cs-CZ" sz="7000" dirty="0" smtClean="0">
                <a:solidFill>
                  <a:schemeClr val="tx1"/>
                </a:solidFill>
              </a:rPr>
              <a:t>VY_32_INOVACE_VYUŽITÍ MEZIPŘEDMĚTOVÝCH VZTAHŮ_11 BERLÍN 1936 </a:t>
            </a:r>
          </a:p>
          <a:p>
            <a:pPr algn="l"/>
            <a:r>
              <a:rPr lang="cs-CZ" sz="7000" b="1" dirty="0" smtClean="0">
                <a:solidFill>
                  <a:schemeClr val="tx1"/>
                </a:solidFill>
              </a:rPr>
              <a:t>Téma: </a:t>
            </a:r>
            <a:r>
              <a:rPr lang="cs-CZ" sz="7000" dirty="0" smtClean="0">
                <a:solidFill>
                  <a:schemeClr val="tx1"/>
                </a:solidFill>
              </a:rPr>
              <a:t>BERLÍN 1936</a:t>
            </a:r>
          </a:p>
          <a:p>
            <a:pPr algn="l"/>
            <a:r>
              <a:rPr lang="cs-CZ" sz="7000" b="1" dirty="0" smtClean="0">
                <a:solidFill>
                  <a:schemeClr val="tx1"/>
                </a:solidFill>
              </a:rPr>
              <a:t>Číslo projektu: </a:t>
            </a:r>
            <a:r>
              <a:rPr lang="cs-CZ" sz="7000" dirty="0" smtClean="0">
                <a:solidFill>
                  <a:schemeClr val="tx1"/>
                </a:solidFill>
              </a:rPr>
              <a:t>CZ.1.07/1.4.00/21.2349</a:t>
            </a:r>
            <a:endParaRPr lang="cs-CZ" sz="7000" b="1" dirty="0" smtClean="0">
              <a:solidFill>
                <a:schemeClr val="tx1"/>
              </a:solidFill>
            </a:endParaRPr>
          </a:p>
          <a:p>
            <a:pPr algn="l"/>
            <a:endParaRPr lang="cs-CZ" sz="7000" dirty="0" smtClean="0">
              <a:solidFill>
                <a:schemeClr val="tx1"/>
              </a:solidFill>
            </a:endParaRPr>
          </a:p>
          <a:p>
            <a:pPr algn="l"/>
            <a:endParaRPr lang="cs-CZ" sz="7000" dirty="0" smtClean="0">
              <a:solidFill>
                <a:schemeClr val="tx1"/>
              </a:solidFill>
            </a:endParaRPr>
          </a:p>
          <a:p>
            <a:pPr algn="l"/>
            <a:r>
              <a:rPr lang="cs-CZ" sz="7000" b="1" dirty="0" smtClean="0">
                <a:solidFill>
                  <a:schemeClr val="tx1"/>
                </a:solidFill>
              </a:rPr>
              <a:t>Anotace: </a:t>
            </a:r>
            <a:r>
              <a:rPr lang="cs-CZ" sz="7000" dirty="0" smtClean="0">
                <a:solidFill>
                  <a:schemeClr val="tx1"/>
                </a:solidFill>
              </a:rPr>
              <a:t>Tato prezentace je určena pro žáky 4. ročníku ZŠ – Mezipředmětové vztahy VL, ČJ, </a:t>
            </a:r>
            <a:r>
              <a:rPr lang="cs-CZ" sz="7000" dirty="0" smtClean="0">
                <a:solidFill>
                  <a:schemeClr val="tx1"/>
                </a:solidFill>
              </a:rPr>
              <a:t>TV</a:t>
            </a:r>
          </a:p>
          <a:p>
            <a:pPr algn="l"/>
            <a:r>
              <a:rPr lang="cs-CZ" sz="7000" b="1" dirty="0" smtClean="0">
                <a:solidFill>
                  <a:schemeClr val="tx1"/>
                </a:solidFill>
              </a:rPr>
              <a:t>Obrázky: </a:t>
            </a:r>
            <a:r>
              <a:rPr lang="cs-CZ" sz="7000" dirty="0" smtClean="0">
                <a:solidFill>
                  <a:schemeClr val="tx1"/>
                </a:solidFill>
              </a:rPr>
              <a:t>www.office.</a:t>
            </a:r>
            <a:r>
              <a:rPr lang="cs-CZ" sz="7000" dirty="0" err="1" smtClean="0">
                <a:solidFill>
                  <a:schemeClr val="tx1"/>
                </a:solidFill>
              </a:rPr>
              <a:t>microsoft.com</a:t>
            </a:r>
            <a:r>
              <a:rPr lang="cs-CZ" sz="7000" dirty="0" smtClean="0">
                <a:solidFill>
                  <a:schemeClr val="tx1"/>
                </a:solidFill>
              </a:rPr>
              <a:t> </a:t>
            </a: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  <a:p>
            <a:endParaRPr lang="cs-CZ" dirty="0"/>
          </a:p>
        </p:txBody>
      </p:sp>
      <p:pic>
        <p:nvPicPr>
          <p:cNvPr id="4" name="Obrázek 3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5753100" cy="1409700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3203848" y="1700808"/>
            <a:ext cx="27385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OPVK 1.4 EU peníze školám</a:t>
            </a:r>
            <a:endParaRPr lang="cs-CZ" dirty="0" smtClean="0">
              <a:latin typeface="Arial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prstTxWarp prst="textWave2">
              <a:avLst/>
            </a:prstTxWarp>
          </a:bodyPr>
          <a:lstStyle/>
          <a:p>
            <a:r>
              <a:rPr lang="cs-CZ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OD ATÉN 1896 K LONDÝNU 2012</a:t>
            </a:r>
            <a:endParaRPr lang="cs-CZ" b="1" dirty="0">
              <a:ln w="18000">
                <a:solidFill>
                  <a:schemeClr val="tx1"/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6" name="Zástupný symbol pro obsah 7" descr="800px-Olympic_Rings_svg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844824"/>
            <a:ext cx="8208912" cy="4536504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n>
                  <a:solidFill>
                    <a:schemeClr val="tx1"/>
                  </a:solidFill>
                </a:ln>
              </a:rPr>
              <a:t>BERLÍN 1936</a:t>
            </a:r>
            <a:br>
              <a:rPr lang="cs-CZ" dirty="0" smtClean="0">
                <a:ln>
                  <a:solidFill>
                    <a:schemeClr val="tx1"/>
                  </a:solidFill>
                </a:ln>
              </a:rPr>
            </a:br>
            <a:r>
              <a:rPr lang="cs-CZ" dirty="0" smtClean="0">
                <a:ln>
                  <a:solidFill>
                    <a:schemeClr val="tx1"/>
                  </a:solidFill>
                </a:ln>
              </a:rPr>
              <a:t>XI.</a:t>
            </a:r>
            <a:endParaRPr lang="cs-CZ" dirty="0">
              <a:ln>
                <a:solidFill>
                  <a:schemeClr val="tx1"/>
                </a:solidFill>
              </a:ln>
            </a:endParaRPr>
          </a:p>
        </p:txBody>
      </p:sp>
      <p:pic>
        <p:nvPicPr>
          <p:cNvPr id="1026" name="Picture 2" descr="C:\Documents and Settings\Asus\Local Settings\Temporary Internet Files\Content.IE5\TI8ER0JX\MC900349433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FF00">
                <a:tint val="45000"/>
                <a:satMod val="400000"/>
              </a:srgbClr>
            </a:duotone>
            <a:lum bright="10000" contrast="40000"/>
          </a:blip>
          <a:srcRect/>
          <a:stretch>
            <a:fillRect/>
          </a:stretch>
        </p:blipFill>
        <p:spPr bwMode="auto">
          <a:xfrm>
            <a:off x="2267744" y="1628800"/>
            <a:ext cx="4680520" cy="4968552"/>
          </a:xfrm>
          <a:prstGeom prst="rect">
            <a:avLst/>
          </a:prstGeom>
          <a:noFill/>
        </p:spPr>
      </p:pic>
      <p:sp>
        <p:nvSpPr>
          <p:cNvPr id="7" name="Vývojový diagram: spojka 6"/>
          <p:cNvSpPr/>
          <p:nvPr/>
        </p:nvSpPr>
        <p:spPr>
          <a:xfrm>
            <a:off x="6156176" y="2852936"/>
            <a:ext cx="144016" cy="14401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372200" y="2852936"/>
            <a:ext cx="7537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cs-CZ" sz="1700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Berlín</a:t>
            </a:r>
            <a:r>
              <a:rPr lang="cs-CZ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 </a:t>
            </a:r>
            <a:endParaRPr lang="cs-CZ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832648"/>
          </a:xfrm>
        </p:spPr>
        <p:txBody>
          <a:bodyPr/>
          <a:lstStyle/>
          <a:p>
            <a:pPr algn="ctr">
              <a:buNone/>
            </a:pPr>
            <a:r>
              <a:rPr lang="cs-CZ" smtClean="0">
                <a:ln>
                  <a:solidFill>
                    <a:schemeClr val="tx1"/>
                  </a:solidFill>
                </a:ln>
              </a:rPr>
              <a:t>XI. </a:t>
            </a:r>
            <a:r>
              <a:rPr lang="cs-CZ" dirty="0" smtClean="0">
                <a:ln>
                  <a:solidFill>
                    <a:schemeClr val="tx1"/>
                  </a:solidFill>
                </a:ln>
              </a:rPr>
              <a:t>OLYMPIJSKÉ HRY</a:t>
            </a:r>
          </a:p>
          <a:p>
            <a:pPr algn="ctr">
              <a:buNone/>
            </a:pPr>
            <a:endParaRPr lang="cs-CZ" dirty="0" smtClean="0">
              <a:ln>
                <a:solidFill>
                  <a:schemeClr val="tx1"/>
                </a:solidFill>
              </a:ln>
            </a:endParaRPr>
          </a:p>
          <a:p>
            <a:pPr algn="ctr">
              <a:buNone/>
            </a:pPr>
            <a:r>
              <a:rPr lang="cs-CZ" dirty="0" smtClean="0">
                <a:ln>
                  <a:solidFill>
                    <a:schemeClr val="tx1"/>
                  </a:solidFill>
                </a:ln>
              </a:rPr>
              <a:t>NĚMECKO</a:t>
            </a:r>
            <a:br>
              <a:rPr lang="cs-CZ" dirty="0" smtClean="0">
                <a:ln>
                  <a:solidFill>
                    <a:schemeClr val="tx1"/>
                  </a:solidFill>
                </a:ln>
              </a:rPr>
            </a:br>
            <a:endParaRPr lang="cs-CZ" dirty="0" smtClean="0">
              <a:ln>
                <a:solidFill>
                  <a:schemeClr val="tx1"/>
                </a:solidFill>
              </a:ln>
            </a:endParaRPr>
          </a:p>
          <a:p>
            <a:pPr algn="ctr">
              <a:buNone/>
            </a:pPr>
            <a:r>
              <a:rPr lang="cs-CZ" dirty="0" smtClean="0">
                <a:ln>
                  <a:solidFill>
                    <a:schemeClr val="tx1"/>
                  </a:solidFill>
                </a:ln>
              </a:rPr>
              <a:t>BERLÍN</a:t>
            </a:r>
            <a:br>
              <a:rPr lang="cs-CZ" dirty="0" smtClean="0">
                <a:ln>
                  <a:solidFill>
                    <a:schemeClr val="tx1"/>
                  </a:solidFill>
                </a:ln>
              </a:rPr>
            </a:br>
            <a:endParaRPr lang="cs-CZ" dirty="0" smtClean="0">
              <a:ln>
                <a:solidFill>
                  <a:schemeClr val="tx1"/>
                </a:solidFill>
              </a:ln>
            </a:endParaRPr>
          </a:p>
          <a:p>
            <a:pPr algn="ctr">
              <a:buNone/>
            </a:pPr>
            <a:r>
              <a:rPr lang="cs-CZ" dirty="0" smtClean="0">
                <a:ln>
                  <a:solidFill>
                    <a:schemeClr val="tx1"/>
                  </a:solidFill>
                </a:ln>
              </a:rPr>
              <a:t>1.-16. srpna 1936</a:t>
            </a:r>
          </a:p>
          <a:p>
            <a:pPr algn="ctr">
              <a:buNone/>
            </a:pPr>
            <a:endParaRPr lang="cs-CZ" dirty="0" smtClean="0">
              <a:ln>
                <a:solidFill>
                  <a:schemeClr val="tx1"/>
                </a:solidFill>
              </a:ln>
            </a:endParaRPr>
          </a:p>
          <a:p>
            <a:pPr algn="ctr">
              <a:buNone/>
            </a:pPr>
            <a:r>
              <a:rPr lang="cs-CZ" dirty="0" smtClean="0">
                <a:ln>
                  <a:solidFill>
                    <a:schemeClr val="tx1"/>
                  </a:solidFill>
                </a:ln>
              </a:rPr>
              <a:t>163 československých sportovců (13 žen)</a:t>
            </a:r>
            <a:endParaRPr lang="cs-CZ" dirty="0">
              <a:ln>
                <a:solidFill>
                  <a:schemeClr val="tx1"/>
                </a:solidFill>
              </a:ln>
            </a:endParaRPr>
          </a:p>
        </p:txBody>
      </p:sp>
      <p:pic>
        <p:nvPicPr>
          <p:cNvPr id="2050" name="Picture 2" descr="C:\Documents and Settings\Asus\Local Settings\Temporary Internet Files\Content.IE5\NOZEH7U3\MC90001879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3284984"/>
            <a:ext cx="2088232" cy="1440160"/>
          </a:xfrm>
          <a:prstGeom prst="rect">
            <a:avLst/>
          </a:prstGeom>
          <a:noFill/>
        </p:spPr>
      </p:pic>
      <p:pic>
        <p:nvPicPr>
          <p:cNvPr id="2051" name="Picture 3" descr="C:\Documents and Settings\Asus\Local Settings\Temporary Internet Files\Content.IE5\4FUVSG80\MC90001591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196752"/>
            <a:ext cx="3240360" cy="23762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40060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Protože Hitler v Německu již tvrdě prosazuje </a:t>
            </a:r>
          </a:p>
          <a:p>
            <a:pPr>
              <a:buNone/>
            </a:pPr>
            <a:r>
              <a:rPr lang="cs-CZ" dirty="0" smtClean="0"/>
              <a:t>nacismus a olympijské hry byly jen zástěrkou pro </a:t>
            </a:r>
          </a:p>
          <a:p>
            <a:pPr>
              <a:buNone/>
            </a:pPr>
            <a:r>
              <a:rPr lang="cs-CZ" dirty="0" smtClean="0"/>
              <a:t>válečné přípravy, sportovci si přejí konání OH v </a:t>
            </a:r>
          </a:p>
          <a:p>
            <a:pPr>
              <a:buNone/>
            </a:pPr>
            <a:r>
              <a:rPr lang="cs-CZ" dirty="0" smtClean="0"/>
              <a:t>jiné zemi.</a:t>
            </a:r>
            <a:endParaRPr lang="cs-CZ" dirty="0"/>
          </a:p>
        </p:txBody>
      </p:sp>
      <p:pic>
        <p:nvPicPr>
          <p:cNvPr id="3074" name="Picture 2" descr="C:\Documents and Settings\Asus\Local Settings\Temporary Internet Files\Content.IE5\WWCJN1CN\MC90018617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3933056"/>
            <a:ext cx="1446581" cy="1835201"/>
          </a:xfrm>
          <a:prstGeom prst="rect">
            <a:avLst/>
          </a:prstGeom>
          <a:noFill/>
        </p:spPr>
      </p:pic>
      <p:pic>
        <p:nvPicPr>
          <p:cNvPr id="3075" name="Picture 3" descr="C:\Documents and Settings\Asus\Local Settings\Temporary Internet Files\Content.IE5\WWCJN1CN\MC90018617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3933056"/>
            <a:ext cx="1446581" cy="1835201"/>
          </a:xfrm>
          <a:prstGeom prst="rect">
            <a:avLst/>
          </a:prstGeom>
          <a:noFill/>
        </p:spPr>
      </p:pic>
      <p:pic>
        <p:nvPicPr>
          <p:cNvPr id="3076" name="Picture 4" descr="C:\Documents and Settings\Asus\Local Settings\Temporary Internet Files\Content.IE5\WWCJN1CN\MC90018617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3933056"/>
            <a:ext cx="1446581" cy="1835201"/>
          </a:xfrm>
          <a:prstGeom prst="rect">
            <a:avLst/>
          </a:prstGeom>
          <a:noFill/>
        </p:spPr>
      </p:pic>
      <p:pic>
        <p:nvPicPr>
          <p:cNvPr id="3077" name="Picture 5" descr="C:\Documents and Settings\Asus\Local Settings\Temporary Internet Files\Content.IE5\WWCJN1CN\MC90018617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3933056"/>
            <a:ext cx="1446581" cy="1835201"/>
          </a:xfrm>
          <a:prstGeom prst="rect">
            <a:avLst/>
          </a:prstGeom>
          <a:noFill/>
        </p:spPr>
      </p:pic>
      <p:pic>
        <p:nvPicPr>
          <p:cNvPr id="3078" name="Picture 6" descr="C:\Documents and Settings\Asus\Local Settings\Temporary Internet Files\Content.IE5\WWCJN1CN\MC90018617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933056"/>
            <a:ext cx="1446581" cy="1835201"/>
          </a:xfrm>
          <a:prstGeom prst="rect">
            <a:avLst/>
          </a:prstGeom>
          <a:noFill/>
        </p:spPr>
      </p:pic>
      <p:pic>
        <p:nvPicPr>
          <p:cNvPr id="11" name="Picture 4" descr="C:\Documents and Settings\Asus\Local Settings\Temporary Internet Files\Content.IE5\WWCJN1CN\MC90018617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288" y="3933056"/>
            <a:ext cx="1446581" cy="18352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616624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ln>
                  <a:solidFill>
                    <a:schemeClr val="tx1"/>
                  </a:solidFill>
                </a:ln>
              </a:rPr>
              <a:t>11. OH se v Berlíně nakonec </a:t>
            </a:r>
            <a:r>
              <a:rPr lang="cs-CZ" smtClean="0">
                <a:ln>
                  <a:solidFill>
                    <a:schemeClr val="tx1"/>
                  </a:solidFill>
                </a:ln>
              </a:rPr>
              <a:t>konají </a:t>
            </a:r>
            <a:r>
              <a:rPr lang="cs-CZ" smtClean="0"/>
              <a:t>a nacisté  </a:t>
            </a:r>
            <a:r>
              <a:rPr lang="cs-CZ" dirty="0" smtClean="0"/>
              <a:t>nic </a:t>
            </a:r>
          </a:p>
          <a:p>
            <a:pPr>
              <a:buNone/>
            </a:pPr>
            <a:r>
              <a:rPr lang="cs-CZ" dirty="0" smtClean="0"/>
              <a:t>nepodcenili, aby hry veřejnost uchvátily a </a:t>
            </a:r>
          </a:p>
          <a:p>
            <a:pPr>
              <a:buNone/>
            </a:pPr>
            <a:r>
              <a:rPr lang="cs-CZ" dirty="0" smtClean="0"/>
              <a:t>zastřely pravý důvod.</a:t>
            </a:r>
            <a:endParaRPr lang="cs-CZ" dirty="0"/>
          </a:p>
        </p:txBody>
      </p:sp>
      <p:pic>
        <p:nvPicPr>
          <p:cNvPr id="4098" name="Picture 2" descr="C:\Documents and Settings\Asus\Local Settings\Temporary Internet Files\Content.IE5\HES92NKF\MC90020032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3068960"/>
            <a:ext cx="4032448" cy="2952328"/>
          </a:xfrm>
          <a:prstGeom prst="rect">
            <a:avLst/>
          </a:prstGeom>
          <a:noFill/>
        </p:spPr>
      </p:pic>
      <p:pic>
        <p:nvPicPr>
          <p:cNvPr id="4099" name="Picture 3" descr="C:\Documents and Settings\Asus\Local Settings\Temporary Internet Files\Content.IE5\UZ21FW96\MC90041120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3212976"/>
            <a:ext cx="2736304" cy="216024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sus\Local Settings\Temporary Internet Files\Content.IE5\4FUVSG80\MC90029004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3429000"/>
            <a:ext cx="1926869" cy="3168352"/>
          </a:xfrm>
          <a:prstGeom prst="rect">
            <a:avLst/>
          </a:prstGeom>
          <a:noFill/>
        </p:spPr>
      </p:pic>
      <p:pic>
        <p:nvPicPr>
          <p:cNvPr id="5130" name="Picture 10" descr="C:\Documents and Settings\Asus\Local Settings\Temporary Internet Files\Content.IE5\RDMR96LJ\MC90043870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620688"/>
            <a:ext cx="3564904" cy="4077072"/>
          </a:xfrm>
          <a:prstGeom prst="rect">
            <a:avLst/>
          </a:prstGeom>
          <a:noFill/>
        </p:spPr>
      </p:pic>
      <p:pic>
        <p:nvPicPr>
          <p:cNvPr id="5128" name="Picture 8" descr="C:\Documents and Settings\Asus\Local Settings\Temporary Internet Files\Content.IE5\ZPYO80XE\MC90030735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4365104"/>
            <a:ext cx="1603972" cy="1825782"/>
          </a:xfrm>
          <a:prstGeom prst="rect">
            <a:avLst/>
          </a:prstGeom>
          <a:noFill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8"/>
            <a:ext cx="8301608" cy="5616624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Zajímavost: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Poprvé </a:t>
            </a:r>
            <a:r>
              <a:rPr lang="cs-CZ" dirty="0" smtClean="0">
                <a:ln>
                  <a:solidFill>
                    <a:schemeClr val="tx1"/>
                  </a:solidFill>
                </a:ln>
              </a:rPr>
              <a:t>hoří olympijský oheň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Poprvé </a:t>
            </a:r>
            <a:r>
              <a:rPr lang="cs-CZ" dirty="0" smtClean="0">
                <a:ln>
                  <a:solidFill>
                    <a:schemeClr val="tx1"/>
                  </a:solidFill>
                </a:ln>
              </a:rPr>
              <a:t>televizní přenos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Největší úspěch: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Jesse</a:t>
            </a:r>
            <a:r>
              <a:rPr lang="cs-CZ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 </a:t>
            </a:r>
            <a:r>
              <a:rPr lang="cs-CZ" dirty="0" err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Owen</a:t>
            </a:r>
            <a:r>
              <a:rPr lang="cs-CZ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 </a:t>
            </a:r>
            <a:r>
              <a:rPr lang="cs-CZ" dirty="0" smtClean="0"/>
              <a:t>– americký atlet černé pleti. Z</a:t>
            </a:r>
            <a:r>
              <a:rPr lang="cs-CZ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_</a:t>
            </a:r>
            <a:r>
              <a:rPr lang="cs-CZ" dirty="0" smtClean="0"/>
              <a:t>skal 4 </a:t>
            </a:r>
          </a:p>
          <a:p>
            <a:pPr>
              <a:buNone/>
            </a:pPr>
            <a:r>
              <a:rPr lang="cs-CZ" dirty="0" smtClean="0"/>
              <a:t>zlaté medaile a jeho rekord 8,13 m ve skoku do </a:t>
            </a:r>
          </a:p>
          <a:p>
            <a:pPr>
              <a:buNone/>
            </a:pPr>
            <a:r>
              <a:rPr lang="cs-CZ" dirty="0" smtClean="0"/>
              <a:t>dálky atleti překonávají až v roce 1960.</a:t>
            </a:r>
            <a:endParaRPr lang="cs-CZ" dirty="0"/>
          </a:p>
        </p:txBody>
      </p:sp>
      <p:pic>
        <p:nvPicPr>
          <p:cNvPr id="6146" name="Picture 2" descr="C:\Documents and Settings\Asus\Local Settings\Temporary Internet Files\Content.IE5\RZTX8FB4\MC90028583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3212976"/>
            <a:ext cx="2082536" cy="2736304"/>
          </a:xfrm>
          <a:prstGeom prst="rect">
            <a:avLst/>
          </a:prstGeom>
          <a:noFill/>
        </p:spPr>
      </p:pic>
      <p:pic>
        <p:nvPicPr>
          <p:cNvPr id="6147" name="Picture 3" descr="C:\Documents and Settings\Asus\Local Settings\Temporary Internet Files\Content.IE5\BS4XNELC\MC90035233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077072"/>
            <a:ext cx="1152128" cy="1302110"/>
          </a:xfrm>
          <a:prstGeom prst="rect">
            <a:avLst/>
          </a:prstGeom>
          <a:noFill/>
        </p:spPr>
      </p:pic>
      <p:pic>
        <p:nvPicPr>
          <p:cNvPr id="8" name="Picture 3" descr="C:\Documents and Settings\Asus\Local Settings\Temporary Internet Files\Content.IE5\BS4XNELC\MC90035233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4941168"/>
            <a:ext cx="1152128" cy="1302110"/>
          </a:xfrm>
          <a:prstGeom prst="rect">
            <a:avLst/>
          </a:prstGeom>
          <a:noFill/>
        </p:spPr>
      </p:pic>
      <p:pic>
        <p:nvPicPr>
          <p:cNvPr id="9" name="Picture 3" descr="C:\Documents and Settings\Asus\Local Settings\Temporary Internet Files\Content.IE5\BS4XNELC\MC90035233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5373216"/>
            <a:ext cx="1152128" cy="1302110"/>
          </a:xfrm>
          <a:prstGeom prst="rect">
            <a:avLst/>
          </a:prstGeom>
          <a:noFill/>
        </p:spPr>
      </p:pic>
      <p:pic>
        <p:nvPicPr>
          <p:cNvPr id="10" name="Picture 3" descr="C:\Documents and Settings\Asus\Local Settings\Temporary Internet Files\Content.IE5\BS4XNELC\MC90035233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4221088"/>
            <a:ext cx="1152128" cy="130211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476672"/>
            <a:ext cx="4038600" cy="597666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ln>
                  <a:solidFill>
                    <a:schemeClr val="tx1"/>
                  </a:solidFill>
                </a:ln>
              </a:rPr>
              <a:t>50 bodů</a:t>
            </a:r>
          </a:p>
          <a:p>
            <a:pPr>
              <a:buNone/>
            </a:pPr>
            <a:endParaRPr lang="cs-CZ" dirty="0" smtClean="0">
              <a:ln>
                <a:solidFill>
                  <a:schemeClr val="tx1"/>
                </a:solidFill>
              </a:ln>
            </a:endParaRPr>
          </a:p>
          <a:p>
            <a:pPr>
              <a:buNone/>
            </a:pPr>
            <a:endParaRPr lang="cs-CZ" dirty="0" smtClean="0">
              <a:ln>
                <a:solidFill>
                  <a:schemeClr val="tx1"/>
                </a:solidFill>
              </a:ln>
            </a:endParaRPr>
          </a:p>
          <a:p>
            <a:pPr>
              <a:buNone/>
            </a:pPr>
            <a:r>
              <a:rPr lang="cs-CZ" dirty="0" smtClean="0">
                <a:ln>
                  <a:solidFill>
                    <a:schemeClr val="tx1"/>
                  </a:solidFill>
                </a:ln>
              </a:rPr>
              <a:t>100 bodů</a:t>
            </a:r>
          </a:p>
          <a:p>
            <a:pPr>
              <a:buNone/>
            </a:pPr>
            <a:endParaRPr lang="cs-CZ" dirty="0" smtClean="0">
              <a:ln>
                <a:solidFill>
                  <a:schemeClr val="tx1"/>
                </a:solidFill>
              </a:ln>
            </a:endParaRPr>
          </a:p>
          <a:p>
            <a:pPr>
              <a:buNone/>
            </a:pPr>
            <a:endParaRPr lang="cs-CZ" dirty="0" smtClean="0">
              <a:ln>
                <a:solidFill>
                  <a:schemeClr val="tx1"/>
                </a:solidFill>
              </a:ln>
            </a:endParaRPr>
          </a:p>
          <a:p>
            <a:pPr>
              <a:buNone/>
            </a:pPr>
            <a:r>
              <a:rPr lang="cs-CZ" dirty="0" smtClean="0">
                <a:ln>
                  <a:solidFill>
                    <a:schemeClr val="tx1"/>
                  </a:solidFill>
                </a:ln>
              </a:rPr>
              <a:t>200 bodů</a:t>
            </a:r>
          </a:p>
          <a:p>
            <a:pPr>
              <a:buNone/>
            </a:pPr>
            <a:endParaRPr lang="cs-CZ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123728" y="476672"/>
            <a:ext cx="4038600" cy="5904656"/>
          </a:xfrm>
        </p:spPr>
        <p:txBody>
          <a:bodyPr>
            <a:normAutofit/>
          </a:bodyPr>
          <a:lstStyle/>
          <a:p>
            <a:pPr>
              <a:buFont typeface="Calibri" pitchFamily="34" charset="0"/>
              <a:buChar char="?"/>
            </a:pPr>
            <a:r>
              <a:rPr lang="cs-CZ" dirty="0" smtClean="0"/>
              <a:t>Kde b_</a:t>
            </a:r>
            <a:r>
              <a:rPr lang="cs-CZ" dirty="0" err="1" smtClean="0"/>
              <a:t>vá</a:t>
            </a:r>
            <a:r>
              <a:rPr lang="cs-CZ" dirty="0" smtClean="0"/>
              <a:t> vždy zažehnut olympijský oheň? Proč? </a:t>
            </a:r>
          </a:p>
          <a:p>
            <a:pPr>
              <a:buFont typeface="Calibri" pitchFamily="34" charset="0"/>
              <a:buChar char="?"/>
            </a:pPr>
            <a:endParaRPr lang="cs-CZ" dirty="0" smtClean="0"/>
          </a:p>
          <a:p>
            <a:pPr>
              <a:buFont typeface="Calibri" pitchFamily="34" charset="0"/>
              <a:buChar char="?"/>
            </a:pPr>
            <a:r>
              <a:rPr lang="cs-CZ" dirty="0" smtClean="0"/>
              <a:t>Kdo olympijský oheň přináší? </a:t>
            </a:r>
          </a:p>
          <a:p>
            <a:pPr>
              <a:buFont typeface="Calibri" pitchFamily="34" charset="0"/>
              <a:buChar char="?"/>
            </a:pPr>
            <a:endParaRPr lang="cs-CZ" dirty="0" smtClean="0"/>
          </a:p>
          <a:p>
            <a:pPr>
              <a:buFont typeface="Calibri" pitchFamily="34" charset="0"/>
              <a:buChar char="?"/>
            </a:pPr>
            <a:r>
              <a:rPr lang="cs-CZ" dirty="0" smtClean="0"/>
              <a:t>Proč m_</a:t>
            </a:r>
            <a:r>
              <a:rPr lang="cs-CZ" dirty="0" err="1" smtClean="0"/>
              <a:t>slíš</a:t>
            </a:r>
            <a:r>
              <a:rPr lang="cs-CZ" dirty="0" smtClean="0"/>
              <a:t>, že se další OH konaly až v roce 1948?</a:t>
            </a:r>
          </a:p>
          <a:p>
            <a:endParaRPr lang="cs-CZ" dirty="0"/>
          </a:p>
        </p:txBody>
      </p:sp>
      <p:pic>
        <p:nvPicPr>
          <p:cNvPr id="7170" name="Picture 2" descr="C:\Documents and Settings\Asus\Local Settings\Temporary Internet Files\Content.IE5\NOZEH7U3\MC90029004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1268760"/>
            <a:ext cx="1422813" cy="3600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prstTxWarp prst="textWave2">
              <a:avLst/>
            </a:prstTxWarp>
          </a:bodyPr>
          <a:lstStyle/>
          <a:p>
            <a:r>
              <a:rPr lang="cs-CZ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Náš </a:t>
            </a:r>
            <a:r>
              <a:rPr lang="cs-CZ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</a:t>
            </a:r>
            <a:r>
              <a:rPr lang="cs-CZ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Í</a:t>
            </a:r>
            <a:r>
              <a:rPr lang="cs-CZ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</a:t>
            </a:r>
            <a:r>
              <a:rPr lang="cs-CZ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už je o jedenáct úseků blíž.</a:t>
            </a:r>
            <a:endParaRPr lang="cs-CZ" dirty="0"/>
          </a:p>
        </p:txBody>
      </p:sp>
      <p:pic>
        <p:nvPicPr>
          <p:cNvPr id="4" name="Picture 8" descr="C:\Documents and Settings\Asus\Local Settings\Temporary Internet Files\Content.IE5\4FUVSG80\MC90028899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1196752"/>
            <a:ext cx="3960440" cy="54006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199</Words>
  <Application>Microsoft Office PowerPoint</Application>
  <PresentationFormat>Předvádění na obrazovce (4:3)</PresentationFormat>
  <Paragraphs>51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OD ATÉN 1896 K LONDÝNU 2012</vt:lpstr>
      <vt:lpstr>BERLÍN 1936 XI.</vt:lpstr>
      <vt:lpstr>Snímek 4</vt:lpstr>
      <vt:lpstr>Snímek 5</vt:lpstr>
      <vt:lpstr>Snímek 6</vt:lpstr>
      <vt:lpstr>Snímek 7</vt:lpstr>
      <vt:lpstr>Snímek 8</vt:lpstr>
      <vt:lpstr>Snímek 9</vt:lpstr>
      <vt:lpstr>Náš CÍL už je o jedenáct úseků blíž.</vt:lpstr>
    </vt:vector>
  </TitlesOfParts>
  <Company>Asus Ltd.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Asus</dc:creator>
  <cp:lastModifiedBy>Dum</cp:lastModifiedBy>
  <cp:revision>8</cp:revision>
  <dcterms:created xsi:type="dcterms:W3CDTF">2012-01-15T13:20:56Z</dcterms:created>
  <dcterms:modified xsi:type="dcterms:W3CDTF">2014-08-20T17:50:04Z</dcterms:modified>
</cp:coreProperties>
</file>