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1CD631-2899-40C5-8164-4EF34F721729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C54F0A-538A-4B8A-BEBA-062E762B5A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861942-F18B-4E3F-8DC6-783385F4FE42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2A2B10-1281-402C-AD06-C127171FD5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428E71-215A-4B2C-B52E-6270A8637CBB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8EA9F6-7103-46C9-B4D4-D895C61DA9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ABE6D7-31C2-4F33-80E3-27DBCF8B1789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E365D-39AC-4229-90D6-7E69A1938A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AD991B-6CBC-4F2D-A2AD-C314386636E6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44412E-7953-479E-868C-50B2AB1E1A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DA3E56-675A-41EF-A840-A6CA04C8E1D3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5D7E9A-232B-4362-AF40-ED75FAA0AE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29C67D-9BF8-469F-B58D-3BE48DEB0956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3463B-0774-4930-90F8-8ED42A9849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E5437C-A189-4B96-8F15-EE6ACF4E4F77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11E6A8-3425-49F1-AC02-BB8F2A285F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C2B750-39B9-4007-9D72-57BB5FF0A6F2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F06D52-AADE-4D88-BCFC-9F6B60D34E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A33C12-2EE0-437A-8FC8-2822016F5FC8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7C9E63-6626-46CB-A8EB-42CE9307AC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11491C-3BB1-492F-AA97-50EAA6973C60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CB2217-F8CE-425D-9938-17487062A9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5BD1941-8E56-4287-AC1F-0EE778A6D7F5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B877447-EEDB-4995-800E-B4EC2E29A8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>
    <p:circle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650" y="2781300"/>
            <a:ext cx="7632700" cy="316865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>
              <a:lnSpc>
                <a:spcPct val="80000"/>
              </a:lnSpc>
            </a:pPr>
            <a:r>
              <a:rPr lang="cs-CZ" sz="2000" b="1" smtClean="0">
                <a:solidFill>
                  <a:schemeClr val="tx1"/>
                </a:solidFill>
              </a:rPr>
              <a:t>Název školy: </a:t>
            </a:r>
            <a:r>
              <a:rPr lang="cs-CZ" sz="2000" smtClean="0">
                <a:solidFill>
                  <a:schemeClr val="tx1"/>
                </a:solidFill>
              </a:rPr>
              <a:t>ZŠ Pardubice - Spořilov</a:t>
            </a:r>
          </a:p>
          <a:p>
            <a:pPr algn="l">
              <a:lnSpc>
                <a:spcPct val="80000"/>
              </a:lnSpc>
            </a:pPr>
            <a:r>
              <a:rPr lang="cs-CZ" sz="2000" b="1" smtClean="0">
                <a:solidFill>
                  <a:schemeClr val="tx1"/>
                </a:solidFill>
              </a:rPr>
              <a:t>Autor:</a:t>
            </a:r>
            <a:r>
              <a:rPr lang="cs-CZ" sz="2000" smtClean="0">
                <a:solidFill>
                  <a:schemeClr val="tx1"/>
                </a:solidFill>
              </a:rPr>
              <a:t> Renáta Pasovská</a:t>
            </a:r>
          </a:p>
          <a:p>
            <a:pPr algn="l">
              <a:lnSpc>
                <a:spcPct val="80000"/>
              </a:lnSpc>
            </a:pPr>
            <a:r>
              <a:rPr lang="cs-CZ" sz="2000" b="1" smtClean="0">
                <a:solidFill>
                  <a:schemeClr val="tx1"/>
                </a:solidFill>
              </a:rPr>
              <a:t>Název:</a:t>
            </a:r>
            <a:r>
              <a:rPr lang="cs-CZ" sz="2000" smtClean="0">
                <a:solidFill>
                  <a:schemeClr val="tx1"/>
                </a:solidFill>
              </a:rPr>
              <a:t>VY_32_INOVACE_VYUŽITÍ MEZIPŘEDMĚTOVÝCH VZTAHŮ_17 OH MEXIKO 1968</a:t>
            </a:r>
          </a:p>
          <a:p>
            <a:pPr algn="l">
              <a:lnSpc>
                <a:spcPct val="80000"/>
              </a:lnSpc>
            </a:pPr>
            <a:r>
              <a:rPr lang="cs-CZ" sz="2000" b="1" smtClean="0">
                <a:solidFill>
                  <a:schemeClr val="tx1"/>
                </a:solidFill>
              </a:rPr>
              <a:t>Téma: </a:t>
            </a:r>
            <a:r>
              <a:rPr lang="cs-CZ" sz="2000" smtClean="0">
                <a:solidFill>
                  <a:schemeClr val="tx1"/>
                </a:solidFill>
              </a:rPr>
              <a:t>MEXIKO 1968</a:t>
            </a:r>
          </a:p>
          <a:p>
            <a:pPr algn="l">
              <a:lnSpc>
                <a:spcPct val="80000"/>
              </a:lnSpc>
            </a:pPr>
            <a:r>
              <a:rPr lang="cs-CZ" sz="2000" b="1" smtClean="0">
                <a:solidFill>
                  <a:schemeClr val="tx1"/>
                </a:solidFill>
              </a:rPr>
              <a:t>Číslo projektu: </a:t>
            </a:r>
            <a:r>
              <a:rPr lang="cs-CZ" sz="2000" smtClean="0">
                <a:solidFill>
                  <a:schemeClr val="tx1"/>
                </a:solidFill>
              </a:rPr>
              <a:t>CZ.1.07/1.4.00/21.2349</a:t>
            </a:r>
            <a:endParaRPr lang="cs-CZ" sz="2000" b="1" smtClean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endParaRPr lang="cs-CZ" sz="2000" smtClean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2000" b="1" smtClean="0">
                <a:solidFill>
                  <a:schemeClr val="tx1"/>
                </a:solidFill>
              </a:rPr>
              <a:t>Anotace: </a:t>
            </a:r>
            <a:r>
              <a:rPr lang="cs-CZ" sz="2000" smtClean="0">
                <a:solidFill>
                  <a:schemeClr val="tx1"/>
                </a:solidFill>
              </a:rPr>
              <a:t>Tato prezentace je určena pro žáky 4. ročníku ZŠ – Mezipředmětové vztahy VL, ČJ, TV</a:t>
            </a:r>
          </a:p>
          <a:p>
            <a:pPr algn="l">
              <a:lnSpc>
                <a:spcPct val="80000"/>
              </a:lnSpc>
            </a:pPr>
            <a:r>
              <a:rPr lang="cs-CZ" sz="2000" b="1" smtClean="0">
                <a:solidFill>
                  <a:schemeClr val="tx1"/>
                </a:solidFill>
              </a:rPr>
              <a:t>Obrázky</a:t>
            </a:r>
            <a:r>
              <a:rPr lang="cs-CZ" sz="2000" smtClean="0">
                <a:solidFill>
                  <a:schemeClr val="tx1"/>
                </a:solidFill>
              </a:rPr>
              <a:t>: www.office.microsoft.com</a:t>
            </a:r>
          </a:p>
          <a:p>
            <a:pPr>
              <a:lnSpc>
                <a:spcPct val="80000"/>
              </a:lnSpc>
            </a:pPr>
            <a:endParaRPr lang="cs-CZ" sz="2000" smtClean="0">
              <a:solidFill>
                <a:srgbClr val="898989"/>
              </a:solidFill>
            </a:endParaRPr>
          </a:p>
          <a:p>
            <a:pPr>
              <a:lnSpc>
                <a:spcPct val="80000"/>
              </a:lnSpc>
            </a:pPr>
            <a:endParaRPr lang="cs-CZ" sz="1800" smtClean="0">
              <a:solidFill>
                <a:srgbClr val="898989"/>
              </a:solidFill>
            </a:endParaRPr>
          </a:p>
        </p:txBody>
      </p:sp>
      <p:pic>
        <p:nvPicPr>
          <p:cNvPr id="13314" name="Obrázek 3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404813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Obdélník 4"/>
          <p:cNvSpPr>
            <a:spLocks noChangeArrowheads="1"/>
          </p:cNvSpPr>
          <p:nvPr/>
        </p:nvSpPr>
        <p:spPr bwMode="auto">
          <a:xfrm>
            <a:off x="3203575" y="1700213"/>
            <a:ext cx="27384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>
                <a:latin typeface="Calibri" pitchFamily="34" charset="0"/>
                <a:ea typeface="Calibri" pitchFamily="34" charset="0"/>
                <a:cs typeface="Times New Roman" pitchFamily="18" charset="0"/>
              </a:rPr>
              <a:t>OPVK 1.4 EU peníze školám</a:t>
            </a:r>
            <a:endParaRPr lang="cs-CZ">
              <a:ea typeface="Calibri" pitchFamily="34" charset="0"/>
              <a:cs typeface="Times New Roman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prstTxWarp prst="textWave2">
              <a:avLst/>
            </a:prstTxWarp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OD ATÉN 1896 K LONDÝNU 2012</a:t>
            </a:r>
            <a:endParaRPr lang="cs-CZ" b="1" dirty="0">
              <a:ln w="18000">
                <a:solidFill>
                  <a:schemeClr val="tx1"/>
                </a:solidFill>
                <a:prstDash val="solid"/>
                <a:miter lim="800000"/>
              </a:ln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4338" name="Zástupný symbol pro obsah 7" descr="800px-Olympic_Rings_svg1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1844675"/>
            <a:ext cx="8207375" cy="453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MEXIKO 1968</a:t>
            </a:r>
            <a:b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</a:b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XVI.</a:t>
            </a:r>
            <a:endParaRPr lang="cs-CZ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1028" name="Picture 4" descr="C:\Documents and Settings\Asus\Local Settings\Temporary Internet Files\Content.IE5\HES92NKF\MC900361934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FF0000">
                <a:tint val="45000"/>
                <a:satMod val="400000"/>
              </a:srgbClr>
            </a:duotone>
            <a:lum contrast="30000"/>
          </a:blip>
          <a:srcRect/>
          <a:stretch>
            <a:fillRect/>
          </a:stretch>
        </p:blipFill>
        <p:spPr bwMode="auto">
          <a:xfrm>
            <a:off x="1547664" y="1700808"/>
            <a:ext cx="6408712" cy="4896544"/>
          </a:xfrm>
          <a:prstGeom prst="rect">
            <a:avLst/>
          </a:prstGeom>
          <a:noFill/>
        </p:spPr>
      </p:pic>
      <p:sp>
        <p:nvSpPr>
          <p:cNvPr id="10" name="Vývojový diagram: spojka 9"/>
          <p:cNvSpPr/>
          <p:nvPr/>
        </p:nvSpPr>
        <p:spPr>
          <a:xfrm>
            <a:off x="5148263" y="4724400"/>
            <a:ext cx="144462" cy="144463"/>
          </a:xfrm>
          <a:prstGeom prst="flowChartConnector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8064" y="4797152"/>
            <a:ext cx="8643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n>
                  <a:solidFill>
                    <a:srgbClr val="92D050"/>
                  </a:solidFill>
                </a:ln>
                <a:solidFill>
                  <a:srgbClr val="92D050"/>
                </a:solidFill>
                <a:latin typeface="+mn-lt"/>
                <a:cs typeface="+mn-cs"/>
              </a:rPr>
              <a:t>Mexiko</a:t>
            </a: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04656"/>
          </a:xfrm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XVI. OLYMPIJSKÉ HRY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MEXIKO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MEXIKO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12. - 27.října 1968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121 československých sportovců (27 žen)</a:t>
            </a:r>
            <a:endParaRPr lang="cs-CZ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16386" name="Picture 2" descr="C:\Documents and Settings\Asus\Local Settings\Temporary Internet Files\Content.IE5\NOZEH7U3\MC90001585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1484313"/>
            <a:ext cx="2551113" cy="2055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3" descr="C:\Documents and Settings\Asus\Local Settings\Temporary Internet Files\Content.IE5\4FUVSG80\MC90002435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43663" y="3284538"/>
            <a:ext cx="2160587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2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3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7" dur="8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8" dur="8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8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604867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Překrásná příroda, srdečnost a nadmořská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</a:t>
            </a: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_</a:t>
            </a:r>
            <a:r>
              <a:rPr lang="cs-CZ" dirty="0" err="1" smtClean="0"/>
              <a:t>ška</a:t>
            </a:r>
            <a:r>
              <a:rPr lang="cs-CZ" dirty="0" smtClean="0"/>
              <a:t> 2240 metrů.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Právě z v</a:t>
            </a: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_</a:t>
            </a:r>
            <a:r>
              <a:rPr lang="cs-CZ" dirty="0" err="1" smtClean="0"/>
              <a:t>sokohorských</a:t>
            </a:r>
            <a:r>
              <a:rPr lang="cs-CZ" dirty="0" smtClean="0"/>
              <a:t> podmínek měli nejdříve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někteří strach. Po nutné aklimatizaci to b</a:t>
            </a: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_</a:t>
            </a:r>
            <a:r>
              <a:rPr lang="cs-CZ" dirty="0" smtClean="0"/>
              <a:t>la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 smtClean="0"/>
              <a:t>zb</a:t>
            </a: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_</a:t>
            </a:r>
            <a:r>
              <a:rPr lang="cs-CZ" dirty="0" smtClean="0"/>
              <a:t>tečná obava.</a:t>
            </a:r>
            <a:endParaRPr lang="cs-CZ" dirty="0"/>
          </a:p>
        </p:txBody>
      </p:sp>
      <p:pic>
        <p:nvPicPr>
          <p:cNvPr id="17410" name="Picture 2" descr="C:\Documents and Settings\Asus\Local Settings\Temporary Internet Files\Content.IE5\V8FKSWI4\MC90043306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95738" y="3500438"/>
            <a:ext cx="4608512" cy="319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04867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Zajímavost: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Američan černé pleti </a:t>
            </a: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Bob </a:t>
            </a:r>
            <a:r>
              <a:rPr lang="cs-CZ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Beamon</a:t>
            </a: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</a:t>
            </a:r>
            <a:r>
              <a:rPr lang="cs-CZ" dirty="0" smtClean="0"/>
              <a:t>skočil do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dálky 890 cm na první pokus. O 55 cm </a:t>
            </a: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překonal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dosavadní rekord </a:t>
            </a:r>
            <a:r>
              <a:rPr lang="cs-CZ" dirty="0" smtClean="0"/>
              <a:t>a b</a:t>
            </a: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_</a:t>
            </a:r>
            <a:r>
              <a:rPr lang="cs-CZ" dirty="0" smtClean="0"/>
              <a:t>l to </a:t>
            </a: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„skok do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jednadvacátého století“</a:t>
            </a:r>
            <a:r>
              <a:rPr lang="cs-CZ" dirty="0" smtClean="0"/>
              <a:t>, jak je </a:t>
            </a:r>
            <a:r>
              <a:rPr lang="cs-CZ" dirty="0" err="1" smtClean="0"/>
              <a:t>naz</a:t>
            </a: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_</a:t>
            </a:r>
            <a:r>
              <a:rPr lang="cs-CZ" dirty="0" smtClean="0"/>
              <a:t>ván.</a:t>
            </a:r>
            <a:endParaRPr lang="cs-CZ" dirty="0"/>
          </a:p>
        </p:txBody>
      </p:sp>
      <p:pic>
        <p:nvPicPr>
          <p:cNvPr id="4098" name="Picture 2" descr="C:\Documents and Settings\Asus\Local Settings\Temporary Internet Files\Content.IE5\WWCJN1CN\MC90028583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8625" y="3213100"/>
            <a:ext cx="3017838" cy="331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2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3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76064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Nejúspěšnější </a:t>
            </a:r>
            <a:r>
              <a:rPr lang="cs-CZ" dirty="0" smtClean="0"/>
              <a:t>naší sportovkyní b</a:t>
            </a: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_</a:t>
            </a:r>
            <a:r>
              <a:rPr lang="cs-CZ" dirty="0" smtClean="0"/>
              <a:t>la </a:t>
            </a: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opět VĚRA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ČÁSLAVSKÁ</a:t>
            </a:r>
            <a:r>
              <a:rPr lang="cs-CZ" dirty="0" smtClean="0"/>
              <a:t>. Naše gymnastka z</a:t>
            </a: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_</a:t>
            </a:r>
            <a:r>
              <a:rPr lang="cs-CZ" dirty="0" smtClean="0"/>
              <a:t>skala 4 zlaté a 2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stříbrné medaile.</a:t>
            </a:r>
            <a:endParaRPr lang="cs-CZ" dirty="0"/>
          </a:p>
        </p:txBody>
      </p:sp>
      <p:pic>
        <p:nvPicPr>
          <p:cNvPr id="19458" name="Picture 2" descr="C:\Documents and Settings\Asus\Local Settings\Temporary Internet Files\Content.IE5\EFMV0UZA\MC90035233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4437063"/>
            <a:ext cx="1684338" cy="180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2" descr="C:\Documents and Settings\Asus\Local Settings\Temporary Internet Files\Content.IE5\EFMV0UZA\MC90035233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00338" y="3933825"/>
            <a:ext cx="1682750" cy="180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2" descr="C:\Documents and Settings\Asus\Local Settings\Temporary Internet Files\Content.IE5\EFMV0UZA\MC90035233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913" y="3141663"/>
            <a:ext cx="1684337" cy="1804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2" descr="C:\Documents and Settings\Asus\Local Settings\Temporary Internet Files\Content.IE5\EFMV0UZA\MC90035233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875" y="2565400"/>
            <a:ext cx="1684338" cy="180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3" descr="C:\Documents and Settings\Asus\Local Settings\Temporary Internet Files\Content.IE5\NOZEH7U3\MC900311512[1].wmf"/>
          <p:cNvPicPr>
            <a:picLocks noChangeAspect="1" noChangeArrowheads="1"/>
          </p:cNvPicPr>
          <p:nvPr/>
        </p:nvPicPr>
        <p:blipFill>
          <a:blip r:embed="rId3">
            <a:grayscl/>
          </a:blip>
          <a:srcRect/>
          <a:stretch>
            <a:fillRect/>
          </a:stretch>
        </p:blipFill>
        <p:spPr bwMode="auto">
          <a:xfrm>
            <a:off x="5364163" y="2565400"/>
            <a:ext cx="1524000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Picture 3" descr="C:\Documents and Settings\Asus\Local Settings\Temporary Internet Files\Content.IE5\NOZEH7U3\MC900311512[1].wmf"/>
          <p:cNvPicPr>
            <a:picLocks noChangeAspect="1" noChangeArrowheads="1"/>
          </p:cNvPicPr>
          <p:nvPr/>
        </p:nvPicPr>
        <p:blipFill>
          <a:blip r:embed="rId3">
            <a:grayscl/>
          </a:blip>
          <a:srcRect/>
          <a:stretch>
            <a:fillRect/>
          </a:stretch>
        </p:blipFill>
        <p:spPr bwMode="auto">
          <a:xfrm>
            <a:off x="6732588" y="3068638"/>
            <a:ext cx="1522412" cy="1817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548680"/>
            <a:ext cx="4038600" cy="583264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50 bodů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100 bodů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200 bodů</a:t>
            </a:r>
            <a:endParaRPr lang="cs-CZ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195513" y="549275"/>
            <a:ext cx="4038600" cy="5576888"/>
          </a:xfrm>
        </p:spPr>
        <p:txBody>
          <a:bodyPr/>
          <a:lstStyle/>
          <a:p>
            <a:pPr>
              <a:buFont typeface="Calibri" pitchFamily="34" charset="0"/>
              <a:buChar char="?"/>
            </a:pPr>
            <a:r>
              <a:rPr lang="cs-CZ" smtClean="0"/>
              <a:t>Kde leží Mexiko?</a:t>
            </a:r>
          </a:p>
          <a:p>
            <a:pPr>
              <a:buFont typeface="Calibri" pitchFamily="34" charset="0"/>
              <a:buChar char="?"/>
            </a:pPr>
            <a:endParaRPr lang="cs-CZ" smtClean="0"/>
          </a:p>
          <a:p>
            <a:pPr>
              <a:buFont typeface="Calibri" pitchFamily="34" charset="0"/>
              <a:buChar char="?"/>
            </a:pPr>
            <a:r>
              <a:rPr lang="cs-CZ" smtClean="0"/>
              <a:t> Co o Mexiku víš? </a:t>
            </a:r>
          </a:p>
          <a:p>
            <a:pPr>
              <a:buFont typeface="Calibri" pitchFamily="34" charset="0"/>
              <a:buChar char="?"/>
            </a:pPr>
            <a:endParaRPr lang="cs-CZ" smtClean="0"/>
          </a:p>
          <a:p>
            <a:pPr>
              <a:buFont typeface="Calibri" pitchFamily="34" charset="0"/>
              <a:buChar char="?"/>
            </a:pPr>
            <a:r>
              <a:rPr lang="cs-CZ" smtClean="0"/>
              <a:t>Jakou dávnou kulturu v Mexiku najdeme?</a:t>
            </a:r>
          </a:p>
        </p:txBody>
      </p:sp>
      <p:pic>
        <p:nvPicPr>
          <p:cNvPr id="6146" name="Picture 2" descr="C:\Documents and Settings\Asus\Local Settings\Temporary Internet Files\Content.IE5\38JPITWQ\MC90043369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75463" y="692150"/>
            <a:ext cx="2017712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 descr="C:\Documents and Settings\Asus\Local Settings\Temporary Internet Files\Content.IE5\HES92NKF\MC90043542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67400" y="908050"/>
            <a:ext cx="1217613" cy="386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0" name="Picture 6" descr="C:\Documents and Settings\Asus\Local Settings\Temporary Internet Files\Content.IE5\K4XQ0H4L\MC90040812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1188" y="3933825"/>
            <a:ext cx="3673475" cy="259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2" name="Picture 8" descr="C:\Documents and Settings\Asus\Local Settings\Temporary Internet Files\Content.IE5\XF1XV9GO\MC900200333[1].wmf"/>
          <p:cNvPicPr>
            <a:picLocks noChangeAspect="1" noChangeArrowheads="1"/>
          </p:cNvPicPr>
          <p:nvPr/>
        </p:nvPicPr>
        <p:blipFill>
          <a:blip r:embed="rId5">
            <a:grayscl/>
            <a:biLevel thresh="50000"/>
          </a:blip>
          <a:srcRect/>
          <a:stretch>
            <a:fillRect/>
          </a:stretch>
        </p:blipFill>
        <p:spPr bwMode="auto">
          <a:xfrm>
            <a:off x="3851275" y="4005263"/>
            <a:ext cx="1771650" cy="1436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3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4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0" dur="8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1" dur="8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8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 rtlCol="0">
            <a:prstTxWarp prst="textWave2">
              <a:avLst/>
            </a:prstTxWarp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Náš </a:t>
            </a:r>
            <a:r>
              <a:rPr lang="cs-CZ" b="1" dirty="0" smtClean="0">
                <a:ln w="18000">
                  <a:solidFill>
                    <a:srgbClr val="00B0F0"/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</a:t>
            </a:r>
            <a:r>
              <a:rPr lang="cs-CZ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r>
              <a:rPr lang="cs-CZ" b="1" dirty="0" smtClean="0">
                <a:ln w="18000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</a:t>
            </a:r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už je o sedmnáct úseků blíž.</a:t>
            </a:r>
            <a:endParaRPr lang="cs-CZ" dirty="0"/>
          </a:p>
        </p:txBody>
      </p:sp>
      <p:pic>
        <p:nvPicPr>
          <p:cNvPr id="21506" name="Picture 8" descr="C:\Documents and Settings\Asus\Local Settings\Temporary Internet Files\Content.IE5\4FUVSG80\MC90028899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39975" y="1268413"/>
            <a:ext cx="3960813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55</Words>
  <Application>Microsoft Office PowerPoint</Application>
  <PresentationFormat>On-screen Show (4:3)</PresentationFormat>
  <Paragraphs>14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Calibri</vt:lpstr>
      <vt:lpstr>Arial</vt:lpstr>
      <vt:lpstr>Times New Roman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DUM</cp:lastModifiedBy>
  <cp:revision>9</cp:revision>
  <dcterms:created xsi:type="dcterms:W3CDTF">2012-01-15T14:51:52Z</dcterms:created>
  <dcterms:modified xsi:type="dcterms:W3CDTF">2014-08-20T17:29:22Z</dcterms:modified>
</cp:coreProperties>
</file>