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5F0804-01A4-4E80-B649-8280F246ACFD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B70F40-05AB-4E35-9835-73F4BC29C2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0F3C07-CC37-49F9-8D6E-9968CFA2203F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2096F-D6CF-4245-911F-3460169190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42BA66-5D07-4626-ADEE-1F2416B0BA2D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04AF0-E9E7-40D4-BF4A-C491EC6E1E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AF422-F436-4B72-9086-A20809170886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322C47-C91D-4942-94A6-C73A6D0350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FB1227-2E9F-436B-986B-C9277374274E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B75F85-B9A4-4BD7-BAA3-07092C343E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D337CF-216F-4CE4-A0A0-BBE200433222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717C79-2C70-4B98-A0F8-CF5308920B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E2DB86-7F61-4EDF-AADC-4A738B370482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494D0D-581C-4484-8BD5-8F2F995D29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31053A-7826-49C8-875D-88A122967BE8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1F6ED0-EDDC-4E5B-9564-CEF184DA5E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AAC8E7-5D29-49B3-93FC-8A062A1D1AA6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CEAFF0-F74F-42FC-A5AA-6BD73C0D97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73A6E2-3A29-440C-94AB-61729262ADAE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EF7982-FE8E-4DF8-91A7-D08BFB1C92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88886F-CC7A-4B1C-817B-1F86D6E14E13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4EE654-F928-433E-9726-0F4757C7F9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29E2F06-5139-4FFC-A89F-5A7591FCCCE7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0A34CD1-8B81-42DF-98F3-B21061E6BE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>
    <p:circl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2636838"/>
            <a:ext cx="8208963" cy="3073400"/>
          </a:xfrm>
          <a:ln>
            <a:solidFill>
              <a:srgbClr val="00B0F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>
              <a:lnSpc>
                <a:spcPct val="80000"/>
              </a:lnSpc>
            </a:pPr>
            <a:r>
              <a:rPr lang="cs-CZ" sz="2000" b="1" smtClean="0">
                <a:solidFill>
                  <a:schemeClr val="tx1"/>
                </a:solidFill>
              </a:rPr>
              <a:t>Název školy: </a:t>
            </a:r>
            <a:r>
              <a:rPr lang="cs-CZ" sz="2000" smtClean="0">
                <a:solidFill>
                  <a:schemeClr val="tx1"/>
                </a:solidFill>
              </a:rPr>
              <a:t>ZŠ Pardubice - Spořilov</a:t>
            </a:r>
          </a:p>
          <a:p>
            <a:pPr algn="l">
              <a:lnSpc>
                <a:spcPct val="80000"/>
              </a:lnSpc>
            </a:pPr>
            <a:r>
              <a:rPr lang="cs-CZ" sz="2000" b="1" smtClean="0">
                <a:solidFill>
                  <a:schemeClr val="tx1"/>
                </a:solidFill>
              </a:rPr>
              <a:t>Autor:</a:t>
            </a:r>
            <a:r>
              <a:rPr lang="cs-CZ" sz="2000" smtClean="0">
                <a:solidFill>
                  <a:schemeClr val="tx1"/>
                </a:solidFill>
              </a:rPr>
              <a:t> Renáta Pasovská</a:t>
            </a:r>
          </a:p>
          <a:p>
            <a:pPr algn="l">
              <a:lnSpc>
                <a:spcPct val="80000"/>
              </a:lnSpc>
            </a:pPr>
            <a:r>
              <a:rPr lang="cs-CZ" sz="2000" b="1" smtClean="0">
                <a:solidFill>
                  <a:schemeClr val="tx1"/>
                </a:solidFill>
              </a:rPr>
              <a:t>Název:</a:t>
            </a:r>
            <a:r>
              <a:rPr lang="cs-CZ" sz="2000" smtClean="0">
                <a:solidFill>
                  <a:schemeClr val="tx1"/>
                </a:solidFill>
              </a:rPr>
              <a:t>VY_32_INOVACE_VYUŽITÍ MEZIPŘEDMĚTOVÝCH VZTAHŮ_18 OH MNICHOV 1972</a:t>
            </a:r>
          </a:p>
          <a:p>
            <a:pPr algn="l">
              <a:lnSpc>
                <a:spcPct val="80000"/>
              </a:lnSpc>
            </a:pPr>
            <a:r>
              <a:rPr lang="cs-CZ" sz="2000" b="1" smtClean="0">
                <a:solidFill>
                  <a:schemeClr val="tx1"/>
                </a:solidFill>
              </a:rPr>
              <a:t>Téma: </a:t>
            </a:r>
            <a:r>
              <a:rPr lang="cs-CZ" sz="2000" smtClean="0">
                <a:solidFill>
                  <a:schemeClr val="tx1"/>
                </a:solidFill>
              </a:rPr>
              <a:t>MNICHOV 1972</a:t>
            </a:r>
          </a:p>
          <a:p>
            <a:pPr algn="l">
              <a:lnSpc>
                <a:spcPct val="80000"/>
              </a:lnSpc>
            </a:pPr>
            <a:r>
              <a:rPr lang="cs-CZ" sz="2000" b="1" smtClean="0">
                <a:solidFill>
                  <a:schemeClr val="tx1"/>
                </a:solidFill>
              </a:rPr>
              <a:t>Číslo projektu: </a:t>
            </a:r>
            <a:r>
              <a:rPr lang="cs-CZ" sz="2000" smtClean="0">
                <a:solidFill>
                  <a:schemeClr val="tx1"/>
                </a:solidFill>
              </a:rPr>
              <a:t>CZ.1.07/1.4.00/21.2349</a:t>
            </a:r>
            <a:endParaRPr lang="cs-CZ" sz="2000" b="1" smtClean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endParaRPr lang="cs-CZ" sz="2000" smtClean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2000" b="1" smtClean="0">
                <a:solidFill>
                  <a:schemeClr val="tx1"/>
                </a:solidFill>
              </a:rPr>
              <a:t>Anotace: </a:t>
            </a:r>
            <a:r>
              <a:rPr lang="cs-CZ" sz="2000" smtClean="0">
                <a:solidFill>
                  <a:schemeClr val="tx1"/>
                </a:solidFill>
              </a:rPr>
              <a:t>Tato prezentace je určena pro žáky 4. ročníku ZŠ – Mezipředmětové vztahy VL, ČJ, TV</a:t>
            </a:r>
          </a:p>
          <a:p>
            <a:pPr algn="l">
              <a:lnSpc>
                <a:spcPct val="80000"/>
              </a:lnSpc>
            </a:pPr>
            <a:r>
              <a:rPr lang="cs-CZ" sz="2000" b="1" smtClean="0">
                <a:solidFill>
                  <a:schemeClr val="tx1"/>
                </a:solidFill>
              </a:rPr>
              <a:t>Obrázky</a:t>
            </a:r>
            <a:r>
              <a:rPr lang="cs-CZ" sz="2000" smtClean="0">
                <a:solidFill>
                  <a:schemeClr val="tx1"/>
                </a:solidFill>
              </a:rPr>
              <a:t>: www.office.microsoft.com</a:t>
            </a:r>
          </a:p>
          <a:p>
            <a:pPr>
              <a:lnSpc>
                <a:spcPct val="80000"/>
              </a:lnSpc>
            </a:pPr>
            <a:endParaRPr lang="cs-CZ" sz="2000" smtClean="0">
              <a:solidFill>
                <a:srgbClr val="898989"/>
              </a:solidFill>
            </a:endParaRPr>
          </a:p>
        </p:txBody>
      </p:sp>
      <p:pic>
        <p:nvPicPr>
          <p:cNvPr id="13314" name="Obrázek 3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404813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Obdélník 4"/>
          <p:cNvSpPr>
            <a:spLocks noChangeArrowheads="1"/>
          </p:cNvSpPr>
          <p:nvPr/>
        </p:nvSpPr>
        <p:spPr bwMode="auto">
          <a:xfrm>
            <a:off x="3203575" y="1700213"/>
            <a:ext cx="27384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>
                <a:latin typeface="Calibri" pitchFamily="34" charset="0"/>
                <a:ea typeface="Calibri" pitchFamily="34" charset="0"/>
                <a:cs typeface="Times New Roman" pitchFamily="18" charset="0"/>
              </a:rPr>
              <a:t>OPVK 1.4 EU peníze školám</a:t>
            </a:r>
            <a:endParaRPr lang="cs-CZ"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prstTxWarp prst="textWave2">
              <a:avLst/>
            </a:prstTxWarp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8000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OD ATÉN 1896 K LONDÝNU 2012</a:t>
            </a:r>
            <a:endParaRPr lang="cs-CZ" b="1" dirty="0">
              <a:ln w="18000">
                <a:solidFill>
                  <a:sysClr val="windowText" lastClr="000000"/>
                </a:solidFill>
                <a:prstDash val="solid"/>
                <a:miter lim="800000"/>
              </a:ln>
              <a:solidFill>
                <a:sysClr val="windowText" lastClr="0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4338" name="Zástupný symbol pro obsah 7" descr="800px-Olympic_Rings_svg1.pn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11188" y="1700213"/>
            <a:ext cx="7921625" cy="4537075"/>
          </a:xfr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MNICHOV 1972</a:t>
            </a:r>
            <a:b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</a:br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XVII.</a:t>
            </a:r>
            <a:endParaRPr lang="cs-CZ" dirty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</p:txBody>
      </p:sp>
      <p:pic>
        <p:nvPicPr>
          <p:cNvPr id="1027" name="Picture 3" descr="C:\Documents and Settings\Asus\Local Settings\Temporary Internet Files\Content.IE5\NOZEH7U3\MC900349433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1">
                <a:tint val="45000"/>
                <a:satMod val="400000"/>
              </a:schemeClr>
            </a:duotone>
            <a:lum bright="-40000"/>
          </a:blip>
          <a:srcRect/>
          <a:stretch>
            <a:fillRect/>
          </a:stretch>
        </p:blipFill>
        <p:spPr bwMode="auto">
          <a:xfrm>
            <a:off x="2195736" y="1484784"/>
            <a:ext cx="4824536" cy="5040560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5436096" y="4869160"/>
            <a:ext cx="953146" cy="3539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700" dirty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+mn-lt"/>
                <a:cs typeface="+mn-cs"/>
              </a:rPr>
              <a:t>Mnichov</a:t>
            </a:r>
          </a:p>
        </p:txBody>
      </p:sp>
      <p:sp>
        <p:nvSpPr>
          <p:cNvPr id="10" name="Vývojový diagram: spojka 9"/>
          <p:cNvSpPr/>
          <p:nvPr/>
        </p:nvSpPr>
        <p:spPr>
          <a:xfrm>
            <a:off x="5435600" y="5229225"/>
            <a:ext cx="144463" cy="144463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336704"/>
          </a:xfrm>
        </p:spPr>
        <p:txBody>
          <a:bodyPr rtlCol="0">
            <a:normAutofit fontScale="92500" lnSpcReduction="20000"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XVII. OLYMPIJSKÉ HRY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NĚMECKÁ SPOLKOVÁ REPUBLIKA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DNES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NĚMECKO</a:t>
            </a:r>
            <a:b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</a:br>
            <a:endParaRPr lang="cs-CZ" dirty="0" smtClean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MNICHOV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26.srpna-11.září 1972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181 československých sportovců (36 žen)</a:t>
            </a:r>
            <a:endParaRPr lang="cs-CZ" dirty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</p:txBody>
      </p:sp>
      <p:pic>
        <p:nvPicPr>
          <p:cNvPr id="16386" name="Picture 2" descr="C:\Documents and Settings\Asus\Local Settings\Temporary Internet Files\Content.IE5\HES92NKF\MC90001591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1844675"/>
            <a:ext cx="2771775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3" descr="C:\Documents and Settings\Asus\Local Settings\Temporary Internet Files\Content.IE5\UZ21FW96\MC90001879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16688" y="3573463"/>
            <a:ext cx="2016125" cy="134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76664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Největší zájem je </a:t>
            </a:r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o atletické disciplíny.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</a:t>
            </a:r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_</a:t>
            </a:r>
            <a:r>
              <a:rPr lang="cs-CZ" dirty="0" err="1" smtClean="0"/>
              <a:t>nikajcí</a:t>
            </a:r>
            <a:r>
              <a:rPr lang="cs-CZ" dirty="0" smtClean="0"/>
              <a:t> v</a:t>
            </a:r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_</a:t>
            </a:r>
            <a:r>
              <a:rPr lang="cs-CZ" dirty="0" err="1" smtClean="0"/>
              <a:t>trvalec</a:t>
            </a:r>
            <a:r>
              <a:rPr lang="cs-CZ" dirty="0" smtClean="0"/>
              <a:t> </a:t>
            </a:r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Fin </a:t>
            </a:r>
            <a:r>
              <a:rPr lang="cs-CZ" dirty="0" err="1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Lasse</a:t>
            </a:r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 </a:t>
            </a:r>
            <a:r>
              <a:rPr lang="cs-CZ" dirty="0" err="1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Viren</a:t>
            </a:r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.</a:t>
            </a:r>
            <a:endParaRPr lang="cs-CZ" dirty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</p:txBody>
      </p:sp>
      <p:pic>
        <p:nvPicPr>
          <p:cNvPr id="17410" name="Picture 4" descr="C:\Documents and Settings\Asus\Local Settings\Temporary Internet Files\Content.IE5\TI8ER0JX\MC90022996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75463" y="1125538"/>
            <a:ext cx="1681162" cy="1804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5" descr="C:\Documents and Settings\Asus\Local Settings\Temporary Internet Files\Content.IE5\WWCJN1CN\MC90022993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6463" y="2781300"/>
            <a:ext cx="1820862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6" descr="C:\Documents and Settings\Asus\Local Settings\Temporary Internet Files\Content.IE5\9R1LOHZP\MC90022996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43213" y="1196975"/>
            <a:ext cx="1820862" cy="166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7" descr="C:\Documents and Settings\Asus\Local Settings\Temporary Internet Files\Content.IE5\38JPITWQ\MC90022994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39750" y="2133600"/>
            <a:ext cx="1827213" cy="182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0465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Zajímavost 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Náš </a:t>
            </a:r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diskař Ludvík Daněk </a:t>
            </a:r>
            <a:r>
              <a:rPr lang="cs-CZ" dirty="0" smtClean="0"/>
              <a:t>v</a:t>
            </a:r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_</a:t>
            </a:r>
            <a:r>
              <a:rPr lang="cs-CZ" dirty="0" smtClean="0"/>
              <a:t>bojoval hodem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64,40m zlatou medaili. V Tokiu měl stříbro, v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Mexiku bronz a nyní tedy </a:t>
            </a:r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ZLATO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8" name="Picture 2" descr="C:\Documents and Settings\Asus\Local Settings\Temporary Internet Files\Content.IE5\38JPITWQ\MC9002820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11863" y="3068638"/>
            <a:ext cx="2759075" cy="338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620688"/>
            <a:ext cx="4038600" cy="554461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50 bodů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100 bodů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200 bodů</a:t>
            </a:r>
            <a:endParaRPr lang="cs-CZ" dirty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692696"/>
            <a:ext cx="4038600" cy="583264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Calibri" pitchFamily="34" charset="0"/>
              <a:buChar char="?"/>
              <a:defRPr/>
            </a:pPr>
            <a:r>
              <a:rPr lang="cs-CZ" dirty="0" smtClean="0"/>
              <a:t>Které státy sousedí s naší republikou? </a:t>
            </a:r>
          </a:p>
          <a:p>
            <a:pPr fontAlgn="auto">
              <a:spcAft>
                <a:spcPts val="0"/>
              </a:spcAft>
              <a:buFont typeface="Calibri" pitchFamily="34" charset="0"/>
              <a:buChar char="?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Calibri" pitchFamily="34" charset="0"/>
              <a:buChar char="?"/>
              <a:defRPr/>
            </a:pPr>
            <a:r>
              <a:rPr lang="cs-CZ" dirty="0" smtClean="0"/>
              <a:t>Co b</a:t>
            </a:r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_</a:t>
            </a:r>
            <a:r>
              <a:rPr lang="cs-CZ" dirty="0" smtClean="0"/>
              <a:t>la </a:t>
            </a:r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„BERLÍNSKÁ ZEĎ“? </a:t>
            </a:r>
          </a:p>
          <a:p>
            <a:pPr fontAlgn="auto">
              <a:spcAft>
                <a:spcPts val="0"/>
              </a:spcAft>
              <a:buFont typeface="Calibri" pitchFamily="34" charset="0"/>
              <a:buChar char="?"/>
              <a:defRPr/>
            </a:pPr>
            <a:endParaRPr lang="cs-CZ" dirty="0" smtClean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  <a:p>
            <a:pPr fontAlgn="auto">
              <a:spcAft>
                <a:spcPts val="0"/>
              </a:spcAft>
              <a:buFont typeface="Calibri" pitchFamily="34" charset="0"/>
              <a:buChar char="?"/>
              <a:defRPr/>
            </a:pPr>
            <a:r>
              <a:rPr lang="cs-CZ" dirty="0" smtClean="0"/>
              <a:t>Co znamenal </a:t>
            </a:r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„PÁD BERLÍNSKÉ ZDI“?</a:t>
            </a:r>
            <a:endParaRPr lang="cs-CZ" dirty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19459" name="Firewall"/>
          <p:cNvSpPr>
            <a:spLocks noEditPoints="1" noChangeArrowheads="1"/>
          </p:cNvSpPr>
          <p:nvPr/>
        </p:nvSpPr>
        <p:spPr bwMode="auto">
          <a:xfrm>
            <a:off x="5364163" y="4873625"/>
            <a:ext cx="3779837" cy="1984375"/>
          </a:xfrm>
          <a:custGeom>
            <a:avLst/>
            <a:gdLst>
              <a:gd name="T0" fmla="*/ 0 w 21600"/>
              <a:gd name="T1" fmla="*/ 0 h 21600"/>
              <a:gd name="T2" fmla="*/ 1889956 w 21600"/>
              <a:gd name="T3" fmla="*/ 0 h 21600"/>
              <a:gd name="T4" fmla="*/ 3779912 w 21600"/>
              <a:gd name="T5" fmla="*/ 0 h 21600"/>
              <a:gd name="T6" fmla="*/ 3685414 w 21600"/>
              <a:gd name="T7" fmla="*/ 992498 h 21600"/>
              <a:gd name="T8" fmla="*/ 3685414 w 21600"/>
              <a:gd name="T9" fmla="*/ 1984995 h 21600"/>
              <a:gd name="T10" fmla="*/ 1889956 w 21600"/>
              <a:gd name="T11" fmla="*/ 1984995 h 21600"/>
              <a:gd name="T12" fmla="*/ 94498 w 21600"/>
              <a:gd name="T13" fmla="*/ 1984995 h 21600"/>
              <a:gd name="T14" fmla="*/ 94498 w 21600"/>
              <a:gd name="T15" fmla="*/ 992498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761 w 21600"/>
              <a:gd name="T25" fmla="*/ 22454 h 21600"/>
              <a:gd name="T26" fmla="*/ 21069 w 21600"/>
              <a:gd name="T27" fmla="*/ 32282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solidFill>
            <a:srgbClr val="996633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460" name="Firewall"/>
          <p:cNvSpPr>
            <a:spLocks noEditPoints="1" noChangeArrowheads="1"/>
          </p:cNvSpPr>
          <p:nvPr/>
        </p:nvSpPr>
        <p:spPr bwMode="auto">
          <a:xfrm>
            <a:off x="2555875" y="4868863"/>
            <a:ext cx="3816350" cy="1989137"/>
          </a:xfrm>
          <a:custGeom>
            <a:avLst/>
            <a:gdLst>
              <a:gd name="T0" fmla="*/ 0 w 21600"/>
              <a:gd name="T1" fmla="*/ 0 h 21600"/>
              <a:gd name="T2" fmla="*/ 1908212 w 21600"/>
              <a:gd name="T3" fmla="*/ 0 h 21600"/>
              <a:gd name="T4" fmla="*/ 3816424 w 21600"/>
              <a:gd name="T5" fmla="*/ 0 h 21600"/>
              <a:gd name="T6" fmla="*/ 3721013 w 21600"/>
              <a:gd name="T7" fmla="*/ 994420 h 21600"/>
              <a:gd name="T8" fmla="*/ 3721013 w 21600"/>
              <a:gd name="T9" fmla="*/ 1988840 h 21600"/>
              <a:gd name="T10" fmla="*/ 1908212 w 21600"/>
              <a:gd name="T11" fmla="*/ 1988840 h 21600"/>
              <a:gd name="T12" fmla="*/ 95411 w 21600"/>
              <a:gd name="T13" fmla="*/ 1988840 h 21600"/>
              <a:gd name="T14" fmla="*/ 95411 w 21600"/>
              <a:gd name="T15" fmla="*/ 994420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761 w 21600"/>
              <a:gd name="T25" fmla="*/ 22454 h 21600"/>
              <a:gd name="T26" fmla="*/ 21069 w 21600"/>
              <a:gd name="T27" fmla="*/ 32282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solidFill>
            <a:srgbClr val="996633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461" name="Firewall"/>
          <p:cNvSpPr>
            <a:spLocks noEditPoints="1" noChangeArrowheads="1"/>
          </p:cNvSpPr>
          <p:nvPr/>
        </p:nvSpPr>
        <p:spPr bwMode="auto">
          <a:xfrm>
            <a:off x="0" y="4868863"/>
            <a:ext cx="3203575" cy="1989137"/>
          </a:xfrm>
          <a:custGeom>
            <a:avLst/>
            <a:gdLst>
              <a:gd name="T0" fmla="*/ 0 w 21600"/>
              <a:gd name="T1" fmla="*/ 0 h 21600"/>
              <a:gd name="T2" fmla="*/ 1601924 w 21600"/>
              <a:gd name="T3" fmla="*/ 0 h 21600"/>
              <a:gd name="T4" fmla="*/ 3203848 w 21600"/>
              <a:gd name="T5" fmla="*/ 0 h 21600"/>
              <a:gd name="T6" fmla="*/ 3123752 w 21600"/>
              <a:gd name="T7" fmla="*/ 994420 h 21600"/>
              <a:gd name="T8" fmla="*/ 3123752 w 21600"/>
              <a:gd name="T9" fmla="*/ 1988840 h 21600"/>
              <a:gd name="T10" fmla="*/ 1601924 w 21600"/>
              <a:gd name="T11" fmla="*/ 1988840 h 21600"/>
              <a:gd name="T12" fmla="*/ 80096 w 21600"/>
              <a:gd name="T13" fmla="*/ 1988840 h 21600"/>
              <a:gd name="T14" fmla="*/ 80096 w 21600"/>
              <a:gd name="T15" fmla="*/ 994420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761 w 21600"/>
              <a:gd name="T25" fmla="*/ 22454 h 21600"/>
              <a:gd name="T26" fmla="*/ 21069 w 21600"/>
              <a:gd name="T27" fmla="*/ 32282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solidFill>
            <a:srgbClr val="996633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prstTxWarp prst="textWave2">
              <a:avLst/>
            </a:prstTxWarp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Náš </a:t>
            </a:r>
            <a:r>
              <a:rPr lang="cs-CZ" b="1" dirty="0" smtClean="0">
                <a:ln w="18000">
                  <a:solidFill>
                    <a:srgbClr val="00B0F0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r>
              <a:rPr lang="cs-CZ" b="1" dirty="0" smtClean="0">
                <a:ln w="18000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</a:t>
            </a: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už je o osmnáct úseků blíž.</a:t>
            </a:r>
            <a:endParaRPr lang="cs-CZ" dirty="0"/>
          </a:p>
        </p:txBody>
      </p:sp>
      <p:pic>
        <p:nvPicPr>
          <p:cNvPr id="20482" name="Picture 8" descr="C:\Documents and Settings\Asus\Local Settings\Temporary Internet Files\Content.IE5\4FUVSG80\MC90028899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11413" y="1341438"/>
            <a:ext cx="3889375" cy="532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42</Words>
  <Application>Microsoft Office PowerPoint</Application>
  <PresentationFormat>On-screen Show (4:3)</PresentationFormat>
  <Paragraphs>9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Calibri</vt:lpstr>
      <vt:lpstr>Arial</vt:lpstr>
      <vt:lpstr>Times New Roman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18</cp:revision>
  <dcterms:created xsi:type="dcterms:W3CDTF">2012-01-15T15:00:43Z</dcterms:created>
  <dcterms:modified xsi:type="dcterms:W3CDTF">2014-08-20T17:26:38Z</dcterms:modified>
</cp:coreProperties>
</file>