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EB218-BEBD-49CE-B103-C507FCE6727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FBE87-9CC2-4777-9439-BBFAA260A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1A673-47C4-4B21-BADA-B4AD0836A08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4BCC7-2DD9-433A-9049-1A25DA026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9D3E8-B420-4F8F-A849-2A33955BAB8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C8B5A-FCCC-4650-B4F2-E707E6C8B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4394C-5586-460E-9B7C-FF5388EE836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E77C8-9AFF-452F-A91E-F0811E2FF3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03123-374C-4B43-8D27-2CA40C452FC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FDE80-706E-4138-B945-C4219B56A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99337-3D92-4792-BE8B-703EB78BF0E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30C4C-19C1-455B-945D-D02B3FACD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1BEE9-F29C-49D1-B5D6-E5071E9966C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CA190-9999-4C74-8967-9F92FDD7BF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9ABDF-C012-4947-A623-4172E103C92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61637-FA53-493C-94E4-825CA452F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5C343-6235-46D6-8A4D-7E078944BC8A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E4ADF-C42E-4989-B199-ED0673BCC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EEADE-A32D-447E-B395-7F98877237C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9D891-97FF-4F37-8E0C-0CC2BAF90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0C96E-3655-4C15-A85F-4E3E524BC63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FAF43-42F8-45A6-B568-F295BBBEF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75AAF9-4394-4813-8BCB-147B8117884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0825DA-AA50-4671-A7CD-1BA9A46BD7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708275"/>
            <a:ext cx="7200900" cy="2736850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</a:t>
            </a:r>
            <a:r>
              <a:rPr lang="cs-CZ" b="1" smtClean="0">
                <a:solidFill>
                  <a:schemeClr val="tx1"/>
                </a:solidFill>
              </a:rPr>
              <a:t>: </a:t>
            </a:r>
            <a:r>
              <a:rPr lang="cs-CZ" smtClean="0">
                <a:solidFill>
                  <a:schemeClr val="tx1"/>
                </a:solidFill>
              </a:rPr>
              <a:t>VY_32_INOVACE_01_VLASTIVĚDA </a:t>
            </a:r>
            <a:r>
              <a:rPr lang="cs-CZ" dirty="0" smtClean="0">
                <a:solidFill>
                  <a:schemeClr val="tx1"/>
                </a:solidFill>
              </a:rPr>
              <a:t>5_EVROPA A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EVROPA A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endParaRPr lang="cs-CZ" sz="9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338" name="Zástupný symbol pro obsah 5" descr="svět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24075" y="1628775"/>
            <a:ext cx="4751388" cy="4752975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PLANETA ZEMĚ – </a:t>
            </a:r>
            <a:br>
              <a:rPr lang="cs-CZ" sz="4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MODRÁ PLANETA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Povrch naší planety tvoří </a:t>
            </a:r>
            <a:r>
              <a:rPr lang="cs-CZ" b="1" dirty="0" smtClean="0">
                <a:solidFill>
                  <a:schemeClr val="accent1"/>
                </a:solidFill>
              </a:rPr>
              <a:t>PEVNINA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accent1"/>
                </a:solidFill>
              </a:rPr>
              <a:t>VODSTVO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accent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VODA 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více než 2/3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čtyři oceány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Severní ledový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Tichý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Atlantský 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Indický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endParaRPr lang="cs-CZ" dirty="0"/>
          </a:p>
        </p:txBody>
      </p:sp>
      <p:pic>
        <p:nvPicPr>
          <p:cNvPr id="7" name="Obrázek 6" descr="vesmí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2997200"/>
            <a:ext cx="4500563" cy="330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6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100"/>
                            </p:stCondLst>
                            <p:childTnLst>
                              <p:par>
                                <p:cTn id="5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"/>
                            </p:stCondLst>
                            <p:childTnLst>
                              <p:par>
                                <p:cTn id="6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700"/>
                            </p:stCondLst>
                            <p:childTnLst>
                              <p:par>
                                <p:cTn id="7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PEVNINA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netvoří souvislou plochu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6 kontinentů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podle velikosti</a:t>
            </a:r>
          </a:p>
          <a:p>
            <a:pPr marL="1314450" lvl="2" indent="-514350">
              <a:buSzPct val="70000"/>
              <a:buFont typeface="Calibri" pitchFamily="34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Asie</a:t>
            </a:r>
          </a:p>
          <a:p>
            <a:pPr marL="1314450" lvl="2" indent="-514350">
              <a:buSzPct val="70000"/>
              <a:buFont typeface="Calibri" pitchFamily="34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Amerika</a:t>
            </a:r>
          </a:p>
          <a:p>
            <a:pPr marL="1314450" lvl="2" indent="-514350">
              <a:buSzPct val="70000"/>
              <a:buFont typeface="Calibri" pitchFamily="34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Afrika</a:t>
            </a:r>
          </a:p>
          <a:p>
            <a:pPr marL="1314450" lvl="2" indent="-514350">
              <a:buSzPct val="70000"/>
              <a:buFont typeface="Calibri" pitchFamily="34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Antarktida</a:t>
            </a:r>
          </a:p>
          <a:p>
            <a:pPr marL="1314450" lvl="2" indent="-514350">
              <a:buSzPct val="70000"/>
              <a:buFont typeface="Calibri" pitchFamily="34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Evropa</a:t>
            </a:r>
          </a:p>
          <a:p>
            <a:pPr marL="1314450" lvl="2" indent="-514350">
              <a:buSzPct val="70000"/>
              <a:buFont typeface="Calibri" pitchFamily="34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Austrálie</a:t>
            </a:r>
          </a:p>
          <a:p>
            <a:pPr>
              <a:buSzPct val="70000"/>
              <a:buFont typeface="Wingdings" pitchFamily="2" charset="2"/>
              <a:buChar char="Ø"/>
            </a:pPr>
            <a:endParaRPr lang="cs-CZ" smtClean="0"/>
          </a:p>
        </p:txBody>
      </p:sp>
      <p:pic>
        <p:nvPicPr>
          <p:cNvPr id="4" name="Obrázek 3" descr="asie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692150"/>
            <a:ext cx="1803400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amerika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349500"/>
            <a:ext cx="187325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afrika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04025" y="2636838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austrálie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80063" y="4437063"/>
            <a:ext cx="1944687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5" descr="svět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48038" y="4076700"/>
            <a:ext cx="194468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"/>
                            </p:stCondLst>
                            <p:childTnLst>
                              <p:par>
                                <p:cTn id="4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"/>
                            </p:stCondLst>
                            <p:childTnLst>
                              <p:par>
                                <p:cTn id="7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750"/>
                            </p:stCondLst>
                            <p:childTnLst>
                              <p:par>
                                <p:cTn id="9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750"/>
                            </p:stCondLst>
                            <p:childTnLst>
                              <p:par>
                                <p:cTn id="13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900"/>
                            </p:stCondLst>
                            <p:childTnLst>
                              <p:par>
                                <p:cTn id="15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1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1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druhý nejmenší světadíl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omývá ji zčásti </a:t>
            </a:r>
            <a:r>
              <a:rPr lang="cs-CZ" b="1" smtClean="0">
                <a:solidFill>
                  <a:schemeClr val="accent1"/>
                </a:solidFill>
              </a:rPr>
              <a:t>Atlantský </a:t>
            </a:r>
            <a:r>
              <a:rPr lang="cs-CZ" smtClean="0"/>
              <a:t>a </a:t>
            </a:r>
            <a:r>
              <a:rPr lang="cs-CZ" b="1" smtClean="0">
                <a:solidFill>
                  <a:schemeClr val="accent1"/>
                </a:solidFill>
              </a:rPr>
              <a:t>Severní ledový </a:t>
            </a:r>
            <a:r>
              <a:rPr lang="cs-CZ" smtClean="0"/>
              <a:t>oceán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na východě sousedí s </a:t>
            </a:r>
            <a:r>
              <a:rPr lang="cs-CZ" b="1" smtClean="0">
                <a:solidFill>
                  <a:schemeClr val="accent1"/>
                </a:solidFill>
              </a:rPr>
              <a:t>Asií 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někdy společně nazývány </a:t>
            </a:r>
            <a:r>
              <a:rPr lang="cs-CZ" b="1" smtClean="0">
                <a:solidFill>
                  <a:schemeClr val="accent1"/>
                </a:solidFill>
              </a:rPr>
              <a:t>EUROASIE</a:t>
            </a:r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</p:txBody>
      </p:sp>
      <p:pic>
        <p:nvPicPr>
          <p:cNvPr id="3078" name="Picture 6" descr="C:\Documents and Settings\Asus\Local Settings\Temporary Internet Files\Content.IE5\GGDJL5KZ\MC9003269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213100"/>
            <a:ext cx="3644900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Proč někdy nazýváme Evropu a Asii společně EUROASIE?</a:t>
            </a:r>
          </a:p>
        </p:txBody>
      </p:sp>
      <p:pic>
        <p:nvPicPr>
          <p:cNvPr id="4098" name="Picture 2" descr="C:\Documents and Settings\Asus\Local Settings\Temporary Internet Files\Content.IE5\4O3Y73BV\MC900438808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rot="893347">
            <a:off x="3562602" y="2874586"/>
            <a:ext cx="4486604" cy="3020604"/>
          </a:xfrm>
          <a:prstGeom prst="rect">
            <a:avLst/>
          </a:prstGeom>
          <a:noFill/>
        </p:spPr>
      </p:pic>
      <p:sp>
        <p:nvSpPr>
          <p:cNvPr id="18436" name="Obdélník 4"/>
          <p:cNvSpPr>
            <a:spLocks noChangeArrowheads="1"/>
          </p:cNvSpPr>
          <p:nvPr/>
        </p:nvSpPr>
        <p:spPr bwMode="auto">
          <a:xfrm>
            <a:off x="611188" y="5661025"/>
            <a:ext cx="20272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3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Obrázky – klipart a klipart na webu Office Online </a:t>
            </a:r>
            <a:r>
              <a:rPr lang="en-US" sz="2000" smtClean="0"/>
              <a:t>[online]; [cit. 2013-05-12]</a:t>
            </a:r>
            <a:r>
              <a:rPr lang="cs-CZ" sz="2000" smtClean="0"/>
              <a:t>; Dostupné na: </a:t>
            </a:r>
            <a:r>
              <a:rPr lang="cs-CZ" sz="2000" smtClean="0">
                <a:hlinkClick r:id="rId2"/>
              </a:rPr>
              <a:t>http://office.microsoft.com/cs-cz/images/??Origin=EC790014051029&amp;CTT=6&amp;ver=12&amp;app=powerpnt.exe</a:t>
            </a:r>
            <a:endParaRPr lang="en-US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108</Words>
  <Application>Microsoft Office PowerPoint</Application>
  <PresentationFormat>On-screen Show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Courier New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21</cp:revision>
  <dcterms:created xsi:type="dcterms:W3CDTF">2013-05-12T09:25:35Z</dcterms:created>
  <dcterms:modified xsi:type="dcterms:W3CDTF">2014-08-20T17:15:07Z</dcterms:modified>
</cp:coreProperties>
</file>