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2AB42-8905-4ACA-ABF3-35A288000526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753CD-0FBD-4CCF-985D-7EB4D6FBE8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B7947-A73B-4A8A-8F92-B3FCBD9011F5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99D19-D285-4039-948A-52FBFF5AE2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6A2EE-4733-4490-973E-1D2FFC631E3A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3FEB1-3CF6-4547-A6BB-137681B924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1CB89-B296-4A3D-8B8F-59B858881E25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C8ABB-A97C-4BB4-A37F-D0398E9A95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EF090-0FCB-41F9-8BFE-C58392052F91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58EA4-6153-44D9-8152-92A880D95B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1EDDC-BA40-4B1F-B6F2-EADA5A4E9CFA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4E44A-594C-46B1-8072-20EA6B9DD1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CA7BB-DCC7-4060-BBB5-1F491CE113D4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065AD-A9CA-4C15-8CE7-B87456AE86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2B2E3-A2A2-4E79-9DD8-1910C5D1B611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271DD-FD81-4962-94C0-3F16F0BB03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6D97F-12D2-4D30-BC10-0CB32B1AAA4E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F7B15-DBE0-42FE-846C-88230E4F26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A2B7C-6626-471F-AA6D-8FB09D977830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557BF-DA5D-42FD-8B10-88B71A4811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D2969-C2E5-4AEF-8BC3-177B18C4A9CC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ED1F7-36C7-4FA3-8851-11C91E718C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8626E6-3207-4408-A538-E3A6D4C1080D}" type="datetimeFigureOut">
              <a:rPr lang="cs-CZ"/>
              <a:pPr>
                <a:defRPr/>
              </a:pPr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9C54FF-1D98-44D7-9831-1719CD8567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z/imghp?hl=cs&amp;tab=wi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2988" y="2781300"/>
            <a:ext cx="6985000" cy="2951163"/>
          </a:xfrm>
        </p:spPr>
        <p:txBody>
          <a:bodyPr rtlCol="0">
            <a:normAutofit fontScale="62500" lnSpcReduction="20000"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</a:rPr>
              <a:t>Název školy: </a:t>
            </a:r>
            <a:r>
              <a:rPr lang="cs-CZ" dirty="0" smtClean="0">
                <a:solidFill>
                  <a:schemeClr val="tx1"/>
                </a:solidFill>
              </a:rPr>
              <a:t>ZŠ Pardubice - </a:t>
            </a:r>
            <a:r>
              <a:rPr lang="cs-CZ" dirty="0" err="1" smtClean="0">
                <a:solidFill>
                  <a:schemeClr val="tx1"/>
                </a:solidFill>
              </a:rPr>
              <a:t>Spořilov</a:t>
            </a:r>
            <a:endParaRPr lang="cs-CZ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</a:rPr>
              <a:t>Autor:</a:t>
            </a:r>
            <a:r>
              <a:rPr lang="cs-CZ" dirty="0" smtClean="0">
                <a:solidFill>
                  <a:schemeClr val="tx1"/>
                </a:solidFill>
              </a:rPr>
              <a:t> Renáta Pasovská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</a:rPr>
              <a:t>Název</a:t>
            </a:r>
            <a:r>
              <a:rPr lang="cs-CZ" b="1" smtClean="0">
                <a:solidFill>
                  <a:schemeClr val="tx1"/>
                </a:solidFill>
              </a:rPr>
              <a:t>: </a:t>
            </a:r>
            <a:r>
              <a:rPr lang="cs-CZ" smtClean="0">
                <a:solidFill>
                  <a:schemeClr val="tx1"/>
                </a:solidFill>
              </a:rPr>
              <a:t>VY_32_INOVACE_03_VLASTIVĚDA </a:t>
            </a:r>
            <a:r>
              <a:rPr lang="cs-CZ" dirty="0" smtClean="0">
                <a:solidFill>
                  <a:schemeClr val="tx1"/>
                </a:solidFill>
              </a:rPr>
              <a:t>5_VODSTVO EVROPY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VODSTVO EVROPY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 smtClean="0">
                <a:solidFill>
                  <a:schemeClr val="tx1"/>
                </a:solidFill>
              </a:rPr>
              <a:t>CZ.1.07/1.4.00/21.2349</a:t>
            </a:r>
            <a:endParaRPr lang="cs-CZ" b="1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</a:rPr>
              <a:t>Anotace: </a:t>
            </a:r>
            <a:r>
              <a:rPr lang="cs-CZ" dirty="0" smtClean="0">
                <a:solidFill>
                  <a:schemeClr val="tx1"/>
                </a:solidFill>
              </a:rPr>
              <a:t>Vlastivěda 5. ročník ZŠ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4" name="Obrázek 3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404813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9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EVROPA A SVĚT</a:t>
            </a:r>
            <a:endParaRPr lang="cs-CZ" sz="9600" dirty="0"/>
          </a:p>
        </p:txBody>
      </p:sp>
      <p:pic>
        <p:nvPicPr>
          <p:cNvPr id="14338" name="Zástupný symbol pro obsah 5" descr="svět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51050" y="1628775"/>
            <a:ext cx="4824413" cy="4824413"/>
          </a:xfr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VODSTVO EVROPY</a:t>
            </a:r>
            <a:endParaRPr lang="cs-CZ" sz="6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040313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b="1" dirty="0" smtClean="0">
                <a:solidFill>
                  <a:schemeClr val="accent1"/>
                </a:solidFill>
              </a:rPr>
              <a:t>OCEÁNY 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velká vodní plocha 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odděluje světadíly</a:t>
            </a:r>
          </a:p>
          <a:p>
            <a:pPr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b="1" dirty="0" smtClean="0">
                <a:solidFill>
                  <a:schemeClr val="accent1"/>
                </a:solidFill>
              </a:rPr>
              <a:t>MOŘE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součást oceánu</a:t>
            </a:r>
          </a:p>
          <a:p>
            <a:pPr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b="1" dirty="0" smtClean="0">
                <a:solidFill>
                  <a:schemeClr val="accent1"/>
                </a:solidFill>
              </a:rPr>
              <a:t>PRŮLIV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úžina mezi dvěma výběžky 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spojuje buď oceán s mořem nebo dvě různá moře </a:t>
            </a:r>
          </a:p>
          <a:p>
            <a:pPr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b="1" dirty="0" smtClean="0">
                <a:solidFill>
                  <a:schemeClr val="accent1"/>
                </a:solidFill>
              </a:rPr>
              <a:t>PRŮPLAV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uměle vytvořený 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spojení dvou vodních ploch</a:t>
            </a:r>
          </a:p>
          <a:p>
            <a:pPr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b="1" dirty="0" smtClean="0">
                <a:solidFill>
                  <a:schemeClr val="accent1"/>
                </a:solidFill>
              </a:rPr>
              <a:t>ZÁLIV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výběžek moře do pevniny</a:t>
            </a:r>
          </a:p>
          <a:p>
            <a:pPr lvl="3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034" name="Picture 10" descr="C:\Documents and Settings\Asus\Local Settings\Temporary Internet Files\Content.IE5\TJVZW7GQ\MP90042305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651561"/>
            <a:ext cx="3045499" cy="2008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5" descr="C:\Documents and Settings\Asus\Local Settings\Temporary Internet Files\Content.IE5\VYI2URY4\MP90042799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484784"/>
            <a:ext cx="313298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9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9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9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9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b="1" smtClean="0">
                <a:solidFill>
                  <a:schemeClr val="accent1"/>
                </a:solidFill>
              </a:rPr>
              <a:t>VNITŘNÍ MOŘE</a:t>
            </a:r>
          </a:p>
          <a:p>
            <a:pPr>
              <a:buSzPct val="70000"/>
              <a:buFont typeface="Wingdings" pitchFamily="2" charset="2"/>
              <a:buChar char="Ø"/>
            </a:pPr>
            <a:r>
              <a:rPr lang="cs-CZ" smtClean="0"/>
              <a:t>proniká do vnitrozemí</a:t>
            </a:r>
          </a:p>
          <a:p>
            <a:pPr>
              <a:buSzPct val="70000"/>
              <a:buFont typeface="Wingdings" pitchFamily="2" charset="2"/>
              <a:buChar char="Ø"/>
            </a:pPr>
            <a:r>
              <a:rPr lang="cs-CZ" smtClean="0"/>
              <a:t>téměř ze všech stran obklopeno pevninou</a:t>
            </a:r>
          </a:p>
          <a:p>
            <a:pPr>
              <a:buFont typeface="Courier New" pitchFamily="49" charset="0"/>
              <a:buChar char="o"/>
            </a:pPr>
            <a:r>
              <a:rPr lang="cs-CZ" b="1" smtClean="0">
                <a:solidFill>
                  <a:schemeClr val="accent1"/>
                </a:solidFill>
              </a:rPr>
              <a:t>OKRAJOVÉ MOŘE</a:t>
            </a:r>
          </a:p>
          <a:p>
            <a:pPr>
              <a:buSzPct val="70000"/>
              <a:buFont typeface="Wingdings" pitchFamily="2" charset="2"/>
              <a:buChar char="Ø"/>
            </a:pPr>
            <a:r>
              <a:rPr lang="cs-CZ" smtClean="0"/>
              <a:t>omývá pevninu</a:t>
            </a:r>
          </a:p>
          <a:p>
            <a:pPr>
              <a:buSzPct val="70000"/>
              <a:buFont typeface="Wingdings" pitchFamily="2" charset="2"/>
              <a:buChar char="Ø"/>
            </a:pPr>
            <a:r>
              <a:rPr lang="cs-CZ" smtClean="0"/>
              <a:t>přechází do vln oceánu</a:t>
            </a:r>
          </a:p>
        </p:txBody>
      </p:sp>
      <p:pic>
        <p:nvPicPr>
          <p:cNvPr id="8" name="Picture 7" descr="C:\Documents and Settings\Asus\Local Settings\Temporary Internet Files\Content.IE5\SLZ8G5RX\MP9004230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140968"/>
            <a:ext cx="3804608" cy="2499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616575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b="1" smtClean="0">
                <a:solidFill>
                  <a:schemeClr val="accent1"/>
                </a:solidFill>
              </a:rPr>
              <a:t>SLANÁ VODA</a:t>
            </a:r>
          </a:p>
          <a:p>
            <a:pPr>
              <a:buSzPct val="70000"/>
              <a:buFont typeface="Wingdings" pitchFamily="2" charset="2"/>
              <a:buChar char="Ø"/>
            </a:pPr>
            <a:r>
              <a:rPr lang="cs-CZ" smtClean="0"/>
              <a:t>Evropu omývá</a:t>
            </a:r>
          </a:p>
          <a:p>
            <a:pPr lvl="2"/>
            <a:r>
              <a:rPr lang="cs-CZ" smtClean="0">
                <a:solidFill>
                  <a:schemeClr val="accent1"/>
                </a:solidFill>
              </a:rPr>
              <a:t>Atlantský oceán</a:t>
            </a:r>
          </a:p>
          <a:p>
            <a:pPr lvl="2"/>
            <a:r>
              <a:rPr lang="cs-CZ" smtClean="0">
                <a:solidFill>
                  <a:schemeClr val="accent1"/>
                </a:solidFill>
              </a:rPr>
              <a:t>Severní ledový oceán</a:t>
            </a:r>
          </a:p>
          <a:p>
            <a:pPr>
              <a:buSzPct val="70000"/>
              <a:buFont typeface="Wingdings" pitchFamily="2" charset="2"/>
              <a:buChar char="Ø"/>
            </a:pPr>
            <a:r>
              <a:rPr lang="cs-CZ" smtClean="0"/>
              <a:t>několik vnitřních i vnějších moří je součástí těchto oceánů</a:t>
            </a:r>
          </a:p>
        </p:txBody>
      </p:sp>
      <p:pic>
        <p:nvPicPr>
          <p:cNvPr id="3079" name="Picture 7" descr="C:\Documents and Settings\Asus\Local Settings\Temporary Internet Files\Content.IE5\GLEPAHMD\MP9004310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501008"/>
            <a:ext cx="4032448" cy="3156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C:\Documents and Settings\Asus\Local Settings\Temporary Internet Files\Content.IE5\CUZT96IY\MC90034901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3860800"/>
            <a:ext cx="2016125" cy="232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5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5761037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b="1" dirty="0" smtClean="0">
                <a:solidFill>
                  <a:schemeClr val="accent1"/>
                </a:solidFill>
              </a:rPr>
              <a:t>SLADKÁ VODA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potoky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řeky</a:t>
            </a:r>
          </a:p>
          <a:p>
            <a:pPr lvl="2" fontAlgn="auto">
              <a:spcAft>
                <a:spcPts val="0"/>
              </a:spcAft>
              <a:buSzPct val="70000"/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1"/>
                </a:solidFill>
              </a:rPr>
              <a:t>Volha</a:t>
            </a:r>
          </a:p>
          <a:p>
            <a:pPr lvl="2" fontAlgn="auto">
              <a:spcAft>
                <a:spcPts val="0"/>
              </a:spcAft>
              <a:buSzPct val="70000"/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1"/>
                </a:solidFill>
              </a:rPr>
              <a:t>Dunaj</a:t>
            </a:r>
          </a:p>
          <a:p>
            <a:pPr lvl="2" fontAlgn="auto">
              <a:spcAft>
                <a:spcPts val="0"/>
              </a:spcAft>
              <a:buSzPct val="70000"/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1"/>
                </a:solidFill>
              </a:rPr>
              <a:t> Rýn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jezera </a:t>
            </a:r>
          </a:p>
          <a:p>
            <a:pPr lvl="2" fontAlgn="auto">
              <a:spcAft>
                <a:spcPts val="0"/>
              </a:spcAft>
              <a:buSzPct val="70000"/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1"/>
                </a:solidFill>
              </a:rPr>
              <a:t>Ladožské jezero (Rusko)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rybníky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přehrady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1"/>
                </a:solidFill>
              </a:rPr>
              <a:t>vodní elektrárny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accent1"/>
              </a:solidFill>
            </a:endParaRP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potok -&gt; přítoky -&gt; řeka -&gt; moře -&gt; oceán</a:t>
            </a:r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SzPct val="70000"/>
              <a:buFont typeface="Wingdings" pitchFamily="2" charset="2"/>
              <a:buChar char="Ø"/>
              <a:defRPr/>
            </a:pPr>
            <a:r>
              <a:rPr lang="cs-CZ" dirty="0" smtClean="0"/>
              <a:t>říční doprava</a:t>
            </a:r>
            <a:endParaRPr lang="cs-CZ" dirty="0"/>
          </a:p>
        </p:txBody>
      </p:sp>
      <p:pic>
        <p:nvPicPr>
          <p:cNvPr id="4102" name="Picture 6" descr="C:\Documents and Settings\Asus\Local Settings\Temporary Internet Files\Content.IE5\RFVK6TZK\MC90022914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124744"/>
            <a:ext cx="3937822" cy="2946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900" decel="100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OTÁZKA</a:t>
            </a:r>
            <a:endParaRPr lang="cs-CZ" sz="6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smtClean="0"/>
              <a:t>Je Kaspické moře opravdu moře?</a:t>
            </a:r>
          </a:p>
        </p:txBody>
      </p:sp>
      <p:pic>
        <p:nvPicPr>
          <p:cNvPr id="5133" name="Picture 13" descr="C:\Documents and Settings\Asus\Local Settings\Temporary Internet Files\Content.IE5\72JO5Z98\MP9004277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420888"/>
            <a:ext cx="3933056" cy="3933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42" name="Picture 22" descr="C:\Documents and Settings\Asus\Local Settings\Temporary Internet Files\Content.IE5\IASPX8TS\MC90005396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2276475"/>
            <a:ext cx="144145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Obdélník 5"/>
          <p:cNvSpPr>
            <a:spLocks noChangeArrowheads="1"/>
          </p:cNvSpPr>
          <p:nvPr/>
        </p:nvSpPr>
        <p:spPr bwMode="auto">
          <a:xfrm>
            <a:off x="468313" y="5876925"/>
            <a:ext cx="20256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800">
                <a:latin typeface="Calibri" pitchFamily="34" charset="0"/>
                <a:hlinkClick r:id="rId4"/>
              </a:rPr>
              <a:t>http://www.google.cz/imghp?hl=cs&amp;tab=wi</a:t>
            </a:r>
            <a:endParaRPr lang="cs-CZ" sz="800">
              <a:latin typeface="Calibri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sz="2000" smtClean="0"/>
              <a:t>Obrázky – klipart</a:t>
            </a:r>
            <a:r>
              <a:rPr lang="cs-CZ" sz="2000" smtClean="0">
                <a:latin typeface="Arial" charset="0"/>
              </a:rPr>
              <a:t> – www.office.microsoft.com</a:t>
            </a:r>
          </a:p>
          <a:p>
            <a:pPr>
              <a:buFont typeface="Courier New" pitchFamily="49" charset="0"/>
              <a:buChar char="o"/>
            </a:pPr>
            <a:r>
              <a:rPr lang="cs-CZ" sz="2000" smtClean="0"/>
              <a:t>Použitá literatura – pouze vlastní myšlenky 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132</Words>
  <Application>Microsoft Office PowerPoint</Application>
  <PresentationFormat>On-screen Show (4:3)</PresentationFormat>
  <Paragraphs>51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Calibri</vt:lpstr>
      <vt:lpstr>Arial</vt:lpstr>
      <vt:lpstr>Courier New</vt:lpstr>
      <vt:lpstr>Wingdings</vt:lpstr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Asus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DUM</cp:lastModifiedBy>
  <cp:revision>21</cp:revision>
  <dcterms:created xsi:type="dcterms:W3CDTF">2013-05-12T17:19:08Z</dcterms:created>
  <dcterms:modified xsi:type="dcterms:W3CDTF">2014-08-20T17:10:43Z</dcterms:modified>
</cp:coreProperties>
</file>