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64" r:id="rId5"/>
    <p:sldId id="265" r:id="rId6"/>
    <p:sldId id="266" r:id="rId7"/>
    <p:sldId id="267" r:id="rId8"/>
    <p:sldId id="268" r:id="rId9"/>
    <p:sldId id="26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22E611-0060-4671-BCEC-8637B67640E9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C9988-B5CF-4CFE-A238-F97B8AE570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82C4D4-4252-4395-BEFD-ECC67B7DB47C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209531-FFF6-43BD-9207-FA3302A901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1DB303-7A6F-44D0-A926-DF5AA2D93F85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07C5EB-2981-4980-AA5F-53CA2231EF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B80739-B666-4E46-8701-915794FC3318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5CF068-63C4-4FCD-9D3D-6743474DAE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37FA99-8153-47B9-9EB7-FCA3EB147726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DD10E5-02FB-4C24-970D-22B5D79A6F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347F70-5099-4DCB-825E-7CBDAD208D7C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B42B05-F332-454C-80AE-B7775953A1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A6527E-DAE0-464D-95A1-FBFAA8859EB8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539B9B-680A-4E37-B556-3093BD14D3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93AF61-DB9D-4E5E-BF64-44A72ACADA9C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096447-2DC3-4ED8-9ADD-631A4A3358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957B7-1F68-469E-A7A1-5774CF85C882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999F58-7388-44EA-BCB9-4280F7DB05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491634-173D-4D6C-B1B7-195029477FDB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DF8D98-C251-4CC7-99C6-ACF96FFB80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797CB0-B178-4F74-B052-1443D819614E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A3987F-6178-415F-90FD-A59C53CB97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B339256-91CE-49B0-85C4-85828910F278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C496A75-0374-472E-B890-0E1183AD4E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>
    <p:circle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google.cz/imghp?hl=cs&amp;tab=wi" TargetMode="Externa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088" y="2708275"/>
            <a:ext cx="7416800" cy="3097213"/>
          </a:xfrm>
        </p:spPr>
        <p:txBody>
          <a:bodyPr rtlCol="0">
            <a:normAutofit fontScale="70000" lnSpcReduction="20000"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Název: </a:t>
            </a:r>
            <a:r>
              <a:rPr lang="cs-CZ" dirty="0" smtClean="0">
                <a:solidFill>
                  <a:schemeClr val="tx1"/>
                </a:solidFill>
              </a:rPr>
              <a:t>VY_32_INOVACE_04_VLASTIVĚDA 5_PODNEBÍ EVROPY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PODNEBÍ EVROPY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 smtClean="0">
                <a:solidFill>
                  <a:schemeClr val="tx1"/>
                </a:solidFill>
              </a:rPr>
              <a:t>CZ.1.07/1.4.00/21.2349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Vlastivěda 5. ročník ZŠ</a:t>
            </a:r>
            <a:endParaRPr lang="cs-CZ" dirty="0"/>
          </a:p>
        </p:txBody>
      </p:sp>
      <p:pic>
        <p:nvPicPr>
          <p:cNvPr id="13314" name="Obrázek 3" descr="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404813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9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EVROPA A SVĚT</a:t>
            </a:r>
            <a:endParaRPr lang="cs-CZ" sz="96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338" name="Zástupný symbol pro obsah 5" descr="svět.PN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124075" y="1628775"/>
            <a:ext cx="4751388" cy="4752975"/>
          </a:xfrm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PODNEBÍ EVROPY</a:t>
            </a:r>
            <a:endParaRPr lang="cs-CZ" sz="66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b="1" smtClean="0">
                <a:solidFill>
                  <a:schemeClr val="accent1"/>
                </a:solidFill>
              </a:rPr>
              <a:t>OBECNĚ ROZLIŠUJEME NA ZEMI 4 PODNEBNÉ PÁSY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polární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mírný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subtropický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tropický</a:t>
            </a:r>
          </a:p>
        </p:txBody>
      </p:sp>
      <p:pic>
        <p:nvPicPr>
          <p:cNvPr id="1033" name="Picture 9" descr="C:\Documents and Settings\Asus\Local Settings\Temporary Internet Files\Content.IE5\CUZT96IY\MP90040127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2204864"/>
            <a:ext cx="1825093" cy="27363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4" name="Picture 10" descr="C:\Documents and Settings\Asus\Local Settings\Temporary Internet Files\Content.IE5\I5JKP938\MP90040270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3789040"/>
            <a:ext cx="2086306" cy="26085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7" name="Picture 13" descr="C:\Documents and Settings\Asus\Local Settings\Temporary Internet Files\Content.IE5\OK3J7WQM\MP90040122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3068960"/>
            <a:ext cx="2130916" cy="26642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000"/>
                            </p:stCondLst>
                            <p:childTnLst>
                              <p:par>
                                <p:cTn id="5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150"/>
            <a:ext cx="8229600" cy="54737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b="1" dirty="0" smtClean="0">
                <a:solidFill>
                  <a:schemeClr val="accent1"/>
                </a:solidFill>
              </a:rPr>
              <a:t>DO ÚZEMÍ EVROPY ZASAHUJÍ 3 PODNEBNÉ PÁSY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polární</a:t>
            </a:r>
          </a:p>
          <a:p>
            <a:pPr marL="514350" indent="-514350"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nejsevernější oblast Evropy</a:t>
            </a:r>
          </a:p>
          <a:p>
            <a:pPr marL="1314450" lvl="2" indent="-514350" fontAlgn="auto">
              <a:spcAft>
                <a:spcPts val="0"/>
              </a:spcAft>
              <a:buSzPct val="70000"/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1"/>
                </a:solidFill>
              </a:rPr>
              <a:t>dlouhá a mrazivá zima</a:t>
            </a:r>
          </a:p>
          <a:p>
            <a:pPr marL="1314450" lvl="2" indent="-514350" fontAlgn="auto">
              <a:spcAft>
                <a:spcPts val="0"/>
              </a:spcAft>
              <a:buSzPct val="70000"/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1"/>
                </a:solidFill>
              </a:rPr>
              <a:t>krátké a chladné léto</a:t>
            </a:r>
            <a:endParaRPr lang="cs-CZ" dirty="0">
              <a:solidFill>
                <a:schemeClr val="accent1"/>
              </a:solidFill>
            </a:endParaRPr>
          </a:p>
        </p:txBody>
      </p:sp>
      <p:pic>
        <p:nvPicPr>
          <p:cNvPr id="2051" name="Picture 3" descr="C:\Documents and Settings\Asus\Local Settings\Temporary Internet Files\Content.IE5\IZAMVR7H\MC90033145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56325" y="1557338"/>
            <a:ext cx="1852613" cy="3424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 descr="C:\Documents and Settings\Asus\Local Settings\Temporary Internet Files\Content.IE5\72JO5Z98\MC90023219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9338" y="4292600"/>
            <a:ext cx="869950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 descr="C:\Documents and Settings\Asus\Local Settings\Temporary Internet Files\Content.IE5\72JO5Z98\MC90023219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35825" y="5516563"/>
            <a:ext cx="720725" cy="655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 descr="C:\Documents and Settings\Asus\Local Settings\Temporary Internet Files\Content.IE5\72JO5Z98\MC90023219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84888" y="5084763"/>
            <a:ext cx="631825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8" descr="C:\Documents and Settings\Asus\Local Settings\Temporary Internet Files\Content.IE5\72JO5Z98\MC90023219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12088" y="3716338"/>
            <a:ext cx="712787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7" name="Picture 9" descr="C:\Documents and Settings\Asus\Local Settings\Temporary Internet Files\Content.IE5\72JO5Z98\MC90023219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956550" y="4581525"/>
            <a:ext cx="869950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Picture 10" descr="C:\Documents and Settings\Asus\Local Settings\Temporary Internet Files\Content.IE5\72JO5Z98\MC90023219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12088" y="2924175"/>
            <a:ext cx="554037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Picture 11" descr="C:\Documents and Settings\Asus\Local Settings\Temporary Internet Files\Content.IE5\72JO5Z98\MC90023219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80288" y="3284538"/>
            <a:ext cx="382587" cy="34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0" name="Picture 12" descr="C:\Documents and Settings\Asus\Local Settings\Temporary Internet Files\Content.IE5\72JO5Z98\MC90023219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59563" y="4076700"/>
            <a:ext cx="527050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1" name="Picture 13" descr="C:\Documents and Settings\Asus\Local Settings\Temporary Internet Files\Content.IE5\72JO5Z98\MC90023219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43663" y="3141663"/>
            <a:ext cx="360362" cy="32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350"/>
                            </p:stCondLst>
                            <p:childTnLst>
                              <p:par>
                                <p:cTn id="36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700"/>
                            </p:stCondLst>
                            <p:childTnLst>
                              <p:par>
                                <p:cTn id="4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700"/>
                            </p:stCondLst>
                            <p:childTnLst>
                              <p:par>
                                <p:cTn id="47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700"/>
                            </p:stCondLst>
                            <p:childTnLst>
                              <p:par>
                                <p:cTn id="53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700"/>
                            </p:stCondLst>
                            <p:childTnLst>
                              <p:par>
                                <p:cTn id="59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700"/>
                            </p:stCondLst>
                            <p:childTnLst>
                              <p:par>
                                <p:cTn id="6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7700"/>
                            </p:stCondLst>
                            <p:childTnLst>
                              <p:par>
                                <p:cTn id="71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8700"/>
                            </p:stCondLst>
                            <p:childTnLst>
                              <p:par>
                                <p:cTn id="77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9700"/>
                            </p:stCondLst>
                            <p:childTnLst>
                              <p:par>
                                <p:cTn id="83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0700"/>
                            </p:stCondLst>
                            <p:childTnLst>
                              <p:par>
                                <p:cTn id="89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1700"/>
                            </p:stCondLst>
                            <p:childTnLst>
                              <p:par>
                                <p:cTn id="9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5175"/>
            <a:ext cx="8229600" cy="5360988"/>
          </a:xfrm>
        </p:spPr>
        <p:txBody>
          <a:bodyPr/>
          <a:lstStyle/>
          <a:p>
            <a:pPr marL="514350" indent="-514350">
              <a:buFont typeface="Calibri" pitchFamily="34" charset="0"/>
              <a:buAutoNum type="arabicPeriod" startAt="2"/>
            </a:pPr>
            <a:r>
              <a:rPr lang="cs-CZ" smtClean="0"/>
              <a:t>subtropický </a:t>
            </a:r>
          </a:p>
          <a:p>
            <a:pPr marL="514350" indent="-514350">
              <a:buSzPct val="70000"/>
              <a:buFont typeface="Wingdings" pitchFamily="2" charset="2"/>
              <a:buChar char="Ø"/>
            </a:pPr>
            <a:r>
              <a:rPr lang="cs-CZ" smtClean="0"/>
              <a:t>nejjižnější oblast Evropy</a:t>
            </a:r>
          </a:p>
          <a:p>
            <a:pPr marL="1314450" lvl="2" indent="-514350">
              <a:buSzPct val="70000"/>
            </a:pPr>
            <a:r>
              <a:rPr lang="cs-CZ" smtClean="0">
                <a:solidFill>
                  <a:schemeClr val="accent1"/>
                </a:solidFill>
              </a:rPr>
              <a:t>mírné a deštivé zimy</a:t>
            </a:r>
          </a:p>
          <a:p>
            <a:pPr marL="1314450" lvl="2" indent="-514350">
              <a:buSzPct val="70000"/>
            </a:pPr>
            <a:r>
              <a:rPr lang="cs-CZ" smtClean="0">
                <a:solidFill>
                  <a:schemeClr val="accent1"/>
                </a:solidFill>
              </a:rPr>
              <a:t>suché a horké léto</a:t>
            </a:r>
          </a:p>
        </p:txBody>
      </p:sp>
      <p:pic>
        <p:nvPicPr>
          <p:cNvPr id="3074" name="Picture 2" descr="C:\Documents and Settings\Asus\Local Settings\Temporary Internet Files\Content.IE5\VYI2URY4\MC900436894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40425" y="2708275"/>
            <a:ext cx="2146300" cy="2147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C:\Documents and Settings\Asus\Local Settings\Temporary Internet Files\Content.IE5\4O3Y73BV\MC900436892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92725" y="4508500"/>
            <a:ext cx="2028825" cy="2030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6" descr="C:\Documents and Settings\Asus\Local Settings\Temporary Internet Files\Content.IE5\IASPX8TS\MC900436914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771775" y="2997200"/>
            <a:ext cx="2520950" cy="2519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300"/>
                            </p:stCondLst>
                            <p:childTnLst>
                              <p:par>
                                <p:cTn id="28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500"/>
                            </p:stCondLst>
                            <p:childTnLst>
                              <p:par>
                                <p:cTn id="3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500"/>
                            </p:stCondLst>
                            <p:childTnLst>
                              <p:par>
                                <p:cTn id="3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5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150"/>
            <a:ext cx="8229600" cy="5434013"/>
          </a:xfrm>
        </p:spPr>
        <p:txBody>
          <a:bodyPr/>
          <a:lstStyle/>
          <a:p>
            <a:pPr marL="514350" indent="-514350">
              <a:buFont typeface="Calibri" pitchFamily="34" charset="0"/>
              <a:buAutoNum type="arabicPeriod" startAt="3"/>
            </a:pPr>
            <a:r>
              <a:rPr lang="cs-CZ" smtClean="0"/>
              <a:t>mírný </a:t>
            </a:r>
          </a:p>
          <a:p>
            <a:pPr marL="514350" indent="-514350">
              <a:buSzPct val="70000"/>
              <a:buFont typeface="Wingdings" pitchFamily="2" charset="2"/>
              <a:buChar char="Ø"/>
            </a:pPr>
            <a:r>
              <a:rPr lang="cs-CZ" smtClean="0"/>
              <a:t>nejrozsáhlejší oblast Evropy</a:t>
            </a:r>
          </a:p>
          <a:p>
            <a:pPr marL="1314450" lvl="2" indent="-514350">
              <a:buSzPct val="70000"/>
            </a:pPr>
            <a:r>
              <a:rPr lang="cs-CZ" smtClean="0">
                <a:solidFill>
                  <a:schemeClr val="accent1"/>
                </a:solidFill>
              </a:rPr>
              <a:t>střídají se 4 roční období</a:t>
            </a:r>
          </a:p>
          <a:p>
            <a:pPr marL="1314450" lvl="2" indent="-514350">
              <a:buSzPct val="70000"/>
            </a:pPr>
            <a:r>
              <a:rPr lang="cs-CZ" smtClean="0">
                <a:solidFill>
                  <a:schemeClr val="accent1"/>
                </a:solidFill>
              </a:rPr>
              <a:t>podnebí ovlivňuje vzdálenost od Atlantského oceánu</a:t>
            </a:r>
          </a:p>
          <a:p>
            <a:pPr marL="1314450" lvl="2" indent="-514350">
              <a:buSzPct val="70000"/>
            </a:pPr>
            <a:r>
              <a:rPr lang="cs-CZ" smtClean="0">
                <a:solidFill>
                  <a:schemeClr val="accent1"/>
                </a:solidFill>
              </a:rPr>
              <a:t>nadmořská výška</a:t>
            </a:r>
          </a:p>
        </p:txBody>
      </p:sp>
      <p:pic>
        <p:nvPicPr>
          <p:cNvPr id="4100" name="Picture 4" descr="C:\Documents and Settings\Asus\Local Settings\Temporary Internet Files\Content.IE5\RFVK6TZK\MP90040122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2780928"/>
            <a:ext cx="2692491" cy="33664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102" name="Picture 6" descr="C:\Documents and Settings\Asus\Local Settings\Temporary Internet Files\Content.IE5\GLEPAHMD\MC90044139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9113" y="4221163"/>
            <a:ext cx="2166937" cy="2128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50"/>
                            </p:stCondLst>
                            <p:childTnLst>
                              <p:par>
                                <p:cTn id="28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250"/>
                            </p:stCondLst>
                            <p:childTnLst>
                              <p:par>
                                <p:cTn id="36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6400"/>
                            </p:stCondLst>
                            <p:childTnLst>
                              <p:par>
                                <p:cTn id="4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400"/>
                            </p:stCondLst>
                            <p:childTnLst>
                              <p:par>
                                <p:cTn id="4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150"/>
            <a:ext cx="8229600" cy="547370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SzPct val="70000"/>
              <a:buFont typeface="Courier New" pitchFamily="49" charset="0"/>
              <a:buChar char="o"/>
              <a:defRPr/>
            </a:pPr>
            <a:r>
              <a:rPr lang="cs-CZ" b="1" dirty="0" smtClean="0">
                <a:solidFill>
                  <a:schemeClr val="accent1"/>
                </a:solidFill>
              </a:rPr>
              <a:t>TYPICKÉ OBLASTI MÍRNÉHO </a:t>
            </a:r>
            <a:r>
              <a:rPr lang="cs-CZ" b="1" smtClean="0">
                <a:solidFill>
                  <a:schemeClr val="accent1"/>
                </a:solidFill>
              </a:rPr>
              <a:t>PÁSU EVROPY</a:t>
            </a:r>
            <a:endParaRPr lang="cs-CZ" b="1" dirty="0" smtClean="0">
              <a:solidFill>
                <a:schemeClr val="accent1"/>
              </a:solidFill>
            </a:endParaRP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Z Evropa</a:t>
            </a:r>
          </a:p>
          <a:p>
            <a:pPr lvl="1" fontAlgn="auto">
              <a:spcAft>
                <a:spcPts val="0"/>
              </a:spcAft>
              <a:buSzPct val="70000"/>
              <a:buFont typeface="Calibri" pitchFamily="34" charset="0"/>
              <a:buChar char="–"/>
              <a:defRPr/>
            </a:pPr>
            <a:r>
              <a:rPr lang="cs-CZ" dirty="0" smtClean="0"/>
              <a:t>vliv Atlantského oceánu  </a:t>
            </a:r>
          </a:p>
          <a:p>
            <a:pPr lvl="2" fontAlgn="auto">
              <a:spcAft>
                <a:spcPts val="0"/>
              </a:spcAft>
              <a:buSzPct val="70000"/>
              <a:buFont typeface="Arial" pitchFamily="34" charset="0"/>
              <a:buChar char="•"/>
              <a:defRPr/>
            </a:pPr>
            <a:r>
              <a:rPr lang="cs-CZ" dirty="0" smtClean="0"/>
              <a:t>podnebí přímořské (oceánské) </a:t>
            </a:r>
          </a:p>
          <a:p>
            <a:pPr lvl="3" fontAlgn="auto">
              <a:spcAft>
                <a:spcPts val="0"/>
              </a:spcAft>
              <a:buSzPct val="70000"/>
              <a:buFont typeface="Arial" pitchFamily="34" charset="0"/>
              <a:buChar char="–"/>
              <a:defRPr/>
            </a:pPr>
            <a:r>
              <a:rPr lang="cs-CZ" dirty="0" smtClean="0"/>
              <a:t>vlhko a deštivo </a:t>
            </a:r>
          </a:p>
          <a:p>
            <a:pPr lvl="3" fontAlgn="auto">
              <a:spcAft>
                <a:spcPts val="0"/>
              </a:spcAft>
              <a:buSzPct val="70000"/>
              <a:buFont typeface="Arial" pitchFamily="34" charset="0"/>
              <a:buChar char="–"/>
              <a:defRPr/>
            </a:pPr>
            <a:r>
              <a:rPr lang="cs-CZ" dirty="0" smtClean="0"/>
              <a:t>mírná zima i léto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V Evropa</a:t>
            </a:r>
          </a:p>
          <a:p>
            <a:pPr lvl="2" fontAlgn="auto">
              <a:spcAft>
                <a:spcPts val="0"/>
              </a:spcAft>
              <a:buSzPct val="70000"/>
              <a:buFont typeface="Arial" pitchFamily="34" charset="0"/>
              <a:buChar char="•"/>
              <a:defRPr/>
            </a:pPr>
            <a:r>
              <a:rPr lang="cs-CZ" dirty="0" smtClean="0"/>
              <a:t>vnitrozemské(kontinentální )podnebí</a:t>
            </a:r>
          </a:p>
          <a:p>
            <a:pPr lvl="3" fontAlgn="auto">
              <a:spcAft>
                <a:spcPts val="0"/>
              </a:spcAft>
              <a:buSzPct val="70000"/>
              <a:buFont typeface="Calibri" pitchFamily="34" charset="0"/>
              <a:buChar char="–"/>
              <a:defRPr/>
            </a:pPr>
            <a:r>
              <a:rPr lang="cs-CZ" dirty="0" smtClean="0"/>
              <a:t>mrazivá a suchá zima, horké léto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STŘEDNÍ Evropa </a:t>
            </a:r>
          </a:p>
          <a:p>
            <a:pPr lvl="2" fontAlgn="auto">
              <a:spcAft>
                <a:spcPts val="0"/>
              </a:spcAft>
              <a:buSzPct val="70000"/>
              <a:buFont typeface="Arial" pitchFamily="34" charset="0"/>
              <a:buChar char="•"/>
              <a:defRPr/>
            </a:pPr>
            <a:r>
              <a:rPr lang="cs-CZ" dirty="0" smtClean="0"/>
              <a:t>i ČR</a:t>
            </a:r>
          </a:p>
          <a:p>
            <a:pPr lvl="2" fontAlgn="auto">
              <a:spcAft>
                <a:spcPts val="0"/>
              </a:spcAft>
              <a:buSzPct val="70000"/>
              <a:buFont typeface="Arial" pitchFamily="34" charset="0"/>
              <a:buChar char="•"/>
              <a:defRPr/>
            </a:pPr>
            <a:r>
              <a:rPr lang="cs-CZ" dirty="0" smtClean="0"/>
              <a:t>přechodné podnebí</a:t>
            </a:r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100"/>
                            </p:stCondLst>
                            <p:childTnLst>
                              <p:par>
                                <p:cTn id="44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9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000"/>
                            </p:stCondLst>
                            <p:childTnLst>
                              <p:par>
                                <p:cTn id="68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 tmFilter="0,0; .5, 1; 1, 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decel="100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900" decel="100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900" decel="100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OTÁZKA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smtClean="0"/>
              <a:t>Co znamená přechodné podnebí v Evropě?</a:t>
            </a:r>
          </a:p>
        </p:txBody>
      </p:sp>
      <p:pic>
        <p:nvPicPr>
          <p:cNvPr id="5124" name="Picture 4" descr="C:\Documents and Settings\Asus\Local Settings\Temporary Internet Files\Content.IE5\TJVZW7GQ\MC900432589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2636838"/>
            <a:ext cx="2044700" cy="2044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Picture 5" descr="C:\Documents and Settings\Asus\Local Settings\Temporary Internet Files\Content.IE5\IZAMVR7H\MC900432590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79838" y="4149725"/>
            <a:ext cx="1944687" cy="194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6" name="Picture 6" descr="C:\Documents and Settings\Asus\Local Settings\Temporary Internet Files\Content.IE5\GLEPAHMD\MC900431597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24525" y="2708275"/>
            <a:ext cx="2116138" cy="211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6" name="Obdélník 6"/>
          <p:cNvSpPr>
            <a:spLocks noChangeArrowheads="1"/>
          </p:cNvSpPr>
          <p:nvPr/>
        </p:nvSpPr>
        <p:spPr bwMode="auto">
          <a:xfrm>
            <a:off x="611188" y="5661025"/>
            <a:ext cx="2027237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800">
                <a:latin typeface="Calibri" pitchFamily="34" charset="0"/>
                <a:hlinkClick r:id="rId5"/>
              </a:rPr>
              <a:t>http://www.google.cz/imghp?hl=cs&amp;tab=wi</a:t>
            </a:r>
            <a:endParaRPr lang="cs-CZ" sz="800">
              <a:latin typeface="Calibri" pitchFamily="34" charset="0"/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2"/>
          <p:cNvSpPr>
            <a:spLocks noGrp="1"/>
          </p:cNvSpPr>
          <p:nvPr>
            <p:ph idx="1"/>
          </p:nvPr>
        </p:nvSpPr>
        <p:spPr>
          <a:xfrm>
            <a:off x="457200" y="765175"/>
            <a:ext cx="8229600" cy="5360988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sz="2000" smtClean="0"/>
              <a:t>Obrázky – klipart</a:t>
            </a:r>
            <a:r>
              <a:rPr lang="cs-CZ" sz="2000" smtClean="0">
                <a:latin typeface="Arial" charset="0"/>
              </a:rPr>
              <a:t> – www.office.microsoft.com</a:t>
            </a:r>
          </a:p>
          <a:p>
            <a:pPr>
              <a:buFont typeface="Courier New" pitchFamily="49" charset="0"/>
              <a:buChar char="o"/>
            </a:pPr>
            <a:r>
              <a:rPr lang="cs-CZ" sz="2000" smtClean="0"/>
              <a:t>Použitá literatura – pouze vlastní myšlenky</a:t>
            </a: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254</TotalTime>
  <Words>134</Words>
  <Application>Microsoft Office PowerPoint</Application>
  <PresentationFormat>On-screen Show (4:3)</PresentationFormat>
  <Paragraphs>43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Calibri</vt:lpstr>
      <vt:lpstr>Arial</vt:lpstr>
      <vt:lpstr>Courier New</vt:lpstr>
      <vt:lpstr>Wingdings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DUM</cp:lastModifiedBy>
  <cp:revision>35</cp:revision>
  <dcterms:created xsi:type="dcterms:W3CDTF">2013-05-12T09:25:35Z</dcterms:created>
  <dcterms:modified xsi:type="dcterms:W3CDTF">2014-08-20T17:08:47Z</dcterms:modified>
</cp:coreProperties>
</file>