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7B7F9F-9650-4DA1-B9FA-CD788CF54EC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D9944B-B7D5-49C4-B4F7-A860C2DB67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5086C-A205-4886-9A84-FE39F2E485E4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700A3-08BB-407A-90F6-8763F6B410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BCF049-4C5A-417D-9189-481E4F73F1E1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F41B43-93AB-41A2-988D-9C28879142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60A13-581E-404A-AA68-8BE7241825A7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7B92D-7675-4EB7-83B4-30DF733690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092C3-620E-4423-8C76-8C21640574D1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E373F-1DAB-4FBD-BFD6-168E1A0407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16590-7549-4985-B364-B733EDA61044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D4967-C71A-46BE-BFE8-1FA6CA47D9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FE148-CC8F-4457-8BB7-DA0C954FE39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98541E-6EEC-4DC3-9DDC-748ADC4082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3B3527-4A35-45DC-84C1-5CA2D2C0400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352C27-03C7-4002-A258-85F7C39E40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153D5-C374-4098-9300-5FFD7B1D17D0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4429B-85F8-4C81-A982-70558FBDAF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5D8E12-ECCC-4CE6-8048-66624AD9C95C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96D3C-339E-4544-BBC7-289B461FE0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83B27-EA65-42C5-8314-E25A68431C9E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3B21D-72B8-47F3-A7D4-5B4C65CEDF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2F9CDD3-E712-4DD6-B2C9-C08BA1DCFA0A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48114B-62E1-4357-8D42-CF0A027A58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hp?hl=cs&amp;tab=wi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850" y="2420938"/>
            <a:ext cx="8351838" cy="2808287"/>
          </a:xfrm>
        </p:spPr>
        <p:txBody>
          <a:bodyPr rtlCol="0">
            <a:normAutofit fontScale="625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VY_32_INOVACE_05_VLASTIVĚDA 5_ROSTLINY A ŽIVOČICHOVÉ EVROPY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ROSTLINY A ŽIVOČICHOVÉ EVROPY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4" name="Obrázek 3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9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endParaRPr lang="cs-CZ" sz="9600" dirty="0"/>
          </a:p>
        </p:txBody>
      </p:sp>
      <p:pic>
        <p:nvPicPr>
          <p:cNvPr id="14338" name="Zástupný symbol pro obsah 5" descr="svět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1628775"/>
            <a:ext cx="4751388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512168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ROSTLINY A ŽIVOČICHOVÉ EVROPY</a:t>
            </a:r>
            <a:endParaRPr lang="cs-CZ" sz="48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775"/>
            <a:ext cx="8229600" cy="5040313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4100" b="1" dirty="0" smtClean="0">
                <a:solidFill>
                  <a:schemeClr val="accent1"/>
                </a:solidFill>
              </a:rPr>
              <a:t>POLÁRNÍ PÁS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S Evropy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b="1" dirty="0" smtClean="0"/>
              <a:t>TUNDRA </a:t>
            </a:r>
          </a:p>
          <a:p>
            <a:pPr lvl="1" fontAlgn="auto">
              <a:spcAft>
                <a:spcPts val="0"/>
              </a:spcAft>
              <a:buSzPct val="70000"/>
              <a:buFont typeface="Calibri" pitchFamily="34" charset="0"/>
              <a:buChar char="–"/>
              <a:defRPr/>
            </a:pPr>
            <a:r>
              <a:rPr lang="cs-CZ" dirty="0" smtClean="0"/>
              <a:t>NE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 vysoké stromy</a:t>
            </a:r>
          </a:p>
          <a:p>
            <a:pPr lvl="1" fontAlgn="auto">
              <a:spcAft>
                <a:spcPts val="0"/>
              </a:spcAft>
              <a:buSzPct val="70000"/>
              <a:buFont typeface="Arial" pitchFamily="34" charset="0"/>
              <a:buChar char="–"/>
              <a:defRPr/>
            </a:pPr>
            <a:r>
              <a:rPr lang="cs-CZ" dirty="0" smtClean="0"/>
              <a:t>ANO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zakrslé nízké stromy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lišejníky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mechy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sobi</a:t>
            </a:r>
          </a:p>
          <a:p>
            <a:pPr lvl="1" fontAlgn="auto">
              <a:spcAft>
                <a:spcPts val="0"/>
              </a:spcAft>
              <a:buSzPct val="70000"/>
              <a:buFont typeface="Arial" pitchFamily="34" charset="0"/>
              <a:buChar char="–"/>
              <a:defRPr/>
            </a:pPr>
            <a:r>
              <a:rPr lang="cs-CZ" dirty="0" smtClean="0"/>
              <a:t>největší část roku –&gt; sníh pokrývá krajinu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b="1" dirty="0" smtClean="0"/>
              <a:t>POLÁRNÍ PUSTINA </a:t>
            </a:r>
            <a:endParaRPr lang="cs-CZ" dirty="0" smtClean="0"/>
          </a:p>
          <a:p>
            <a:pPr lvl="1" fontAlgn="auto">
              <a:spcAft>
                <a:spcPts val="0"/>
              </a:spcAft>
              <a:buSzPct val="70000"/>
              <a:buFont typeface="Calibri" pitchFamily="34" charset="0"/>
              <a:buChar char="–"/>
              <a:defRPr/>
            </a:pPr>
            <a:r>
              <a:rPr lang="cs-CZ" dirty="0" smtClean="0"/>
              <a:t>ještě VÍCE zima</a:t>
            </a:r>
          </a:p>
          <a:p>
            <a:pPr lvl="1" fontAlgn="auto">
              <a:spcAft>
                <a:spcPts val="0"/>
              </a:spcAft>
              <a:buSzPct val="70000"/>
              <a:buFont typeface="Calibri" pitchFamily="34" charset="0"/>
              <a:buChar char="–"/>
              <a:defRPr/>
            </a:pPr>
            <a:r>
              <a:rPr lang="cs-CZ" dirty="0" smtClean="0"/>
              <a:t>ještě MÉNĚ rostlin</a:t>
            </a:r>
            <a:endParaRPr lang="cs-CZ" dirty="0"/>
          </a:p>
        </p:txBody>
      </p:sp>
      <p:pic>
        <p:nvPicPr>
          <p:cNvPr id="1030" name="Picture 6" descr="C:\Documents and Settings\Asus\Local Settings\Temporary Internet Files\Content.IE5\373A2Q34\MP9004278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916832"/>
            <a:ext cx="4032448" cy="26809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350"/>
                            </p:stCondLst>
                            <p:childTnLst>
                              <p:par>
                                <p:cTn id="7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250"/>
                            </p:stCondLst>
                            <p:childTnLst>
                              <p:par>
                                <p:cTn id="7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950"/>
                            </p:stCondLst>
                            <p:childTnLst>
                              <p:par>
                                <p:cTn id="8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3600"/>
                            </p:stCondLst>
                            <p:childTnLst>
                              <p:par>
                                <p:cTn id="9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9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9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900" decel="100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900" decel="100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6264275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4100" b="1" dirty="0" smtClean="0">
                <a:solidFill>
                  <a:schemeClr val="accent1"/>
                </a:solidFill>
              </a:rPr>
              <a:t>MÍRNÝ PÁS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největší část Evropy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b="1" dirty="0" smtClean="0"/>
              <a:t>LESY</a:t>
            </a:r>
            <a:r>
              <a:rPr lang="cs-CZ" dirty="0" smtClean="0"/>
              <a:t> </a:t>
            </a:r>
          </a:p>
          <a:p>
            <a:pPr lvl="1" fontAlgn="auto">
              <a:spcAft>
                <a:spcPts val="0"/>
              </a:spcAft>
              <a:buSzPct val="70000"/>
              <a:buFont typeface="Calibri" pitchFamily="34" charset="0"/>
              <a:buChar char="–"/>
              <a:defRPr/>
            </a:pPr>
            <a:r>
              <a:rPr lang="cs-CZ" sz="2900" dirty="0" smtClean="0"/>
              <a:t>zabírají největší část</a:t>
            </a:r>
          </a:p>
          <a:p>
            <a:pPr lvl="1" fontAlgn="auto">
              <a:spcAft>
                <a:spcPts val="0"/>
              </a:spcAft>
              <a:buSzPct val="70000"/>
              <a:buFont typeface="Calibri" pitchFamily="34" charset="0"/>
              <a:buChar char="–"/>
              <a:defRPr/>
            </a:pPr>
            <a:r>
              <a:rPr lang="cs-CZ" sz="2900" dirty="0" smtClean="0"/>
              <a:t>sever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sz="2600" dirty="0" smtClean="0"/>
              <a:t>jehličnaté </a:t>
            </a:r>
          </a:p>
          <a:p>
            <a:pPr lvl="3" fontAlgn="auto">
              <a:spcAft>
                <a:spcPts val="0"/>
              </a:spcAft>
              <a:buSzPct val="70000"/>
              <a:buFont typeface="Arial" pitchFamily="34" charset="0"/>
              <a:buChar char="–"/>
              <a:defRPr/>
            </a:pPr>
            <a:r>
              <a:rPr lang="cs-CZ" sz="2200" dirty="0" smtClean="0"/>
              <a:t>smrky</a:t>
            </a:r>
          </a:p>
          <a:p>
            <a:pPr lvl="3" fontAlgn="auto">
              <a:spcAft>
                <a:spcPts val="0"/>
              </a:spcAft>
              <a:buSzPct val="70000"/>
              <a:buFont typeface="Arial" pitchFamily="34" charset="0"/>
              <a:buChar char="–"/>
              <a:defRPr/>
            </a:pPr>
            <a:r>
              <a:rPr lang="cs-CZ" sz="2200" dirty="0" smtClean="0"/>
              <a:t>jedle</a:t>
            </a:r>
          </a:p>
          <a:p>
            <a:pPr lvl="3" fontAlgn="auto">
              <a:spcAft>
                <a:spcPts val="0"/>
              </a:spcAft>
              <a:buSzPct val="70000"/>
              <a:buFont typeface="Arial" pitchFamily="34" charset="0"/>
              <a:buChar char="–"/>
              <a:defRPr/>
            </a:pPr>
            <a:r>
              <a:rPr lang="cs-CZ" sz="2200" dirty="0" smtClean="0"/>
              <a:t>modříny</a:t>
            </a:r>
          </a:p>
          <a:p>
            <a:pPr lvl="3" fontAlgn="auto">
              <a:spcAft>
                <a:spcPts val="0"/>
              </a:spcAft>
              <a:buSzPct val="70000"/>
              <a:buFont typeface="Arial" pitchFamily="34" charset="0"/>
              <a:buChar char="–"/>
              <a:defRPr/>
            </a:pPr>
            <a:r>
              <a:rPr lang="cs-CZ" sz="2200" dirty="0" smtClean="0"/>
              <a:t>jeleni</a:t>
            </a:r>
          </a:p>
          <a:p>
            <a:pPr lvl="3" fontAlgn="auto">
              <a:spcAft>
                <a:spcPts val="0"/>
              </a:spcAft>
              <a:buSzPct val="70000"/>
              <a:buFont typeface="Arial" pitchFamily="34" charset="0"/>
              <a:buChar char="–"/>
              <a:defRPr/>
            </a:pPr>
            <a:r>
              <a:rPr lang="cs-CZ" sz="2200" dirty="0" smtClean="0"/>
              <a:t>vlci</a:t>
            </a:r>
          </a:p>
          <a:p>
            <a:pPr lvl="3" fontAlgn="auto">
              <a:spcAft>
                <a:spcPts val="0"/>
              </a:spcAft>
              <a:buSzPct val="70000"/>
              <a:buFont typeface="Arial" pitchFamily="34" charset="0"/>
              <a:buChar char="–"/>
              <a:defRPr/>
            </a:pPr>
            <a:r>
              <a:rPr lang="cs-CZ" sz="2200" dirty="0" smtClean="0"/>
              <a:t>medvěd</a:t>
            </a:r>
            <a:r>
              <a:rPr lang="cs-CZ" dirty="0" smtClean="0"/>
              <a:t>i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sz="2600" dirty="0" smtClean="0"/>
              <a:t>smíšené</a:t>
            </a:r>
          </a:p>
          <a:p>
            <a:pPr lvl="1" fontAlgn="auto">
              <a:spcAft>
                <a:spcPts val="0"/>
              </a:spcAft>
              <a:buSzPct val="70000"/>
              <a:buFont typeface="Arial" pitchFamily="34" charset="0"/>
              <a:buChar char="–"/>
              <a:defRPr/>
            </a:pPr>
            <a:r>
              <a:rPr lang="cs-CZ" sz="2900" dirty="0" smtClean="0"/>
              <a:t>jih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sz="2600" dirty="0" smtClean="0"/>
              <a:t>listnaté – i ČR</a:t>
            </a:r>
          </a:p>
          <a:p>
            <a:pPr lvl="3" fontAlgn="auto">
              <a:spcAft>
                <a:spcPts val="0"/>
              </a:spcAft>
              <a:buSzPct val="70000"/>
              <a:buFont typeface="Arial" pitchFamily="34" charset="0"/>
              <a:buChar char="–"/>
              <a:defRPr/>
            </a:pPr>
            <a:r>
              <a:rPr lang="cs-CZ" sz="2200" dirty="0" smtClean="0"/>
              <a:t>duby</a:t>
            </a:r>
          </a:p>
          <a:p>
            <a:pPr lvl="3" fontAlgn="auto">
              <a:spcAft>
                <a:spcPts val="0"/>
              </a:spcAft>
              <a:buSzPct val="70000"/>
              <a:buFont typeface="Arial" pitchFamily="34" charset="0"/>
              <a:buChar char="–"/>
              <a:defRPr/>
            </a:pPr>
            <a:r>
              <a:rPr lang="cs-CZ" sz="2200" dirty="0" smtClean="0"/>
              <a:t>buky</a:t>
            </a:r>
          </a:p>
          <a:p>
            <a:pPr lvl="3" fontAlgn="auto">
              <a:spcAft>
                <a:spcPts val="0"/>
              </a:spcAft>
              <a:buSzPct val="70000"/>
              <a:buFont typeface="Arial" pitchFamily="34" charset="0"/>
              <a:buChar char="–"/>
              <a:defRPr/>
            </a:pPr>
            <a:r>
              <a:rPr lang="cs-CZ" sz="2200" dirty="0" smtClean="0"/>
              <a:t>javory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sz="2600" b="1" dirty="0" smtClean="0"/>
              <a:t>nutná ochrana přírody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050" name="Picture 2" descr="C:\Documents and Settings\Asus\Local Settings\Temporary Internet Files\Content.IE5\CUZT96IY\MP9004068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476672"/>
            <a:ext cx="2971800" cy="1981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 descr="C:\Documents and Settings\Asus\Local Settings\Temporary Internet Files\Content.IE5\3W220ZCC\MP9002628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908720"/>
            <a:ext cx="1624020" cy="2448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5" name="Picture 7" descr="C:\Documents and Settings\Asus\Local Settings\Temporary Internet Files\Content.IE5\IASPX8TS\MP9004424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2924944"/>
            <a:ext cx="3024336" cy="2016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7" name="Picture 9" descr="C:\Documents and Settings\Asus\Local Settings\Temporary Internet Files\Content.IE5\GLEPAHMD\MP90041177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3933056"/>
            <a:ext cx="1697459" cy="24208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"/>
                            </p:stCondLst>
                            <p:childTnLst>
                              <p:par>
                                <p:cTn id="6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400"/>
                            </p:stCondLst>
                            <p:childTnLst>
                              <p:par>
                                <p:cTn id="6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00"/>
                            </p:stCondLst>
                            <p:childTnLst>
                              <p:par>
                                <p:cTn id="7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950"/>
                            </p:stCondLst>
                            <p:childTnLst>
                              <p:par>
                                <p:cTn id="8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950"/>
                            </p:stCondLst>
                            <p:childTnLst>
                              <p:par>
                                <p:cTn id="8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600"/>
                            </p:stCondLst>
                            <p:childTnLst>
                              <p:par>
                                <p:cTn id="9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600"/>
                            </p:stCondLst>
                            <p:childTnLst>
                              <p:par>
                                <p:cTn id="9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4400"/>
                            </p:stCondLst>
                            <p:childTnLst>
                              <p:par>
                                <p:cTn id="10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900" decel="100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900" decel="100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900" decel="100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 tmFilter="0,0; .5, 1; 1, 1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650"/>
                            </p:stCondLst>
                            <p:childTnLst>
                              <p:par>
                                <p:cTn id="14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 tmFilter="0,0; .5, 1; 1, 1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1300"/>
                            </p:stCondLst>
                            <p:childTnLst>
                              <p:par>
                                <p:cTn id="15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 tmFilter="0,0; .5, 1; 1, 1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2050"/>
                            </p:stCondLst>
                            <p:childTnLst>
                              <p:par>
                                <p:cTn id="15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900" decel="100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545138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chemeClr val="accent1"/>
                </a:solidFill>
              </a:rPr>
              <a:t>JV Evropy</a:t>
            </a:r>
            <a:endParaRPr lang="cs-CZ" smtClean="0"/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nedostatek srážek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málo stromů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spíše </a:t>
            </a:r>
            <a:r>
              <a:rPr lang="cs-CZ" b="1" smtClean="0"/>
              <a:t>STEP</a:t>
            </a:r>
            <a:r>
              <a:rPr lang="cs-CZ" smtClean="0"/>
              <a:t> </a:t>
            </a:r>
          </a:p>
          <a:p>
            <a:pPr lvl="1">
              <a:buSzPct val="70000"/>
              <a:buFont typeface="Calibri" pitchFamily="34" charset="0"/>
              <a:buChar char="–"/>
            </a:pPr>
            <a:r>
              <a:rPr lang="cs-CZ" smtClean="0"/>
              <a:t>tráva</a:t>
            </a:r>
          </a:p>
          <a:p>
            <a:pPr lvl="1">
              <a:buSzPct val="70000"/>
              <a:buFont typeface="Calibri" pitchFamily="34" charset="0"/>
              <a:buChar char="–"/>
            </a:pPr>
            <a:r>
              <a:rPr lang="cs-CZ" smtClean="0"/>
              <a:t>hlodavci</a:t>
            </a:r>
          </a:p>
          <a:p>
            <a:pPr lvl="2">
              <a:buSzPct val="70000"/>
            </a:pPr>
            <a:r>
              <a:rPr lang="cs-CZ" smtClean="0"/>
              <a:t>sysli</a:t>
            </a:r>
          </a:p>
          <a:p>
            <a:pPr lvl="1">
              <a:buSzPct val="70000"/>
              <a:buFont typeface="Calibri" pitchFamily="34" charset="0"/>
              <a:buChar char="–"/>
            </a:pPr>
            <a:r>
              <a:rPr lang="cs-CZ" smtClean="0"/>
              <a:t>část přeměněná na pole</a:t>
            </a:r>
          </a:p>
          <a:p>
            <a:pPr lvl="2">
              <a:buSzPct val="70000"/>
            </a:pPr>
            <a:r>
              <a:rPr lang="cs-CZ" smtClean="0"/>
              <a:t>obilí</a:t>
            </a:r>
          </a:p>
        </p:txBody>
      </p:sp>
      <p:pic>
        <p:nvPicPr>
          <p:cNvPr id="3075" name="Picture 3" descr="C:\Documents and Settings\Asus\Local Settings\Temporary Internet Files\Content.IE5\I5JKP938\MC90022911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3" y="908050"/>
            <a:ext cx="1803400" cy="20161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078" name="Picture 6" descr="C:\Documents and Settings\Asus\Local Settings\Temporary Internet Files\Content.IE5\02J247OK\MP9004486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284984"/>
            <a:ext cx="2355726" cy="31409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700"/>
                            </p:stCondLst>
                            <p:childTnLst>
                              <p:par>
                                <p:cTn id="6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700"/>
                            </p:stCondLst>
                            <p:childTnLst>
                              <p:par>
                                <p:cTn id="7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759450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chemeClr val="accent1"/>
                </a:solidFill>
              </a:rPr>
              <a:t>J Evropy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b="1" smtClean="0"/>
              <a:t>SUBTROPY</a:t>
            </a:r>
          </a:p>
          <a:p>
            <a:pPr lvl="1">
              <a:buSzPct val="70000"/>
              <a:buFont typeface="Calibri" pitchFamily="34" charset="0"/>
              <a:buChar char="–"/>
            </a:pPr>
            <a:r>
              <a:rPr lang="cs-CZ" smtClean="0"/>
              <a:t>keře</a:t>
            </a:r>
          </a:p>
          <a:p>
            <a:pPr lvl="1">
              <a:buSzPct val="70000"/>
              <a:buFont typeface="Calibri" pitchFamily="34" charset="0"/>
              <a:buChar char="–"/>
            </a:pPr>
            <a:r>
              <a:rPr lang="cs-CZ" smtClean="0"/>
              <a:t>stromy, které neopadávají za zimu</a:t>
            </a:r>
          </a:p>
          <a:p>
            <a:pPr lvl="1">
              <a:buSzPct val="70000"/>
              <a:buFont typeface="Calibri" pitchFamily="34" charset="0"/>
              <a:buChar char="–"/>
            </a:pPr>
            <a:r>
              <a:rPr lang="cs-CZ" smtClean="0"/>
              <a:t>olivy</a:t>
            </a:r>
          </a:p>
          <a:p>
            <a:pPr lvl="1">
              <a:buSzPct val="70000"/>
              <a:buFont typeface="Calibri" pitchFamily="34" charset="0"/>
              <a:buChar char="–"/>
            </a:pPr>
            <a:r>
              <a:rPr lang="cs-CZ" smtClean="0"/>
              <a:t>fíky</a:t>
            </a:r>
          </a:p>
          <a:p>
            <a:pPr lvl="1">
              <a:buSzPct val="70000"/>
              <a:buFont typeface="Calibri" pitchFamily="34" charset="0"/>
              <a:buChar char="–"/>
            </a:pPr>
            <a:r>
              <a:rPr lang="cs-CZ" smtClean="0"/>
              <a:t>citróny</a:t>
            </a:r>
          </a:p>
          <a:p>
            <a:pPr lvl="1">
              <a:buSzPct val="70000"/>
              <a:buFont typeface="Calibri" pitchFamily="34" charset="0"/>
              <a:buChar char="–"/>
            </a:pPr>
            <a:r>
              <a:rPr lang="cs-CZ" smtClean="0"/>
              <a:t>vinná réva</a:t>
            </a:r>
          </a:p>
          <a:p>
            <a:pPr lvl="1">
              <a:buSzPct val="70000"/>
              <a:buFont typeface="Calibri" pitchFamily="34" charset="0"/>
              <a:buChar char="–"/>
            </a:pPr>
            <a:r>
              <a:rPr lang="cs-CZ" smtClean="0"/>
              <a:t>tabák</a:t>
            </a:r>
          </a:p>
        </p:txBody>
      </p:sp>
      <p:pic>
        <p:nvPicPr>
          <p:cNvPr id="4102" name="Picture 6" descr="C:\Documents and Settings\Asus\Local Settings\Temporary Internet Files\Content.IE5\NINMONCL\MC9003470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765175"/>
            <a:ext cx="1803400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 descr="C:\Documents and Settings\Asus\Local Settings\Temporary Internet Files\Content.IE5\A3OHOQ91\MC9004238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573016"/>
            <a:ext cx="1946449" cy="24597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9" name="Picture 13" descr="C:\Documents and Settings\Asus\Local Settings\Temporary Internet Files\Content.IE5\GGDJL5KZ\MC90038301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2924944"/>
            <a:ext cx="1655978" cy="18260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11" name="Picture 15" descr="C:\Documents and Settings\Asus\Local Settings\Temporary Internet Files\Content.IE5\I5JKP938\MC90005395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00338" y="4797425"/>
            <a:ext cx="1843087" cy="1677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"/>
                            </p:stCondLst>
                            <p:childTnLst>
                              <p:par>
                                <p:cTn id="2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50"/>
                            </p:stCondLst>
                            <p:childTnLst>
                              <p:par>
                                <p:cTn id="3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25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250"/>
                            </p:stCondLst>
                            <p:childTnLst>
                              <p:par>
                                <p:cTn id="4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900"/>
                            </p:stCondLst>
                            <p:childTnLst>
                              <p:par>
                                <p:cTn id="5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700"/>
                            </p:stCondLst>
                            <p:childTnLst>
                              <p:par>
                                <p:cTn id="6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700"/>
                            </p:stCondLst>
                            <p:childTnLst>
                              <p:par>
                                <p:cTn id="6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600"/>
                            </p:stCondLst>
                            <p:childTnLst>
                              <p:par>
                                <p:cTn id="7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600"/>
                            </p:stCondLst>
                            <p:childTnLst>
                              <p:par>
                                <p:cTn id="7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300"/>
                            </p:stCondLst>
                            <p:childTnLst>
                              <p:par>
                                <p:cTn id="8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sz="6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mtClean="0"/>
              <a:t>Co znamená výraz stálezelené stromy?</a:t>
            </a:r>
          </a:p>
        </p:txBody>
      </p:sp>
      <p:sp>
        <p:nvSpPr>
          <p:cNvPr id="5123" name="Tree"/>
          <p:cNvSpPr>
            <a:spLocks noEditPoints="1" noChangeArrowheads="1"/>
          </p:cNvSpPr>
          <p:nvPr/>
        </p:nvSpPr>
        <p:spPr bwMode="auto">
          <a:xfrm>
            <a:off x="5651500" y="2492375"/>
            <a:ext cx="2633663" cy="33845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atin typeface="+mn-lt"/>
              <a:cs typeface="+mn-cs"/>
            </a:endParaRPr>
          </a:p>
        </p:txBody>
      </p:sp>
      <p:sp>
        <p:nvSpPr>
          <p:cNvPr id="19460" name="Obdélník 4"/>
          <p:cNvSpPr>
            <a:spLocks noChangeArrowheads="1"/>
          </p:cNvSpPr>
          <p:nvPr/>
        </p:nvSpPr>
        <p:spPr bwMode="auto">
          <a:xfrm>
            <a:off x="468313" y="5805488"/>
            <a:ext cx="20256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  <a:hlinkClick r:id="rId2"/>
              </a:rPr>
              <a:t>http://www.google.cz/imghp?hl=cs&amp;tab=wi</a:t>
            </a:r>
            <a:endParaRPr lang="cs-CZ" sz="800">
              <a:latin typeface="Calibri" pitchFamily="3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z="2000" smtClean="0"/>
              <a:t>Obrázky – klipart</a:t>
            </a:r>
            <a:r>
              <a:rPr lang="cs-CZ" sz="2000" smtClean="0">
                <a:latin typeface="Arial" charset="0"/>
              </a:rPr>
              <a:t> – www.office.microsoft.com</a:t>
            </a:r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Použitá literatura – pouze vlastní myšlenky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130</Words>
  <Application>Microsoft Office PowerPoint</Application>
  <PresentationFormat>On-screen Show (4:3)</PresentationFormat>
  <Paragraphs>63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Calibri</vt:lpstr>
      <vt:lpstr>Arial</vt:lpstr>
      <vt:lpstr>Courier New</vt:lpstr>
      <vt:lpstr>Wingdings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18</cp:revision>
  <dcterms:created xsi:type="dcterms:W3CDTF">2013-05-12T18:08:59Z</dcterms:created>
  <dcterms:modified xsi:type="dcterms:W3CDTF">2014-08-20T17:06:50Z</dcterms:modified>
</cp:coreProperties>
</file>