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E351-A161-45F1-9CBE-F469EEEC2920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B572-ADEE-409B-B330-4D32E87CF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E351-A161-45F1-9CBE-F469EEEC2920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B572-ADEE-409B-B330-4D32E87CF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E351-A161-45F1-9CBE-F469EEEC2920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B572-ADEE-409B-B330-4D32E87CF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E351-A161-45F1-9CBE-F469EEEC2920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B572-ADEE-409B-B330-4D32E87CF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E351-A161-45F1-9CBE-F469EEEC2920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B572-ADEE-409B-B330-4D32E87CF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E351-A161-45F1-9CBE-F469EEEC2920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B572-ADEE-409B-B330-4D32E87CF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E351-A161-45F1-9CBE-F469EEEC2920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B572-ADEE-409B-B330-4D32E87CF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E351-A161-45F1-9CBE-F469EEEC2920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B572-ADEE-409B-B330-4D32E87CF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E351-A161-45F1-9CBE-F469EEEC2920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B572-ADEE-409B-B330-4D32E87CF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E351-A161-45F1-9CBE-F469EEEC2920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B572-ADEE-409B-B330-4D32E87CF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E351-A161-45F1-9CBE-F469EEEC2920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EB572-ADEE-409B-B330-4D32E87CF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19E351-A161-45F1-9CBE-F469EEEC2920}" type="datetimeFigureOut">
              <a:rPr lang="cs-CZ" smtClean="0"/>
              <a:pPr/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FEB572-ADEE-409B-B330-4D32E87CF0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imghp?hl=cs&amp;tab=wi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924944"/>
            <a:ext cx="7272808" cy="2713856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VY_32_INOVACE_06_VLASTIVĚDA </a:t>
            </a:r>
            <a:r>
              <a:rPr lang="cs-CZ" dirty="0" smtClean="0">
                <a:solidFill>
                  <a:schemeClr val="tx1"/>
                </a:solidFill>
              </a:rPr>
              <a:t>5_HOSPODÁŘSTVÍ EVROPY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HOSPODÁŘSTVÍ EVROPY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 A SVĚT</a:t>
            </a:r>
            <a:endParaRPr lang="cs-CZ" sz="9600" dirty="0"/>
          </a:p>
        </p:txBody>
      </p:sp>
      <p:pic>
        <p:nvPicPr>
          <p:cNvPr id="4" name="Zástupný symbol pro obsah 5" descr="svět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8" y="1628800"/>
            <a:ext cx="4752528" cy="4752528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HOSPODÁŘSTVÍ EVROPY</a:t>
            </a:r>
            <a:endParaRPr lang="cs-CZ" sz="60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sz="3500" b="1" dirty="0" smtClean="0">
                <a:solidFill>
                  <a:schemeClr val="accent1"/>
                </a:solidFill>
              </a:rPr>
              <a:t>PRŮMYSL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těžba </a:t>
            </a:r>
          </a:p>
          <a:p>
            <a:pPr lvl="2">
              <a:buSzPct val="70000"/>
            </a:pPr>
            <a:r>
              <a:rPr lang="cs-CZ" dirty="0" smtClean="0"/>
              <a:t>černé uhlí</a:t>
            </a:r>
          </a:p>
          <a:p>
            <a:pPr lvl="2">
              <a:buSzPct val="70000"/>
            </a:pPr>
            <a:r>
              <a:rPr lang="cs-CZ" dirty="0" smtClean="0"/>
              <a:t>hnědé uhlí</a:t>
            </a:r>
          </a:p>
          <a:p>
            <a:pPr lvl="2">
              <a:buSzPct val="70000"/>
            </a:pPr>
            <a:r>
              <a:rPr lang="cs-CZ" dirty="0" smtClean="0"/>
              <a:t>železná ruda</a:t>
            </a:r>
          </a:p>
          <a:p>
            <a:pPr lvl="2">
              <a:buSzPct val="70000"/>
            </a:pPr>
            <a:r>
              <a:rPr lang="cs-CZ" dirty="0" smtClean="0"/>
              <a:t>uranová ruda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lesy</a:t>
            </a:r>
          </a:p>
          <a:p>
            <a:pPr lvl="2">
              <a:buSzPct val="70000"/>
            </a:pPr>
            <a:r>
              <a:rPr lang="cs-CZ" dirty="0" smtClean="0"/>
              <a:t>dřevo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řeky</a:t>
            </a:r>
          </a:p>
          <a:p>
            <a:pPr lvl="2">
              <a:buSzPct val="70000"/>
            </a:pPr>
            <a:r>
              <a:rPr lang="cs-CZ" dirty="0" smtClean="0"/>
              <a:t>vodní elektrárny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v Evropě vyspělé země s vyspělým průmyslem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 i jaderné elektrárny </a:t>
            </a:r>
            <a:endParaRPr lang="cs-CZ" dirty="0"/>
          </a:p>
        </p:txBody>
      </p:sp>
      <p:pic>
        <p:nvPicPr>
          <p:cNvPr id="1027" name="Picture 3" descr="C:\Documents and Settings\Asus\Local Settings\Temporary Internet Files\Content.IE5\A3OHOQ91\MC9003341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556792"/>
            <a:ext cx="1925870" cy="2016224"/>
          </a:xfrm>
          <a:prstGeom prst="rect">
            <a:avLst/>
          </a:prstGeom>
          <a:noFill/>
        </p:spPr>
      </p:pic>
      <p:pic>
        <p:nvPicPr>
          <p:cNvPr id="1030" name="Picture 6" descr="C:\Documents and Settings\Asus\Local Settings\Temporary Internet Files\Content.IE5\IZAMVR7H\MC9002395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284984"/>
            <a:ext cx="1797710" cy="1454810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900"/>
                            </p:stCondLst>
                            <p:childTnLst>
                              <p:par>
                                <p:cTn id="3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800"/>
                            </p:stCondLst>
                            <p:childTnLst>
                              <p:par>
                                <p:cTn id="4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800"/>
                            </p:stCondLst>
                            <p:childTnLst>
                              <p:par>
                                <p:cTn id="5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800"/>
                            </p:stCondLst>
                            <p:childTnLst>
                              <p:par>
                                <p:cTn id="6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700"/>
                            </p:stCondLst>
                            <p:childTnLst>
                              <p:par>
                                <p:cTn id="8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000"/>
                            </p:stCondLst>
                            <p:childTnLst>
                              <p:par>
                                <p:cTn id="9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9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9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16624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accent1"/>
                </a:solidFill>
              </a:rPr>
              <a:t>ZEMĚDĚLSTVÍ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maso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obilí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cukrová řepa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ryby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Evropa je zemědělsky soběstačná</a:t>
            </a:r>
            <a:endParaRPr lang="cs-CZ" dirty="0"/>
          </a:p>
        </p:txBody>
      </p:sp>
      <p:pic>
        <p:nvPicPr>
          <p:cNvPr id="2053" name="Picture 5" descr="C:\Documents and Settings\Asus\Local Settings\Temporary Internet Files\Content.IE5\OK3J7WQM\MC9000899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268760"/>
            <a:ext cx="2346949" cy="1739355"/>
          </a:xfrm>
          <a:prstGeom prst="rect">
            <a:avLst/>
          </a:prstGeom>
          <a:noFill/>
        </p:spPr>
      </p:pic>
      <p:pic>
        <p:nvPicPr>
          <p:cNvPr id="2054" name="Picture 6" descr="C:\Documents and Settings\Asus\Local Settings\Temporary Internet Files\Content.IE5\CRWN13XR\MC90021593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32656"/>
            <a:ext cx="2169068" cy="1584176"/>
          </a:xfrm>
          <a:prstGeom prst="rect">
            <a:avLst/>
          </a:prstGeom>
          <a:noFill/>
        </p:spPr>
      </p:pic>
      <p:pic>
        <p:nvPicPr>
          <p:cNvPr id="2055" name="Picture 7" descr="C:\Documents and Settings\Asus\Local Settings\Temporary Internet Files\Content.IE5\RFVK6TZK\MP90044864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1628800"/>
            <a:ext cx="2016224" cy="26882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7" name="Picture 9" descr="C:\Documents and Settings\Asus\Local Settings\Temporary Internet Files\Content.IE5\GGDJL5KZ\MP90044850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4509120"/>
            <a:ext cx="3240360" cy="2160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9" name="Picture 11" descr="C:\Documents and Settings\Asus\Local Settings\Temporary Internet Files\Content.IE5\02J247OK\MP90042800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4293096"/>
            <a:ext cx="3456384" cy="23033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616624"/>
          </a:xfrm>
        </p:spPr>
        <p:txBody>
          <a:bodyPr>
            <a:normAutofit fontScale="925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sz="3500" b="1" dirty="0" smtClean="0">
                <a:solidFill>
                  <a:schemeClr val="accent1"/>
                </a:solidFill>
              </a:rPr>
              <a:t>DOPRAVA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pozemní </a:t>
            </a:r>
          </a:p>
          <a:p>
            <a:pPr lvl="2">
              <a:buSzPct val="70000"/>
            </a:pPr>
            <a:r>
              <a:rPr lang="cs-CZ" dirty="0" smtClean="0"/>
              <a:t>silnice</a:t>
            </a:r>
          </a:p>
          <a:p>
            <a:pPr lvl="2">
              <a:buSzPct val="70000"/>
            </a:pPr>
            <a:r>
              <a:rPr lang="cs-CZ" dirty="0" smtClean="0"/>
              <a:t>železnice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vodní</a:t>
            </a:r>
          </a:p>
          <a:p>
            <a:pPr lvl="2">
              <a:buSzPct val="70000"/>
            </a:pPr>
            <a:r>
              <a:rPr lang="cs-CZ" dirty="0" smtClean="0"/>
              <a:t>říční</a:t>
            </a:r>
          </a:p>
          <a:p>
            <a:pPr lvl="2">
              <a:buSzPct val="70000"/>
            </a:pPr>
            <a:r>
              <a:rPr lang="cs-CZ" dirty="0" smtClean="0"/>
              <a:t>námořní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letecká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ropovody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počítače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pošty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internet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výborná úroveň dopravy</a:t>
            </a:r>
            <a:endParaRPr lang="cs-CZ" dirty="0"/>
          </a:p>
        </p:txBody>
      </p:sp>
      <p:pic>
        <p:nvPicPr>
          <p:cNvPr id="3075" name="Picture 3" descr="C:\Documents and Settings\Asus\Local Settings\Temporary Internet Files\Content.IE5\I5JKP938\MP9002893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124744"/>
            <a:ext cx="3039534" cy="2016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83" name="Picture 11" descr="C:\Documents and Settings\Asus\Local Settings\Temporary Internet Files\Content.IE5\GGDJL5KZ\MP9003998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284984"/>
            <a:ext cx="3205663" cy="21362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85" name="Picture 13" descr="C:\Documents and Settings\Asus\Local Settings\Temporary Internet Files\Content.IE5\5AAWHIX3\MC90039853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476672"/>
            <a:ext cx="2350107" cy="2016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86" name="Picture 14" descr="C:\Documents and Settings\Asus\Local Settings\Temporary Internet Files\Content.IE5\A3OHOQ91\MC90044134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3140968"/>
            <a:ext cx="3240360" cy="3240360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800"/>
                            </p:stCondLst>
                            <p:childTnLst>
                              <p:par>
                                <p:cTn id="2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70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700"/>
                            </p:stCondLst>
                            <p:childTnLst>
                              <p:par>
                                <p:cTn id="5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500"/>
                            </p:stCondLst>
                            <p:childTnLst>
                              <p:par>
                                <p:cTn id="6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000"/>
                            </p:stCondLst>
                            <p:childTnLst>
                              <p:par>
                                <p:cTn id="9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9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9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900" decel="100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616624"/>
          </a:xfrm>
        </p:spPr>
        <p:txBody>
          <a:bodyPr>
            <a:normAutofit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accent1"/>
                </a:solidFill>
              </a:rPr>
              <a:t>SLUŽBY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obchody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banky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školy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zdravotnictví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kultura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cestovní ruch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Evropa </a:t>
            </a:r>
          </a:p>
          <a:p>
            <a:pPr lvl="1">
              <a:buSzPct val="100000"/>
              <a:buFont typeface="Calibri" pitchFamily="34" charset="0"/>
              <a:buChar char="–"/>
            </a:pPr>
            <a:r>
              <a:rPr lang="cs-CZ" dirty="0" smtClean="0"/>
              <a:t>700 miliónů obyvatel</a:t>
            </a:r>
          </a:p>
          <a:p>
            <a:pPr lvl="1">
              <a:buSzPct val="100000"/>
              <a:buFont typeface="Calibri" pitchFamily="34" charset="0"/>
              <a:buChar char="–"/>
            </a:pPr>
            <a:r>
              <a:rPr lang="cs-CZ" dirty="0" smtClean="0"/>
              <a:t>ve službách pracuje většina</a:t>
            </a:r>
            <a:endParaRPr lang="cs-CZ" dirty="0"/>
          </a:p>
        </p:txBody>
      </p:sp>
      <p:pic>
        <p:nvPicPr>
          <p:cNvPr id="4101" name="Picture 5" descr="C:\Documents and Settings\Asus\Local Settings\Temporary Internet Files\Content.IE5\VYI2URY4\MC90043163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124744"/>
            <a:ext cx="1872208" cy="1872208"/>
          </a:xfrm>
          <a:prstGeom prst="rect">
            <a:avLst/>
          </a:prstGeom>
          <a:noFill/>
        </p:spPr>
      </p:pic>
      <p:pic>
        <p:nvPicPr>
          <p:cNvPr id="4103" name="Picture 7" descr="C:\Documents and Settings\Asus\Local Settings\Temporary Internet Files\Content.IE5\NINMONCL\MP9004278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32656"/>
            <a:ext cx="3240360" cy="24100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8" name="Picture 12" descr="C:\Documents and Settings\Asus\Local Settings\Temporary Internet Files\Content.IE5\5AAWHIX3\MP90038580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2780928"/>
            <a:ext cx="3326770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000"/>
                            </p:stCondLst>
                            <p:childTnLst>
                              <p:par>
                                <p:cTn id="84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Žijí v Evropě i obyvatelé jiných světadílů?</a:t>
            </a:r>
            <a:endParaRPr lang="cs-CZ" dirty="0"/>
          </a:p>
        </p:txBody>
      </p:sp>
      <p:pic>
        <p:nvPicPr>
          <p:cNvPr id="4" name="Picture 6" descr="C:\Documents and Settings\Asus\Local Settings\Temporary Internet Files\Content.IE5\GGDJL5KZ\MC9003269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636912"/>
            <a:ext cx="4032448" cy="3825448"/>
          </a:xfrm>
          <a:prstGeom prst="rect">
            <a:avLst/>
          </a:prstGeom>
          <a:noFill/>
        </p:spPr>
      </p:pic>
      <p:pic>
        <p:nvPicPr>
          <p:cNvPr id="5122" name="Picture 2" descr="C:\Documents and Settings\Asus\Local Settings\Temporary Internet Files\Content.IE5\RFVK6TZK\MC900053962[1].wmf"/>
          <p:cNvPicPr>
            <a:picLocks noChangeAspect="1" noChangeArrowheads="1"/>
          </p:cNvPicPr>
          <p:nvPr/>
        </p:nvPicPr>
        <p:blipFill>
          <a:blip r:embed="rId3" cstate="print">
            <a:biLevel thresh="50000"/>
          </a:blip>
          <a:srcRect/>
          <a:stretch>
            <a:fillRect/>
          </a:stretch>
        </p:blipFill>
        <p:spPr bwMode="auto">
          <a:xfrm>
            <a:off x="5868144" y="4149080"/>
            <a:ext cx="1321393" cy="129614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83568" y="5805264"/>
            <a:ext cx="202651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800" dirty="0" smtClean="0">
                <a:hlinkClick r:id="rId4"/>
              </a:rPr>
              <a:t>http://www.</a:t>
            </a:r>
            <a:r>
              <a:rPr lang="cs-CZ" sz="800" dirty="0" err="1" smtClean="0">
                <a:hlinkClick r:id="rId4"/>
              </a:rPr>
              <a:t>google.cz</a:t>
            </a:r>
            <a:r>
              <a:rPr lang="cs-CZ" sz="800" dirty="0" smtClean="0">
                <a:hlinkClick r:id="rId4"/>
              </a:rPr>
              <a:t>/</a:t>
            </a:r>
            <a:r>
              <a:rPr lang="cs-CZ" sz="800" dirty="0" err="1" smtClean="0">
                <a:hlinkClick r:id="rId4"/>
              </a:rPr>
              <a:t>imghp</a:t>
            </a:r>
            <a:r>
              <a:rPr lang="cs-CZ" sz="800" dirty="0" smtClean="0">
                <a:hlinkClick r:id="rId4"/>
              </a:rPr>
              <a:t>?</a:t>
            </a:r>
            <a:r>
              <a:rPr lang="cs-CZ" sz="800" dirty="0" err="1" smtClean="0">
                <a:hlinkClick r:id="rId4"/>
              </a:rPr>
              <a:t>hl</a:t>
            </a:r>
            <a:r>
              <a:rPr lang="cs-CZ" sz="800" dirty="0" smtClean="0">
                <a:hlinkClick r:id="rId4"/>
              </a:rPr>
              <a:t>=</a:t>
            </a:r>
            <a:r>
              <a:rPr lang="cs-CZ" sz="800" dirty="0" err="1" smtClean="0">
                <a:hlinkClick r:id="rId4"/>
              </a:rPr>
              <a:t>cs</a:t>
            </a:r>
            <a:r>
              <a:rPr lang="cs-CZ" sz="800" dirty="0" smtClean="0">
                <a:hlinkClick r:id="rId4"/>
              </a:rPr>
              <a:t>&amp;</a:t>
            </a:r>
            <a:r>
              <a:rPr lang="cs-CZ" sz="800" dirty="0" err="1" smtClean="0">
                <a:hlinkClick r:id="rId4"/>
              </a:rPr>
              <a:t>tab</a:t>
            </a:r>
            <a:r>
              <a:rPr lang="cs-CZ" sz="800" dirty="0" smtClean="0">
                <a:hlinkClick r:id="rId4"/>
              </a:rPr>
              <a:t>=</a:t>
            </a:r>
            <a:r>
              <a:rPr lang="cs-CZ" sz="800" dirty="0" err="1" smtClean="0">
                <a:hlinkClick r:id="rId4"/>
              </a:rPr>
              <a:t>wi</a:t>
            </a:r>
            <a:endParaRPr lang="cs-CZ" sz="800" dirty="0" smtClean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000" dirty="0" smtClean="0"/>
              <a:t>Obrázky – klipart</a:t>
            </a:r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Použitá literatura – pouze </a:t>
            </a:r>
            <a:r>
              <a:rPr lang="cs-CZ" sz="2000" smtClean="0"/>
              <a:t>vlastní myšlenky</a:t>
            </a:r>
            <a:endParaRPr lang="cs-CZ" sz="20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124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EVROPA A SVĚT</vt:lpstr>
      <vt:lpstr>HOSPODÁŘSTVÍ EVROPY</vt:lpstr>
      <vt:lpstr>Snímek 4</vt:lpstr>
      <vt:lpstr>Snímek 5</vt:lpstr>
      <vt:lpstr>Snímek 6</vt:lpstr>
      <vt:lpstr>OTÁZKA</vt:lpstr>
      <vt:lpstr>Snímek 8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Asus</cp:lastModifiedBy>
  <cp:revision>13</cp:revision>
  <dcterms:created xsi:type="dcterms:W3CDTF">2013-05-12T18:37:20Z</dcterms:created>
  <dcterms:modified xsi:type="dcterms:W3CDTF">2013-09-11T18:47:14Z</dcterms:modified>
</cp:coreProperties>
</file>