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C65E3-AFF1-439A-BD6E-D18CFE1CF31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B24E9-CDC6-49F9-B017-10AD6A6D76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C65E3-AFF1-439A-BD6E-D18CFE1CF31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B24E9-CDC6-49F9-B017-10AD6A6D76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C65E3-AFF1-439A-BD6E-D18CFE1CF31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B24E9-CDC6-49F9-B017-10AD6A6D76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C65E3-AFF1-439A-BD6E-D18CFE1CF31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B24E9-CDC6-49F9-B017-10AD6A6D76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C65E3-AFF1-439A-BD6E-D18CFE1CF31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B24E9-CDC6-49F9-B017-10AD6A6D76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C65E3-AFF1-439A-BD6E-D18CFE1CF31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B24E9-CDC6-49F9-B017-10AD6A6D76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C65E3-AFF1-439A-BD6E-D18CFE1CF31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B24E9-CDC6-49F9-B017-10AD6A6D76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C65E3-AFF1-439A-BD6E-D18CFE1CF31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B24E9-CDC6-49F9-B017-10AD6A6D76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C65E3-AFF1-439A-BD6E-D18CFE1CF31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B24E9-CDC6-49F9-B017-10AD6A6D76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C65E3-AFF1-439A-BD6E-D18CFE1CF31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B24E9-CDC6-49F9-B017-10AD6A6D76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C65E3-AFF1-439A-BD6E-D18CFE1CF31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B24E9-CDC6-49F9-B017-10AD6A6D76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7C65E3-AFF1-439A-BD6E-D18CFE1CF31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6B24E9-CDC6-49F9-B017-10AD6A6D76E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ircl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www.google.cz/imghp?hl=cs&amp;tab=wi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2004_Karlovarsky_kraj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2708920"/>
            <a:ext cx="6984776" cy="2929880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Název: </a:t>
            </a:r>
            <a:r>
              <a:rPr lang="cs-CZ" dirty="0" smtClean="0">
                <a:solidFill>
                  <a:schemeClr val="tx1"/>
                </a:solidFill>
              </a:rPr>
              <a:t>VY_32_INOVACE_11_VLASTIVĚDA 5_KARLOVARSKÝ KRAJ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KARLOVARSKÝ KRAJ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Vlastivěda 5. ročník ZŠ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EVROPA A SVĚT</a:t>
            </a:r>
            <a:b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73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KRAJE ČR</a:t>
            </a:r>
            <a:endParaRPr lang="cs-CZ" dirty="0"/>
          </a:p>
        </p:txBody>
      </p:sp>
      <p:pic>
        <p:nvPicPr>
          <p:cNvPr id="4" name="Picture 4" descr="C:\Documents and Settings\Asus\Local Settings\Temporary Internet Files\Content.IE5\I5JKP938\MC900349423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547664" y="2060848"/>
            <a:ext cx="6359986" cy="4176464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ln w="31550" cmpd="sng">
                  <a:solidFill>
                    <a:srgbClr val="C0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Karlovarský kraj</a:t>
            </a:r>
            <a:endParaRPr lang="cs-CZ" sz="6600" b="1" dirty="0">
              <a:ln w="31550" cmpd="sng">
                <a:solidFill>
                  <a:srgbClr val="C00000"/>
                </a:soli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" name="Zástupný symbol pro obsah 3" descr="2004_Karlovarsky_kraj.PN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899592" y="1628800"/>
            <a:ext cx="7762704" cy="4464496"/>
          </a:xfrm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2004_Karlovarsky_kraj.PNG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2987824" y="1484784"/>
            <a:ext cx="6156176" cy="3540548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Karlovarský kraj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krajské město</a:t>
            </a:r>
          </a:p>
          <a:p>
            <a:pPr lvl="2"/>
            <a:r>
              <a:rPr lang="cs-CZ" dirty="0" smtClean="0"/>
              <a:t>Karlovy Vary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města </a:t>
            </a:r>
          </a:p>
          <a:p>
            <a:pPr lvl="2"/>
            <a:r>
              <a:rPr lang="cs-CZ" dirty="0" smtClean="0"/>
              <a:t>Cheb</a:t>
            </a:r>
          </a:p>
          <a:p>
            <a:pPr lvl="2"/>
            <a:r>
              <a:rPr lang="cs-CZ" dirty="0" smtClean="0"/>
              <a:t>Sokolov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poloha</a:t>
            </a:r>
          </a:p>
          <a:p>
            <a:pPr lvl="2"/>
            <a:r>
              <a:rPr lang="cs-CZ" dirty="0" smtClean="0"/>
              <a:t>Z Čechy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povrch</a:t>
            </a:r>
          </a:p>
          <a:p>
            <a:pPr lvl="2"/>
            <a:r>
              <a:rPr lang="cs-CZ" dirty="0" smtClean="0"/>
              <a:t>Krušné hory</a:t>
            </a:r>
          </a:p>
          <a:p>
            <a:pPr lvl="2"/>
            <a:r>
              <a:rPr lang="cs-CZ" dirty="0" smtClean="0"/>
              <a:t>Český les</a:t>
            </a:r>
          </a:p>
          <a:p>
            <a:pPr lvl="2"/>
            <a:r>
              <a:rPr lang="cs-CZ" dirty="0" smtClean="0"/>
              <a:t>Slavkovský les</a:t>
            </a:r>
          </a:p>
          <a:p>
            <a:pPr lvl="2"/>
            <a:r>
              <a:rPr lang="cs-CZ" dirty="0" err="1" smtClean="0"/>
              <a:t>Doupovské</a:t>
            </a:r>
            <a:r>
              <a:rPr lang="cs-CZ" dirty="0" smtClean="0"/>
              <a:t> hory - sopečný původ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3707904" y="2564904"/>
            <a:ext cx="144016" cy="144016"/>
          </a:xfrm>
          <a:prstGeom prst="ellipse">
            <a:avLst/>
          </a:prstGeom>
          <a:solidFill>
            <a:srgbClr val="FF0000"/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491880" y="2636912"/>
            <a:ext cx="72008" cy="7200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3347864" y="2780928"/>
            <a:ext cx="72008" cy="7200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0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50"/>
                            </p:stCondLst>
                            <p:childTnLst>
                              <p:par>
                                <p:cTn id="5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800"/>
                            </p:stCondLst>
                            <p:childTnLst>
                              <p:par>
                                <p:cTn id="6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 tmFilter="0,0; .5, 1; 1, 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9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000"/>
                            </p:stCondLst>
                            <p:childTnLst>
                              <p:par>
                                <p:cTn id="92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 tmFilter="0,0; .5, 1; 1, 1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950"/>
                            </p:stCondLst>
                            <p:childTnLst>
                              <p:par>
                                <p:cTn id="10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 tmFilter="0,0; .5, 1; 1, 1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2800"/>
                            </p:stCondLst>
                            <p:childTnLst>
                              <p:par>
                                <p:cTn id="10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 tmFilter="0,0; .5, 1; 1, 1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3900"/>
                            </p:stCondLst>
                            <p:childTnLst>
                              <p:par>
                                <p:cTn id="11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 tmFilter="0,0; .5, 1; 1, 1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04656"/>
          </a:xfrm>
        </p:spPr>
        <p:txBody>
          <a:bodyPr/>
          <a:lstStyle/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sopečného původu jsou i léčivé teplé prameny lázní</a:t>
            </a:r>
          </a:p>
          <a:p>
            <a:pPr lvl="2"/>
            <a:r>
              <a:rPr lang="cs-CZ" dirty="0" smtClean="0"/>
              <a:t>Karlovy Vary</a:t>
            </a:r>
          </a:p>
          <a:p>
            <a:pPr lvl="2"/>
            <a:r>
              <a:rPr lang="cs-CZ" dirty="0" smtClean="0"/>
              <a:t>Mariánské Lázně</a:t>
            </a:r>
          </a:p>
          <a:p>
            <a:pPr lvl="2"/>
            <a:r>
              <a:rPr lang="cs-CZ" dirty="0" smtClean="0"/>
              <a:t>Františkovy Lázně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vodstvo</a:t>
            </a:r>
          </a:p>
          <a:p>
            <a:pPr lvl="2"/>
            <a:r>
              <a:rPr lang="cs-CZ" dirty="0" smtClean="0"/>
              <a:t>Ohře</a:t>
            </a:r>
          </a:p>
          <a:p>
            <a:pPr lvl="2"/>
            <a:r>
              <a:rPr lang="cs-CZ" dirty="0" smtClean="0"/>
              <a:t>Berounka</a:t>
            </a:r>
            <a:endParaRPr lang="cs-CZ" dirty="0"/>
          </a:p>
        </p:txBody>
      </p:sp>
      <p:pic>
        <p:nvPicPr>
          <p:cNvPr id="1030" name="Picture 6" descr="C:\Documents and Settings\Asus\Local Settings\Temporary Internet Files\Content.IE5\NINMONCL\MC9002829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2852936"/>
            <a:ext cx="3693959" cy="28803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 tmFilter="0,0; .5, 1; 1, 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150"/>
                            </p:stCondLst>
                            <p:childTnLst>
                              <p:par>
                                <p:cTn id="31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650"/>
                            </p:stCondLst>
                            <p:childTnLst>
                              <p:par>
                                <p:cTn id="5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92688"/>
          </a:xfrm>
        </p:spPr>
        <p:txBody>
          <a:bodyPr>
            <a:normAutofit fontScale="92500" lnSpcReduction="10000"/>
          </a:bodyPr>
          <a:lstStyle/>
          <a:p>
            <a:pPr>
              <a:buFont typeface="Courier New" pitchFamily="49" charset="0"/>
              <a:buChar char="o"/>
            </a:pPr>
            <a:r>
              <a:rPr lang="cs-CZ" b="1" dirty="0" smtClean="0">
                <a:solidFill>
                  <a:srgbClr val="C00000"/>
                </a:solidFill>
              </a:rPr>
              <a:t>ZEMĚDĚLSTVÍ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pastevectví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průmysl</a:t>
            </a:r>
          </a:p>
          <a:p>
            <a:pPr lvl="1"/>
            <a:r>
              <a:rPr lang="cs-CZ" dirty="0" smtClean="0"/>
              <a:t>hnědé uhlí</a:t>
            </a:r>
          </a:p>
          <a:p>
            <a:pPr lvl="2"/>
            <a:r>
              <a:rPr lang="cs-CZ" dirty="0" smtClean="0"/>
              <a:t>Chebská pánev</a:t>
            </a:r>
          </a:p>
          <a:p>
            <a:pPr lvl="2"/>
            <a:r>
              <a:rPr lang="cs-CZ" dirty="0" smtClean="0"/>
              <a:t>Sokolovská pánev</a:t>
            </a:r>
          </a:p>
          <a:p>
            <a:pPr lvl="1"/>
            <a:r>
              <a:rPr lang="cs-CZ" dirty="0" smtClean="0"/>
              <a:t> tepelné elektrárny</a:t>
            </a:r>
          </a:p>
          <a:p>
            <a:pPr lvl="2"/>
            <a:r>
              <a:rPr lang="cs-CZ" dirty="0" smtClean="0"/>
              <a:t>Tisová</a:t>
            </a:r>
          </a:p>
          <a:p>
            <a:pPr lvl="2"/>
            <a:r>
              <a:rPr lang="cs-CZ" dirty="0" smtClean="0"/>
              <a:t>Vřesová </a:t>
            </a:r>
          </a:p>
          <a:p>
            <a:pPr lvl="1"/>
            <a:r>
              <a:rPr lang="cs-CZ" dirty="0" smtClean="0"/>
              <a:t>kaolin</a:t>
            </a:r>
          </a:p>
          <a:p>
            <a:pPr lvl="2"/>
            <a:r>
              <a:rPr lang="cs-CZ" dirty="0" smtClean="0"/>
              <a:t>porcelán</a:t>
            </a:r>
          </a:p>
          <a:p>
            <a:pPr lvl="1"/>
            <a:r>
              <a:rPr lang="cs-CZ" dirty="0" smtClean="0"/>
              <a:t>textilní</a:t>
            </a:r>
          </a:p>
          <a:p>
            <a:pPr lvl="2"/>
            <a:r>
              <a:rPr lang="cs-CZ" dirty="0" smtClean="0"/>
              <a:t>Aš</a:t>
            </a:r>
          </a:p>
          <a:p>
            <a:pPr lvl="1"/>
            <a:r>
              <a:rPr lang="cs-CZ" dirty="0" smtClean="0"/>
              <a:t>dřevozpracující</a:t>
            </a:r>
            <a:endParaRPr lang="cs-CZ" dirty="0"/>
          </a:p>
        </p:txBody>
      </p:sp>
      <p:pic>
        <p:nvPicPr>
          <p:cNvPr id="2050" name="Picture 2" descr="C:\Documents and Settings\Asus\Local Settings\Temporary Internet Files\Content.IE5\02J247OK\MP90044867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692696"/>
            <a:ext cx="4327362" cy="28798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5" name="Picture 7" descr="C:\Documents and Settings\Asus\Local Settings\Temporary Internet Files\Content.IE5\NINMONCL\MC90042290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3573016"/>
            <a:ext cx="2687761" cy="2655709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50"/>
                            </p:stCondLst>
                            <p:childTnLst>
                              <p:par>
                                <p:cTn id="44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 tmFilter="0,0; .5, 1; 1, 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750"/>
                            </p:stCondLst>
                            <p:childTnLst>
                              <p:par>
                                <p:cTn id="71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 tmFilter="0,0; .5, 1; 1, 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9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000"/>
                            </p:stCondLst>
                            <p:childTnLst>
                              <p:par>
                                <p:cTn id="87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 tmFilter="0,0; .5, 1; 1, 1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850"/>
                            </p:stCondLst>
                            <p:childTnLst>
                              <p:par>
                                <p:cTn id="9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900" decel="100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1000"/>
                            </p:stCondLst>
                            <p:childTnLst>
                              <p:par>
                                <p:cTn id="10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 tmFilter="0,0; .5, 1; 1, 1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900" decel="100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616624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b="1" dirty="0" smtClean="0">
                <a:solidFill>
                  <a:srgbClr val="C00000"/>
                </a:solidFill>
              </a:rPr>
              <a:t>KARLOVY VARY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světoznámé lázně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nejteplejší minerální pramen u nás = VŘÍDLO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sklárny - světoznámé sklo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LÁZEŇSKÉ OPLATKY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bylinný likér BECHEROVKA 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dirty="0" smtClean="0"/>
              <a:t>filmový festival</a:t>
            </a:r>
            <a:endParaRPr lang="cs-CZ" dirty="0"/>
          </a:p>
        </p:txBody>
      </p:sp>
      <p:pic>
        <p:nvPicPr>
          <p:cNvPr id="3078" name="Picture 6" descr="C:\Documents and Settings\Asus\Local Settings\Temporary Internet Files\Content.IE5\CRWN13XR\MP90043111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2492896"/>
            <a:ext cx="1872208" cy="18722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96" name="Picture 24" descr="C:\Documents and Settings\Asus\Local Settings\Temporary Internet Files\Content.IE5\VYI2URY4\MP90040647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4149080"/>
            <a:ext cx="2016224" cy="25208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97" name="Picture 25" descr="C:\Documents and Settings\Asus\Local Settings\Temporary Internet Files\Content.IE5\IZAMVR7H\MP90043880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4653136"/>
            <a:ext cx="2455153" cy="18448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ln w="31550" cmpd="sng">
                  <a:solidFill>
                    <a:srgbClr val="C0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OTÁZKA</a:t>
            </a:r>
            <a:endParaRPr lang="cs-CZ" sz="6600" b="1" dirty="0">
              <a:ln w="31550" cmpd="sng">
                <a:solidFill>
                  <a:srgbClr val="C00000"/>
                </a:soli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Kdo jsou manželé </a:t>
            </a:r>
            <a:r>
              <a:rPr lang="cs-CZ" dirty="0" err="1" smtClean="0"/>
              <a:t>Curieovi</a:t>
            </a:r>
            <a:r>
              <a:rPr lang="cs-CZ" dirty="0" smtClean="0"/>
              <a:t>?</a:t>
            </a:r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None/>
            </a:pPr>
            <a:r>
              <a:rPr lang="cs-CZ" sz="800" dirty="0" smtClean="0">
                <a:hlinkClick r:id="rId2"/>
              </a:rPr>
              <a:t>http://www.</a:t>
            </a:r>
            <a:r>
              <a:rPr lang="cs-CZ" sz="800" dirty="0" err="1" smtClean="0">
                <a:hlinkClick r:id="rId2"/>
              </a:rPr>
              <a:t>google.cz</a:t>
            </a:r>
            <a:r>
              <a:rPr lang="cs-CZ" sz="800" dirty="0" smtClean="0">
                <a:hlinkClick r:id="rId2"/>
              </a:rPr>
              <a:t>/</a:t>
            </a:r>
            <a:r>
              <a:rPr lang="cs-CZ" sz="800" dirty="0" err="1" smtClean="0">
                <a:hlinkClick r:id="rId2"/>
              </a:rPr>
              <a:t>imghp</a:t>
            </a:r>
            <a:r>
              <a:rPr lang="cs-CZ" sz="800" dirty="0" smtClean="0">
                <a:hlinkClick r:id="rId2"/>
              </a:rPr>
              <a:t>?</a:t>
            </a:r>
            <a:r>
              <a:rPr lang="cs-CZ" sz="800" dirty="0" err="1" smtClean="0">
                <a:hlinkClick r:id="rId2"/>
              </a:rPr>
              <a:t>hl</a:t>
            </a:r>
            <a:r>
              <a:rPr lang="cs-CZ" sz="800" dirty="0" smtClean="0">
                <a:hlinkClick r:id="rId2"/>
              </a:rPr>
              <a:t>=</a:t>
            </a:r>
            <a:r>
              <a:rPr lang="cs-CZ" sz="800" dirty="0" err="1" smtClean="0">
                <a:hlinkClick r:id="rId2"/>
              </a:rPr>
              <a:t>cs</a:t>
            </a:r>
            <a:r>
              <a:rPr lang="cs-CZ" sz="800" dirty="0" smtClean="0">
                <a:hlinkClick r:id="rId2"/>
              </a:rPr>
              <a:t>&amp;</a:t>
            </a:r>
            <a:r>
              <a:rPr lang="cs-CZ" sz="800" dirty="0" err="1" smtClean="0">
                <a:hlinkClick r:id="rId2"/>
              </a:rPr>
              <a:t>tab</a:t>
            </a:r>
            <a:r>
              <a:rPr lang="cs-CZ" sz="800" dirty="0" smtClean="0">
                <a:hlinkClick r:id="rId2"/>
              </a:rPr>
              <a:t>=</a:t>
            </a:r>
            <a:r>
              <a:rPr lang="cs-CZ" sz="800" dirty="0" err="1" smtClean="0">
                <a:hlinkClick r:id="rId2"/>
              </a:rPr>
              <a:t>wi</a:t>
            </a:r>
            <a:endParaRPr lang="cs-CZ" sz="800" dirty="0" smtClean="0"/>
          </a:p>
          <a:p>
            <a:pPr>
              <a:buFont typeface="Courier New" pitchFamily="49" charset="0"/>
              <a:buChar char="o"/>
            </a:pPr>
            <a:endParaRPr lang="cs-CZ" dirty="0"/>
          </a:p>
        </p:txBody>
      </p:sp>
      <p:pic>
        <p:nvPicPr>
          <p:cNvPr id="4099" name="Picture 3" descr="C:\Documents and Settings\Asus\Local Settings\Temporary Internet Files\Content.IE5\NINMONCL\MC90043709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2204864"/>
            <a:ext cx="3607296" cy="3607296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000" dirty="0" smtClean="0"/>
              <a:t>Karlovarský kraj. In: </a:t>
            </a:r>
            <a:r>
              <a:rPr lang="cs-CZ" sz="2000" i="1" dirty="0" err="1" smtClean="0"/>
              <a:t>Wikipedia</a:t>
            </a:r>
            <a:r>
              <a:rPr lang="cs-CZ" sz="2000" i="1" dirty="0" smtClean="0"/>
              <a:t>: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free </a:t>
            </a:r>
            <a:r>
              <a:rPr lang="cs-CZ" sz="2000" i="1" dirty="0" err="1" smtClean="0"/>
              <a:t>encyclopedia</a:t>
            </a:r>
            <a:r>
              <a:rPr lang="cs-CZ" sz="2000" dirty="0" smtClean="0"/>
              <a:t> [online]. San </a:t>
            </a:r>
            <a:r>
              <a:rPr lang="cs-CZ" sz="2000" dirty="0" err="1" smtClean="0"/>
              <a:t>Francisco</a:t>
            </a:r>
            <a:r>
              <a:rPr lang="cs-CZ" sz="2000" dirty="0" smtClean="0"/>
              <a:t> (CA): </a:t>
            </a:r>
            <a:r>
              <a:rPr lang="cs-CZ" sz="2000" dirty="0" err="1" smtClean="0"/>
              <a:t>Wikimedia</a:t>
            </a:r>
            <a:r>
              <a:rPr lang="cs-CZ" sz="2000" dirty="0" smtClean="0"/>
              <a:t> </a:t>
            </a:r>
            <a:r>
              <a:rPr lang="cs-CZ" sz="2000" dirty="0" err="1" smtClean="0"/>
              <a:t>Foundation</a:t>
            </a:r>
            <a:r>
              <a:rPr lang="cs-CZ" sz="2000" dirty="0" smtClean="0"/>
              <a:t>, 2001- [cit. 2013-05-26]. Dostupné z: </a:t>
            </a:r>
            <a:r>
              <a:rPr lang="cs-CZ" sz="2000" dirty="0" smtClean="0">
                <a:hlinkClick r:id="rId2"/>
              </a:rPr>
              <a:t>http://cs.wikipedia.org/wiki/Soubor:2004_Karlovarsky_kraj.PNG</a:t>
            </a:r>
            <a:endParaRPr lang="cs-CZ" sz="2000" dirty="0" smtClean="0"/>
          </a:p>
          <a:p>
            <a:pPr>
              <a:buFont typeface="Courier New" pitchFamily="49" charset="0"/>
              <a:buChar char="o"/>
            </a:pPr>
            <a:r>
              <a:rPr lang="cs-CZ" sz="2000" dirty="0" smtClean="0"/>
              <a:t>Ostatní obrázky – </a:t>
            </a:r>
            <a:r>
              <a:rPr lang="cs-CZ" sz="2000" dirty="0" smtClean="0"/>
              <a:t>klipart – www.office.</a:t>
            </a:r>
            <a:r>
              <a:rPr lang="cs-CZ" sz="2000" smtClean="0"/>
              <a:t>microsoft.com</a:t>
            </a:r>
            <a:endParaRPr lang="cs-CZ" sz="2000" dirty="0" smtClean="0"/>
          </a:p>
          <a:p>
            <a:pPr>
              <a:buFont typeface="Courier New" pitchFamily="49" charset="0"/>
              <a:buChar char="o"/>
            </a:pPr>
            <a:r>
              <a:rPr lang="cs-CZ" sz="2000" dirty="0" smtClean="0"/>
              <a:t>Použitá literatura – pouze vlastní myšlenky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132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EVROPA A SVĚT KRAJE ČR</vt:lpstr>
      <vt:lpstr>Karlovarský kraj</vt:lpstr>
      <vt:lpstr>Snímek 4</vt:lpstr>
      <vt:lpstr>Snímek 5</vt:lpstr>
      <vt:lpstr>Snímek 6</vt:lpstr>
      <vt:lpstr>Snímek 7</vt:lpstr>
      <vt:lpstr>OTÁZKA</vt:lpstr>
      <vt:lpstr>Snímek 9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14</cp:revision>
  <dcterms:created xsi:type="dcterms:W3CDTF">2013-05-26T16:38:12Z</dcterms:created>
  <dcterms:modified xsi:type="dcterms:W3CDTF">2014-08-20T16:29:44Z</dcterms:modified>
</cp:coreProperties>
</file>