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4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AC34A-16D9-4F53-8D32-5CD5A06452D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CD638-8087-4AA4-B25C-C82CFF9AE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5C8A1-2C54-4616-8C71-10D0F6B0387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2907D-D725-4CD6-91B8-888E72117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BE603-9C0E-4380-8CCC-6811F0F8064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76DDA-9560-464E-B0FB-4E949D342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7392E-7C8E-4A12-8F15-A5CDD465805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AF7A5-CCC3-4292-9D7B-77113DA54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72734-5B31-4489-8065-10630F95ED7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B8B01-0836-4177-A532-E266B528F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2CDA2-5C51-46BD-ABC3-AB2E80C067F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CECBE-607D-4316-9789-07102AF20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63A80-3FBF-488C-BCF0-1C97B3D9716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DB2DE-8CB1-43E4-B4E3-384F8B139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8F7B2-950F-48EF-916E-723750C8D36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8AAC3-A4F9-4C1F-B8DF-D321E4D1E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163AF-5A6D-4710-9443-C06B8818B39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23D6D-E248-42FD-892D-660D723DC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3C24D-362D-4C34-8727-918A7A13475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A0CA9-B3CD-4F4D-9529-C603B939B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246C1-83E9-4F65-8786-CB80D4A8F30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D6C91-A473-4FFD-B85F-B3B72A0B9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2B6BCC-FB14-4DED-BA8C-DB9C84D2755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B96D14-B780-4F35-890E-E92D9FFD0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NUL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arostaastarostov%C3%A1.JPG" TargetMode="External"/><Relationship Id="rId2" Type="http://schemas.openxmlformats.org/officeDocument/2006/relationships/hyperlink" Target="../Local%20Settings/Temp/DUM%2014.ppt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850" y="2565400"/>
            <a:ext cx="8280400" cy="3240088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VY_32_INOVACE_14_VLASTIVĚDA 5_KRÁLOVÉHRADECKÝ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KRÁLOVÉHRADECKÝ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00B0F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Královéhradecký kraj</a:t>
            </a:r>
            <a:endParaRPr lang="cs-CZ" sz="6600" b="1" dirty="0">
              <a:ln w="31550" cmpd="sng">
                <a:solidFill>
                  <a:srgbClr val="00B0F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Kralovehradec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83568" y="1628800"/>
            <a:ext cx="8263525" cy="4752528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4_Kralovehradecky_kraj.PNG"/>
          <p:cNvPicPr>
            <a:picLocks noChangeAspect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987824" y="1340768"/>
            <a:ext cx="5759427" cy="331236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335713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>
                <a:solidFill>
                  <a:srgbClr val="00B0F0"/>
                </a:solidFill>
              </a:rPr>
              <a:t>Královéhradecký kraj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krajské město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Hradec Králové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města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Trutnov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Jičín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Náchod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poloha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 Čech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povrch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Krkonoše</a:t>
            </a:r>
          </a:p>
          <a:p>
            <a:pPr lvl="3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nejvyšší  hora Čech Sněžka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Orlické hory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Polabská nížina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Český ráj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Prachovské skály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084888" y="2276475"/>
            <a:ext cx="142875" cy="144463"/>
          </a:xfrm>
          <a:prstGeom prst="ellipse">
            <a:avLst/>
          </a:prstGeom>
          <a:solidFill>
            <a:srgbClr val="FF0000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156325" y="1989138"/>
            <a:ext cx="71438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300788" y="2133600"/>
            <a:ext cx="71437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724525" y="2205038"/>
            <a:ext cx="71438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4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5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85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40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400"/>
                            </p:stCondLst>
                            <p:childTnLst>
                              <p:par>
                                <p:cTn id="1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5550"/>
                            </p:stCondLst>
                            <p:childTnLst>
                              <p:par>
                                <p:cTn id="1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6400"/>
                            </p:stCondLst>
                            <p:childTnLst>
                              <p:par>
                                <p:cTn id="1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 tmFilter="0,0; .5, 1; 1, 1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335713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vodstvo</a:t>
            </a:r>
          </a:p>
          <a:p>
            <a:pPr lvl="1"/>
            <a:r>
              <a:rPr lang="cs-CZ" smtClean="0"/>
              <a:t>Labe</a:t>
            </a:r>
          </a:p>
          <a:p>
            <a:pPr lvl="1"/>
            <a:r>
              <a:rPr lang="cs-CZ" smtClean="0"/>
              <a:t>Cidlina</a:t>
            </a:r>
          </a:p>
          <a:p>
            <a:pPr lvl="1"/>
            <a:r>
              <a:rPr lang="cs-CZ" smtClean="0"/>
              <a:t>Metuje</a:t>
            </a:r>
          </a:p>
          <a:p>
            <a:pPr lvl="2"/>
            <a:r>
              <a:rPr lang="cs-CZ" smtClean="0"/>
              <a:t>nádrž Rozkoš</a:t>
            </a:r>
          </a:p>
        </p:txBody>
      </p:sp>
      <p:pic>
        <p:nvPicPr>
          <p:cNvPr id="1028" name="Picture 4" descr="C:\Documents and Settings\Asus\Local Settings\Temporary Internet Files\Content.IE5\VYI2URY4\MP9004012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92696"/>
            <a:ext cx="3602158" cy="5400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97693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rgbClr val="00B0F0"/>
                </a:solidFill>
              </a:rPr>
              <a:t>ZEMĚDĚLSTVÍ</a:t>
            </a:r>
          </a:p>
          <a:p>
            <a:pPr lvl="1"/>
            <a:r>
              <a:rPr lang="cs-CZ" smtClean="0"/>
              <a:t>podél Labe</a:t>
            </a:r>
          </a:p>
          <a:p>
            <a:pPr lvl="2"/>
            <a:r>
              <a:rPr lang="cs-CZ" smtClean="0"/>
              <a:t>pšenice</a:t>
            </a:r>
          </a:p>
          <a:p>
            <a:pPr lvl="2"/>
            <a:r>
              <a:rPr lang="cs-CZ" smtClean="0"/>
              <a:t>cukrová řepa</a:t>
            </a:r>
          </a:p>
          <a:p>
            <a:pPr lvl="2"/>
            <a:r>
              <a:rPr lang="cs-CZ" smtClean="0"/>
              <a:t>kukuřice</a:t>
            </a:r>
          </a:p>
          <a:p>
            <a:pPr lvl="1"/>
            <a:r>
              <a:rPr lang="cs-CZ" smtClean="0"/>
              <a:t>podhůří</a:t>
            </a:r>
          </a:p>
          <a:p>
            <a:pPr lvl="2"/>
            <a:r>
              <a:rPr lang="cs-CZ" smtClean="0"/>
              <a:t>brambory</a:t>
            </a:r>
          </a:p>
          <a:p>
            <a:pPr lvl="2"/>
            <a:r>
              <a:rPr lang="cs-CZ" smtClean="0"/>
              <a:t>len</a:t>
            </a:r>
          </a:p>
          <a:p>
            <a:pPr lvl="2"/>
            <a:r>
              <a:rPr lang="cs-CZ" smtClean="0"/>
              <a:t>oves</a:t>
            </a:r>
          </a:p>
          <a:p>
            <a:pPr lvl="2"/>
            <a:r>
              <a:rPr lang="cs-CZ" smtClean="0"/>
              <a:t>skot</a:t>
            </a:r>
          </a:p>
          <a:p>
            <a:pPr lvl="2"/>
            <a:r>
              <a:rPr lang="cs-CZ" smtClean="0"/>
              <a:t>ovce</a:t>
            </a:r>
          </a:p>
          <a:p>
            <a:endParaRPr lang="cs-CZ" smtClean="0"/>
          </a:p>
        </p:txBody>
      </p:sp>
      <p:pic>
        <p:nvPicPr>
          <p:cNvPr id="2053" name="Picture 5" descr="C:\Documents and Settings\Asus\Local Settings\Temporary Internet Files\Content.IE5\3W220ZCC\MP900448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20688"/>
            <a:ext cx="2012661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 descr="C:\Documents and Settings\Asus\Local Settings\Temporary Internet Files\Content.IE5\5AAWHIX3\MC9000363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333375"/>
            <a:ext cx="1027113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Asus\Local Settings\Temporary Internet Files\Content.IE5\IZAMVR7H\MC9003312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2924175"/>
            <a:ext cx="1795463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Documents and Settings\Asus\Local Settings\Temporary Internet Files\Content.IE5\GLEPAHMD\MP9004066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005064"/>
            <a:ext cx="3132348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0" name="Picture 12" descr="C:\Documents and Settings\Asus\Local Settings\Temporary Internet Files\Content.IE5\A3OHOQ91\MP9002277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303" y="4509120"/>
            <a:ext cx="2938361" cy="1944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0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800"/>
                            </p:stCondLst>
                            <p:childTnLst>
                              <p:par>
                                <p:cTn id="3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5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5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850"/>
                            </p:stCondLst>
                            <p:childTnLst>
                              <p:par>
                                <p:cTn id="6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50"/>
                            </p:stCondLst>
                            <p:childTnLst>
                              <p:par>
                                <p:cTn id="7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100"/>
                            </p:stCondLst>
                            <p:childTnLst>
                              <p:par>
                                <p:cTn id="8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750"/>
                            </p:stCondLst>
                            <p:childTnLst>
                              <p:par>
                                <p:cTn id="9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750"/>
                            </p:stCondLst>
                            <p:childTnLst>
                              <p:par>
                                <p:cTn id="9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400"/>
                            </p:stCondLst>
                            <p:childTnLst>
                              <p:par>
                                <p:cTn id="1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Asus\Local Settings\Temporary Internet Files\Content.IE5\NINMONCL\MP9004049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196752"/>
            <a:ext cx="4723725" cy="33740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rgbClr val="00B0F0"/>
                </a:solidFill>
              </a:rPr>
              <a:t>PRŮMYSL</a:t>
            </a:r>
          </a:p>
          <a:p>
            <a:pPr lvl="1"/>
            <a:r>
              <a:rPr lang="cs-CZ" smtClean="0"/>
              <a:t>textil</a:t>
            </a:r>
          </a:p>
          <a:p>
            <a:pPr lvl="2"/>
            <a:r>
              <a:rPr lang="cs-CZ" smtClean="0"/>
              <a:t>Trutnov</a:t>
            </a:r>
          </a:p>
          <a:p>
            <a:pPr lvl="2"/>
            <a:r>
              <a:rPr lang="cs-CZ" smtClean="0"/>
              <a:t>Vrchlabí</a:t>
            </a:r>
          </a:p>
          <a:p>
            <a:pPr lvl="2"/>
            <a:r>
              <a:rPr lang="cs-CZ" smtClean="0"/>
              <a:t>Dvůr nad Labem</a:t>
            </a:r>
          </a:p>
          <a:p>
            <a:pPr lvl="2"/>
            <a:r>
              <a:rPr lang="cs-CZ" smtClean="0"/>
              <a:t>Náchod</a:t>
            </a:r>
            <a:endParaRPr lang="cs-CZ" b="1" smtClean="0"/>
          </a:p>
          <a:p>
            <a:pPr lvl="1"/>
            <a:r>
              <a:rPr lang="cs-CZ" smtClean="0"/>
              <a:t>krajky </a:t>
            </a:r>
          </a:p>
          <a:p>
            <a:pPr lvl="2"/>
            <a:r>
              <a:rPr lang="cs-CZ" smtClean="0"/>
              <a:t>Vamberk</a:t>
            </a:r>
          </a:p>
          <a:p>
            <a:pPr lvl="1"/>
            <a:r>
              <a:rPr lang="cs-CZ" smtClean="0"/>
              <a:t>klavíry</a:t>
            </a:r>
          </a:p>
          <a:p>
            <a:pPr lvl="2"/>
            <a:r>
              <a:rPr lang="cs-CZ" smtClean="0"/>
              <a:t>Hradec Králové (značka Petrof)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65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700"/>
                            </p:stCondLst>
                            <p:childTnLst>
                              <p:par>
                                <p:cTn id="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8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00B0F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ZAJÍMAVOST</a:t>
            </a:r>
            <a:endParaRPr lang="cs-CZ" sz="6600" b="1" dirty="0">
              <a:ln w="31550" cmpd="sng">
                <a:solidFill>
                  <a:srgbClr val="00B0F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968875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Prachovské skály</a:t>
            </a:r>
          </a:p>
          <a:p>
            <a:pPr lvl="1"/>
            <a:r>
              <a:rPr lang="cs-CZ" smtClean="0"/>
              <a:t>„skalní město“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Teplicko</a:t>
            </a:r>
          </a:p>
          <a:p>
            <a:pPr lvl="1"/>
            <a:r>
              <a:rPr lang="cs-CZ" smtClean="0"/>
              <a:t>Adršpašské skály</a:t>
            </a:r>
          </a:p>
          <a:p>
            <a:pPr lvl="2"/>
            <a:r>
              <a:rPr lang="cs-CZ" smtClean="0"/>
              <a:t>nejvyšší vrchol „Milenci“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Jičín</a:t>
            </a:r>
          </a:p>
          <a:p>
            <a:pPr lvl="1"/>
            <a:r>
              <a:rPr lang="cs-CZ" smtClean="0"/>
              <a:t>město pohádky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Babiččino údolí</a:t>
            </a:r>
          </a:p>
          <a:p>
            <a:pPr lvl="1"/>
            <a:r>
              <a:rPr lang="cs-CZ" smtClean="0"/>
              <a:t>podle spisovatelky Boženy Němcové</a:t>
            </a:r>
          </a:p>
        </p:txBody>
      </p:sp>
      <p:pic>
        <p:nvPicPr>
          <p:cNvPr id="8" name="Obrázek 7" descr="800px-Starostaastarostov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1700808"/>
            <a:ext cx="3744416" cy="2808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200"/>
                            </p:stCondLst>
                            <p:childTnLst>
                              <p:par>
                                <p:cTn id="4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00B0F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00B0F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Co víš o ZOO Dvůr Králové nad Labem?</a:t>
            </a:r>
          </a:p>
        </p:txBody>
      </p:sp>
      <p:pic>
        <p:nvPicPr>
          <p:cNvPr id="5124" name="Picture 4" descr="C:\Documents and Settings\Asus\Local Settings\Temporary Internet Files\Content.IE5\IASPX8TS\MP9003138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3101336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7" name="Picture 7" descr="C:\Documents and Settings\Asus\Local Settings\Temporary Internet Files\Content.IE5\373A2Q34\MP9001490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509120"/>
            <a:ext cx="3096344" cy="20642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8" name="Picture 8" descr="C:\Documents and Settings\Asus\Local Settings\Temporary Internet Files\Content.IE5\OK3J7WQM\MP9004038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365104"/>
            <a:ext cx="2257056" cy="22570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30" name="Picture 10" descr="C:\Documents and Settings\Asus\Local Settings\Temporary Internet Files\Content.IE5\IASPX8TS\MP9004310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06308" y="2276872"/>
            <a:ext cx="2987000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31" name="Picture 11" descr="C:\Documents and Settings\Asus\Local Settings\Temporary Internet Files\Content.IE5\4O3Y73BV\MP90044240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2564904"/>
            <a:ext cx="2496277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512" name="Obdélník 8"/>
          <p:cNvSpPr>
            <a:spLocks noChangeArrowheads="1"/>
          </p:cNvSpPr>
          <p:nvPr/>
        </p:nvSpPr>
        <p:spPr bwMode="auto">
          <a:xfrm>
            <a:off x="3635375" y="6308725"/>
            <a:ext cx="20272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7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6048375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Královéhradecký kraj.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2013-06-01]. Dostupné z: </a:t>
            </a:r>
            <a:r>
              <a:rPr lang="cs-CZ" sz="2000" smtClean="0">
                <a:hlinkClick r:id="rId2" action="ppaction://hlinkpres?slideindex=1&amp;slidetitle="/>
              </a:rPr>
              <a:t>http://cs.wikipedia.org/wiki/Soubor:2004_Kralovehradecky_kraj.PNG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Adršpašsko-teplické skály.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2013-06-01]. Dostupné z: </a:t>
            </a:r>
            <a:r>
              <a:rPr lang="cs-CZ" sz="2000" smtClean="0">
                <a:hlinkClick r:id="rId3"/>
              </a:rPr>
              <a:t>http://cs.wikipedia.org/wiki/Soubor:Starostaastarostov%C3%A1.JPG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Ostatní obrázky – klipart</a:t>
            </a:r>
            <a:r>
              <a:rPr lang="cs-CZ" sz="2000" smtClean="0">
                <a:latin typeface="Arial" charset="0"/>
              </a:rPr>
              <a:t> - </a:t>
            </a:r>
            <a:r>
              <a:rPr lang="cs-CZ" sz="2000" smtClean="0"/>
              <a:t>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162</Words>
  <Application>Microsoft Office PowerPoint</Application>
  <PresentationFormat>On-screen Show (4:3)</PresentationFormat>
  <Paragraphs>65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Wingdings</vt:lpstr>
      <vt:lpstr>Courier New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18</cp:revision>
  <dcterms:created xsi:type="dcterms:W3CDTF">2013-05-26T17:04:56Z</dcterms:created>
  <dcterms:modified xsi:type="dcterms:W3CDTF">2014-08-20T16:45:30Z</dcterms:modified>
</cp:coreProperties>
</file>