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4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FF66FF"/>
    <a:srgbClr val="CC0099"/>
    <a:srgbClr val="FF0066"/>
    <a:srgbClr val="FFCC00"/>
    <a:srgbClr val="996633"/>
    <a:srgbClr val="993300"/>
    <a:srgbClr val="CC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9901E-CEAC-4D6E-A15A-A4739AA5CB25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C5D0EA-660B-451A-B9DE-3302CAC83E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8A82F-3C98-464E-91F4-DFDF7D84EF90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5CF71-77DF-409E-BEC6-3FE540A80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9D02BD-AD1A-432A-BDF4-A46F2C23D90C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64312-6C58-457F-9EF2-F13FBFEA7F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67A1DB-EB3A-43A1-A965-17D6907E2D6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A6AC8-5002-40DC-B138-0D9357172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FDE520-72BD-47C2-B036-FC715D56EC6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937E9-0DF8-413D-B628-4F3B7914BA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BEC5F-A7A8-4B3C-9BDD-10DAD5D63495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99440-F067-41C7-BBBE-961FF1520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51018-E13E-488B-8457-7B8DBE0E4052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4C54B-B227-4578-8198-70F7975A18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4B9F9-D3A3-403D-A4AB-F0BDD9FABBE7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6C80F-5E04-4B7A-A0BC-F26B1E635E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70546A-38E3-4627-A125-A03EEC75101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D469E-89C2-4968-AFBD-760768F56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ACDDD-DCA2-414F-B710-68FA990CAF5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228E6-96C8-4992-891C-F8AC06395A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A9A39-EFF5-4887-8472-0AA08001D94B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C2E14E-C394-4511-B3B3-B2BAD5306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D2B042-2E0F-4EA9-88D2-43A2BE5BE153}" type="datetimeFigureOut">
              <a:rPr lang="cs-CZ"/>
              <a:pPr>
                <a:defRPr/>
              </a:pPr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6104CD-C618-470F-A58C-263125C766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circl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wmf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hp?hl=cs&amp;tab=wi" TargetMode="Externa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2004_Jihomoravsky_kraj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0825" y="2420938"/>
            <a:ext cx="8642350" cy="3455987"/>
          </a:xfrm>
        </p:spPr>
        <p:txBody>
          <a:bodyPr rtlCol="0">
            <a:normAutofit fontScale="77500" lnSpcReduction="20000"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VY_32_INOVACE_17_VLASTIVĚDA 5_JIHOMORAVSKÝ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JIHOMORAVSKÝ KRAJ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Vlastivěda 5. ročník ZŠ</a:t>
            </a:r>
            <a:endParaRPr lang="cs-CZ" dirty="0"/>
          </a:p>
        </p:txBody>
      </p:sp>
      <p:pic>
        <p:nvPicPr>
          <p:cNvPr id="13314" name="Obrázek 3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4048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Obrázek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16113" y="557213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EVROPA A SVĚT</a:t>
            </a:r>
            <a:b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73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KRAJE ČR</a:t>
            </a:r>
            <a:endParaRPr lang="cs-CZ" dirty="0"/>
          </a:p>
        </p:txBody>
      </p:sp>
      <p:pic>
        <p:nvPicPr>
          <p:cNvPr id="4" name="Picture 4" descr="C:\Documents and Settings\Asus\Local Settings\Temporary Internet Files\Content.IE5\I5JKP938\MC900349423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547664" y="2060848"/>
            <a:ext cx="6359986" cy="4176464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solidFill>
                    <a:srgbClr val="CC0066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Jihomoravský kraj</a:t>
            </a:r>
            <a:endParaRPr lang="cs-CZ" sz="6600" b="1" dirty="0">
              <a:ln w="31550" cmpd="sng">
                <a:solidFill>
                  <a:srgbClr val="CC0066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4" name="Zástupný symbol pro obsah 3" descr="2004_Jihomoravsky_kraj.PN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CC0066">
                <a:tint val="45000"/>
                <a:satMod val="400000"/>
              </a:srgbClr>
            </a:duotone>
            <a:lum bright="20000"/>
          </a:blip>
          <a:stretch>
            <a:fillRect/>
          </a:stretch>
        </p:blipFill>
        <p:spPr>
          <a:xfrm>
            <a:off x="683568" y="1640432"/>
            <a:ext cx="7992888" cy="4596880"/>
          </a:xfrm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975350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CC0066"/>
                </a:solidFill>
              </a:rPr>
              <a:t>Jihomoravský kraj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krajské město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Brno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města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Blansko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Hodonín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Znojmo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poloha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 Morava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povrch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většinou nížina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Dyjsko-svratecký úval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Dolnomoravský úval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Drahanská</a:t>
            </a:r>
            <a:r>
              <a:rPr lang="cs-CZ" dirty="0" smtClean="0"/>
              <a:t> vrchovina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Českomoravská vrchovina</a:t>
            </a:r>
            <a:endParaRPr lang="cs-CZ" dirty="0"/>
          </a:p>
        </p:txBody>
      </p:sp>
      <p:pic>
        <p:nvPicPr>
          <p:cNvPr id="4" name="Zástupný symbol pro obsah 3" descr="2004_Jihomoravsky_kraj.PNG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rgbClr val="CC0066">
                <a:tint val="45000"/>
                <a:satMod val="400000"/>
              </a:srgbClr>
            </a:duotone>
            <a:lum bright="20000"/>
          </a:blip>
          <a:stretch>
            <a:fillRect/>
          </a:stretch>
        </p:blipFill>
        <p:spPr>
          <a:xfrm>
            <a:off x="2843808" y="1052736"/>
            <a:ext cx="6120680" cy="3520134"/>
          </a:xfrm>
          <a:prstGeom prst="rect">
            <a:avLst/>
          </a:prstGeom>
          <a:ln>
            <a:noFill/>
          </a:ln>
        </p:spPr>
      </p:pic>
      <p:sp>
        <p:nvSpPr>
          <p:cNvPr id="5" name="Elipsa 4"/>
          <p:cNvSpPr/>
          <p:nvPr/>
        </p:nvSpPr>
        <p:spPr>
          <a:xfrm>
            <a:off x="6875463" y="3573463"/>
            <a:ext cx="144462" cy="142875"/>
          </a:xfrm>
          <a:prstGeom prst="ellipse">
            <a:avLst/>
          </a:prstGeom>
          <a:solidFill>
            <a:srgbClr val="FF0000"/>
          </a:solidFill>
          <a:ln>
            <a:solidFill>
              <a:srgbClr val="FF66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372225" y="4005263"/>
            <a:ext cx="71438" cy="7143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7308850" y="4005263"/>
            <a:ext cx="71438" cy="7143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948488" y="3357563"/>
            <a:ext cx="71437" cy="71437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25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"/>
                            </p:stCondLst>
                            <p:childTnLst>
                              <p:par>
                                <p:cTn id="3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"/>
                            </p:stCondLst>
                            <p:childTnLst>
                              <p:par>
                                <p:cTn id="5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800"/>
                            </p:stCondLst>
                            <p:childTnLst>
                              <p:par>
                                <p:cTn id="6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5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000"/>
                            </p:stCondLst>
                            <p:childTnLst>
                              <p:par>
                                <p:cTn id="8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000"/>
                            </p:stCondLst>
                            <p:childTnLst>
                              <p:par>
                                <p:cTn id="104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150"/>
                            </p:stCondLst>
                            <p:childTnLst>
                              <p:par>
                                <p:cTn id="11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600"/>
                            </p:stCondLst>
                            <p:childTnLst>
                              <p:par>
                                <p:cTn id="1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4900"/>
                            </p:stCondLst>
                            <p:childTnLst>
                              <p:par>
                                <p:cTn id="12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6250"/>
                            </p:stCondLst>
                            <p:childTnLst>
                              <p:par>
                                <p:cTn id="1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 tmFilter="0,0; .5, 1; 1, 1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903913"/>
          </a:xfrm>
        </p:spPr>
        <p:txBody>
          <a:bodyPr/>
          <a:lstStyle/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vodstvo</a:t>
            </a:r>
          </a:p>
          <a:p>
            <a:pPr lvl="1"/>
            <a:r>
              <a:rPr lang="cs-CZ" smtClean="0"/>
              <a:t>Morava</a:t>
            </a:r>
          </a:p>
          <a:p>
            <a:pPr lvl="1"/>
            <a:r>
              <a:rPr lang="cs-CZ" smtClean="0"/>
              <a:t>Dyje</a:t>
            </a:r>
          </a:p>
          <a:p>
            <a:pPr lvl="2"/>
            <a:r>
              <a:rPr lang="cs-CZ" smtClean="0"/>
              <a:t>nádrže</a:t>
            </a:r>
          </a:p>
          <a:p>
            <a:pPr lvl="3"/>
            <a:r>
              <a:rPr lang="cs-CZ" smtClean="0"/>
              <a:t>Nové mlýny</a:t>
            </a:r>
          </a:p>
          <a:p>
            <a:pPr lvl="3"/>
            <a:r>
              <a:rPr lang="cs-CZ" smtClean="0"/>
              <a:t>Vranov</a:t>
            </a:r>
          </a:p>
        </p:txBody>
      </p:sp>
      <p:pic>
        <p:nvPicPr>
          <p:cNvPr id="1030" name="Picture 6" descr="C:\Documents and Settings\Asus\Local Settings\Temporary Internet Files\Content.IE5\VYI2URY4\MP9004308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780928"/>
            <a:ext cx="4707486" cy="34533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750"/>
                            </p:stCondLst>
                            <p:childTnLst>
                              <p:par>
                                <p:cTn id="3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750"/>
                            </p:stCondLst>
                            <p:childTnLst>
                              <p:par>
                                <p:cTn id="46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" name="Picture 20" descr="C:\Documents and Settings\Asus\Local Settings\Temporary Internet Files\Content.IE5\02J247OK\MP900431017[1].jpg"/>
          <p:cNvPicPr>
            <a:picLocks noChangeAspect="1" noChangeArrowheads="1"/>
          </p:cNvPicPr>
          <p:nvPr/>
        </p:nvPicPr>
        <p:blipFill>
          <a:blip r:embed="rId2" cstate="print"/>
          <a:srcRect l="6532" t="19595" r="31417"/>
          <a:stretch>
            <a:fillRect/>
          </a:stretch>
        </p:blipFill>
        <p:spPr bwMode="auto">
          <a:xfrm>
            <a:off x="5580112" y="5085184"/>
            <a:ext cx="1368152" cy="17728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6048375"/>
          </a:xfrm>
        </p:spPr>
        <p:txBody>
          <a:bodyPr rtlCol="0">
            <a:normAutofit fontScale="77500" lnSpcReduction="20000"/>
          </a:bodyPr>
          <a:lstStyle/>
          <a:p>
            <a:pPr fontAlgn="auto"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b="1" dirty="0" smtClean="0">
                <a:solidFill>
                  <a:srgbClr val="CC0066"/>
                </a:solidFill>
              </a:rPr>
              <a:t>ZEMĚDĚLSTVÍ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pšenice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cukrovka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ječmen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slad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chmel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zelenina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okurky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rajčata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paprika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ovoce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broskve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meruňky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vinice</a:t>
            </a:r>
          </a:p>
          <a:p>
            <a:pPr fontAlgn="auto">
              <a:spcAft>
                <a:spcPts val="0"/>
              </a:spcAft>
              <a:buSzPct val="70000"/>
              <a:buFont typeface="Wingdings" pitchFamily="2" charset="2"/>
              <a:buChar char="Ø"/>
              <a:defRPr/>
            </a:pPr>
            <a:r>
              <a:rPr lang="cs-CZ" dirty="0" smtClean="0"/>
              <a:t>chov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vepři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krávy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drůbež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A3OHOQ91\MP90044829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32657"/>
            <a:ext cx="1389695" cy="20882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 descr="C:\Documents and Settings\Asus\Local Settings\Temporary Internet Files\Content.IE5\IASPX8TS\MC90011242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16463" y="188913"/>
            <a:ext cx="215265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Documents and Settings\Asus\Local Settings\Temporary Internet Files\Content.IE5\4O3Y73BV\MP90018274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1772816"/>
            <a:ext cx="2160240" cy="14185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8" name="Picture 10" descr="C:\Documents and Settings\Asus\Local Settings\Temporary Internet Files\Content.IE5\IZAMVR7H\MP900387856[1].jpg"/>
          <p:cNvPicPr>
            <a:picLocks noChangeAspect="1" noChangeArrowheads="1"/>
          </p:cNvPicPr>
          <p:nvPr/>
        </p:nvPicPr>
        <p:blipFill>
          <a:blip r:embed="rId6" cstate="print"/>
          <a:srcRect l="8242" t="6805" r="6586" b="7562"/>
          <a:stretch>
            <a:fillRect/>
          </a:stretch>
        </p:blipFill>
        <p:spPr bwMode="auto">
          <a:xfrm>
            <a:off x="6732240" y="1196752"/>
            <a:ext cx="2191548" cy="15717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9" name="Picture 11" descr="C:\Documents and Settings\Asus\Local Settings\Temporary Internet Files\Content.IE5\373A2Q34\MC900436905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627313" y="2492375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2" name="Picture 14" descr="C:\Documents and Settings\Asus\Local Settings\Temporary Internet Files\Content.IE5\02J247OK\MP900448672[1].jpg"/>
          <p:cNvPicPr>
            <a:picLocks noChangeAspect="1" noChangeArrowheads="1"/>
          </p:cNvPicPr>
          <p:nvPr/>
        </p:nvPicPr>
        <p:blipFill>
          <a:blip r:embed="rId8" cstate="print"/>
          <a:srcRect r="34393"/>
          <a:stretch>
            <a:fillRect/>
          </a:stretch>
        </p:blipFill>
        <p:spPr bwMode="auto">
          <a:xfrm>
            <a:off x="6948264" y="2780928"/>
            <a:ext cx="1845722" cy="18722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3" name="Picture 15" descr="C:\Documents and Settings\Asus\Local Settings\Temporary Internet Files\Content.IE5\CUZT96IY\MP90042662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3284984"/>
            <a:ext cx="2155176" cy="17281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6" name="Picture 18" descr="C:\Documents and Settings\Asus\Local Settings\Temporary Internet Files\Content.IE5\GLEPAHMD\MP90043179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99792" y="5013176"/>
            <a:ext cx="2411760" cy="16015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67" name="Picture 19" descr="C:\Documents and Settings\Asus\Local Settings\Temporary Internet Files\Content.IE5\CUZT96IY\MP900178988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524328" y="4697760"/>
            <a:ext cx="1440160" cy="2160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650"/>
                            </p:stCondLst>
                            <p:childTnLst>
                              <p:par>
                                <p:cTn id="44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650"/>
                            </p:stCondLst>
                            <p:childTnLst>
                              <p:par>
                                <p:cTn id="51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6650"/>
                            </p:stCondLst>
                            <p:childTnLst>
                              <p:par>
                                <p:cTn id="5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 tmFilter="0,0; .5, 1; 1, 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7400"/>
                            </p:stCondLst>
                            <p:childTnLst>
                              <p:par>
                                <p:cTn id="6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7400"/>
                            </p:stCondLst>
                            <p:childTnLst>
                              <p:par>
                                <p:cTn id="6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8200"/>
                            </p:stCondLst>
                            <p:childTnLst>
                              <p:par>
                                <p:cTn id="7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8200"/>
                            </p:stCondLst>
                            <p:childTnLst>
                              <p:par>
                                <p:cTn id="8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9000"/>
                            </p:stCondLst>
                            <p:childTnLst>
                              <p:par>
                                <p:cTn id="8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9000"/>
                            </p:stCondLst>
                            <p:childTnLst>
                              <p:par>
                                <p:cTn id="91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900" decel="100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10000"/>
                            </p:stCondLst>
                            <p:childTnLst>
                              <p:par>
                                <p:cTn id="9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 tmFilter="0,0; .5, 1; 1, 1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800"/>
                            </p:stCondLst>
                            <p:childTnLst>
                              <p:par>
                                <p:cTn id="10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800"/>
                            </p:stCondLst>
                            <p:childTnLst>
                              <p:par>
                                <p:cTn id="10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 tmFilter="0,0; .5, 1; 1, 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1600"/>
                            </p:stCondLst>
                            <p:childTnLst>
                              <p:par>
                                <p:cTn id="1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1600"/>
                            </p:stCondLst>
                            <p:childTnLst>
                              <p:par>
                                <p:cTn id="12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 tmFilter="0,0; .5, 1; 1, 1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12350"/>
                            </p:stCondLst>
                            <p:childTnLst>
                              <p:par>
                                <p:cTn id="12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2350"/>
                            </p:stCondLst>
                            <p:childTnLst>
                              <p:par>
                                <p:cTn id="131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900" decel="100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13350"/>
                            </p:stCondLst>
                            <p:childTnLst>
                              <p:par>
                                <p:cTn id="138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 tmFilter="0,0; .5, 1; 1, 1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14050"/>
                            </p:stCondLst>
                            <p:childTnLst>
                              <p:par>
                                <p:cTn id="14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4050"/>
                            </p:stCondLst>
                            <p:childTnLst>
                              <p:par>
                                <p:cTn id="14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 tmFilter="0,0; .5, 1; 1, 1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14750"/>
                            </p:stCondLst>
                            <p:childTnLst>
                              <p:par>
                                <p:cTn id="15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4750"/>
                            </p:stCondLst>
                            <p:childTnLst>
                              <p:par>
                                <p:cTn id="16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 tmFilter="0,0; .5, 1; 1, 1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15500"/>
                            </p:stCondLst>
                            <p:childTnLst>
                              <p:par>
                                <p:cTn id="16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6119813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b="1" smtClean="0">
                <a:solidFill>
                  <a:srgbClr val="CC0066"/>
                </a:solidFill>
              </a:rPr>
              <a:t>PRŮMYSL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cukrovary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konzervárny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Brno</a:t>
            </a:r>
          </a:p>
          <a:p>
            <a:pPr lvl="2"/>
            <a:r>
              <a:rPr lang="cs-CZ" smtClean="0"/>
              <a:t>strojírny</a:t>
            </a:r>
          </a:p>
          <a:p>
            <a:pPr lvl="2"/>
            <a:r>
              <a:rPr lang="cs-CZ" smtClean="0"/>
              <a:t>textil</a:t>
            </a:r>
          </a:p>
          <a:p>
            <a:pPr lvl="2"/>
            <a:r>
              <a:rPr lang="cs-CZ" smtClean="0"/>
              <a:t>oděvy</a:t>
            </a:r>
          </a:p>
          <a:p>
            <a:pPr>
              <a:buSzPct val="70000"/>
              <a:buFont typeface="Wingdings" pitchFamily="2" charset="2"/>
              <a:buChar char="Ø"/>
            </a:pPr>
            <a:r>
              <a:rPr lang="cs-CZ" smtClean="0"/>
              <a:t>Hodonín</a:t>
            </a:r>
          </a:p>
          <a:p>
            <a:pPr lvl="2"/>
            <a:r>
              <a:rPr lang="cs-CZ" smtClean="0"/>
              <a:t>zemní plyn</a:t>
            </a:r>
          </a:p>
          <a:p>
            <a:pPr lvl="2"/>
            <a:r>
              <a:rPr lang="cs-CZ" smtClean="0"/>
              <a:t>ropa</a:t>
            </a:r>
          </a:p>
          <a:p>
            <a:pPr lvl="2"/>
            <a:r>
              <a:rPr lang="cs-CZ" smtClean="0"/>
              <a:t>lignit</a:t>
            </a:r>
          </a:p>
        </p:txBody>
      </p:sp>
      <p:pic>
        <p:nvPicPr>
          <p:cNvPr id="1026" name="Picture 2" descr="C:\Documents and Settings\Asus\Local Settings\Temporary Internet Files\Content.IE5\OK3J7WQM\MP9004485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548680"/>
            <a:ext cx="3275856" cy="2183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8" name="Picture 4" descr="C:\Documents and Settings\Asus\Local Settings\Temporary Internet Files\Content.IE5\GGDJL5KZ\MC90003862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88125" y="476250"/>
            <a:ext cx="2235200" cy="223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Documents and Settings\Asus\Local Settings\Temporary Internet Files\Content.IE5\VYI2URY4\MP90044872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2996952"/>
            <a:ext cx="2376264" cy="15841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C:\Documents and Settings\Asus\Local Settings\Temporary Internet Files\Content.IE5\SLZ8G5RX\MC90023529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27763" y="2997200"/>
            <a:ext cx="240665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Documents and Settings\Asus\Local Settings\Temporary Internet Files\Content.IE5\IZAMVR7H\MC900014755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32138" y="4581525"/>
            <a:ext cx="935037" cy="2033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2" name="Picture 8" descr="C:\Documents and Settings\Asus\Local Settings\Temporary Internet Files\Content.IE5\IASPX8TS\MP90043378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984" y="4797152"/>
            <a:ext cx="2776993" cy="18166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3" name="Picture 9" descr="C:\Documents and Settings\Asus\Local Settings\Temporary Internet Files\Content.IE5\373A2Q34\MC900304429[1].wmf"/>
          <p:cNvPicPr>
            <a:picLocks noChangeAspect="1" noChangeArrowheads="1"/>
          </p:cNvPicPr>
          <p:nvPr/>
        </p:nvPicPr>
        <p:blipFill>
          <a:blip r:embed="rId8" cstate="print">
            <a:duotone>
              <a:prstClr val="black"/>
              <a:srgbClr val="D9C3A5">
                <a:tint val="50000"/>
                <a:satMod val="180000"/>
              </a:srgbClr>
            </a:duotone>
            <a:lum bright="-20000" contrast="40000"/>
          </a:blip>
          <a:srcRect/>
          <a:stretch>
            <a:fillRect/>
          </a:stretch>
        </p:blipFill>
        <p:spPr bwMode="auto">
          <a:xfrm>
            <a:off x="7541508" y="5085184"/>
            <a:ext cx="1086497" cy="1224136"/>
          </a:xfrm>
          <a:prstGeom prst="rect">
            <a:avLst/>
          </a:prstGeom>
          <a:noFill/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"/>
                            </p:stCondLst>
                            <p:childTnLst>
                              <p:par>
                                <p:cTn id="4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900"/>
                            </p:stCondLst>
                            <p:childTnLst>
                              <p:par>
                                <p:cTn id="5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900"/>
                            </p:stCondLst>
                            <p:childTnLst>
                              <p:par>
                                <p:cTn id="5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650"/>
                            </p:stCondLst>
                            <p:childTnLst>
                              <p:par>
                                <p:cTn id="6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350"/>
                            </p:stCondLst>
                            <p:childTnLst>
                              <p:par>
                                <p:cTn id="6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"/>
                            </p:stCondLst>
                            <p:childTnLst>
                              <p:par>
                                <p:cTn id="80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 tmFilter="0,0; .5, 1; 1, 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900"/>
                            </p:stCondLst>
                            <p:childTnLst>
                              <p:par>
                                <p:cTn id="8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900"/>
                            </p:stCondLst>
                            <p:childTnLst>
                              <p:par>
                                <p:cTn id="9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 tmFilter="0,0; .5, 1; 1, 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550"/>
                            </p:stCondLst>
                            <p:childTnLst>
                              <p:par>
                                <p:cTn id="9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550"/>
                            </p:stCondLst>
                            <p:childTnLst>
                              <p:par>
                                <p:cTn id="102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 tmFilter="0,0; .5, 1; 1, 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3300"/>
                            </p:stCondLst>
                            <p:childTnLst>
                              <p:par>
                                <p:cTn id="1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ln w="31550" cmpd="sng">
                  <a:solidFill>
                    <a:srgbClr val="CC0066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OTÁZKA</a:t>
            </a:r>
            <a:endParaRPr lang="cs-CZ" sz="6600" b="1" dirty="0">
              <a:ln w="31550" cmpd="sng">
                <a:solidFill>
                  <a:srgbClr val="CC0066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mtClean="0"/>
              <a:t>Co je Moravský kras a MACOCHA?</a:t>
            </a:r>
          </a:p>
        </p:txBody>
      </p:sp>
      <p:pic>
        <p:nvPicPr>
          <p:cNvPr id="2055" name="Picture 7" descr="C:\Documents and Settings\Asus\Local Settings\Temporary Internet Files\Content.IE5\GGDJL5KZ\MP9004071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2204864"/>
            <a:ext cx="4752528" cy="31683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0484" name="Obdélník 4"/>
          <p:cNvSpPr>
            <a:spLocks noChangeArrowheads="1"/>
          </p:cNvSpPr>
          <p:nvPr/>
        </p:nvSpPr>
        <p:spPr bwMode="auto">
          <a:xfrm>
            <a:off x="611188" y="6021388"/>
            <a:ext cx="202723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">
                <a:latin typeface="Calibri" pitchFamily="34" charset="0"/>
                <a:hlinkClick r:id="rId3"/>
              </a:rPr>
              <a:t>http://www.google.cz/imghp?hl=cs&amp;tab=wi</a:t>
            </a:r>
            <a:endParaRPr lang="cs-CZ" sz="800">
              <a:latin typeface="Calibri" pitchFamily="3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549275"/>
            <a:ext cx="8229600" cy="5903913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sz="2000" smtClean="0"/>
              <a:t>Jihomoravský kraj. In: </a:t>
            </a:r>
            <a:r>
              <a:rPr lang="cs-CZ" sz="2000" i="1" smtClean="0"/>
              <a:t>Wikipedia: the free encyclopedia</a:t>
            </a:r>
            <a:r>
              <a:rPr lang="cs-CZ" sz="2000" smtClean="0"/>
              <a:t> [online]. San Francisco (CA): Wikimedia Foundation, 2001- [cit. 2013-06-08]. Dostupné z: </a:t>
            </a:r>
            <a:r>
              <a:rPr lang="cs-CZ" sz="2000" smtClean="0">
                <a:hlinkClick r:id="rId2"/>
              </a:rPr>
              <a:t>http://cs.wikipedia.org/wiki/Soubor:2004_Jihomoravsky_kraj.PNG</a:t>
            </a:r>
            <a:endParaRPr lang="cs-CZ" sz="2000" smtClean="0"/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Ostatní obrázky – klipart</a:t>
            </a:r>
            <a:r>
              <a:rPr lang="cs-CZ" sz="2000" smtClean="0">
                <a:latin typeface="Arial" charset="0"/>
              </a:rPr>
              <a:t> - </a:t>
            </a:r>
            <a:r>
              <a:rPr lang="cs-CZ" sz="2000" smtClean="0"/>
              <a:t>www.office.microsoft.com</a:t>
            </a:r>
            <a:endParaRPr lang="cs-CZ" sz="2000" smtClean="0">
              <a:latin typeface="Arial" charset="0"/>
            </a:endParaRPr>
          </a:p>
          <a:p>
            <a:pPr>
              <a:buFont typeface="Courier New" pitchFamily="49" charset="0"/>
              <a:buChar char="o"/>
            </a:pPr>
            <a:r>
              <a:rPr lang="cs-CZ" sz="2000" smtClean="0"/>
              <a:t>Použitá literatura – pouze vlastní myšlenky</a:t>
            </a: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120</Words>
  <Application>Microsoft Office PowerPoint</Application>
  <PresentationFormat>On-screen Show (4:3)</PresentationFormat>
  <Paragraphs>63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Wingdings</vt:lpstr>
      <vt:lpstr>Courier New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DUM</cp:lastModifiedBy>
  <cp:revision>13</cp:revision>
  <dcterms:created xsi:type="dcterms:W3CDTF">2013-05-26T17:31:06Z</dcterms:created>
  <dcterms:modified xsi:type="dcterms:W3CDTF">2014-08-20T16:40:36Z</dcterms:modified>
</cp:coreProperties>
</file>