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F7D692-794C-493E-AB59-831268155DD9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F44E1-FC26-4F47-8302-6205DF532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Olomouc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564904"/>
            <a:ext cx="7560840" cy="309634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VY_32_INOVACE_18_VLASTIVĚDA </a:t>
            </a:r>
            <a:r>
              <a:rPr lang="cs-CZ" dirty="0" smtClean="0">
                <a:solidFill>
                  <a:schemeClr val="tx1"/>
                </a:solidFill>
              </a:rPr>
              <a:t>5_OLOMOUCKÝ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OLOMOUCKÝ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Olomoucký kraj</a:t>
            </a:r>
            <a:endParaRPr lang="cs-CZ" sz="6600" b="1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Olomouc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FFFF00">
                <a:tint val="45000"/>
                <a:satMod val="400000"/>
              </a:srgbClr>
            </a:duotone>
            <a:lum bright="10000" contrast="40000"/>
          </a:blip>
          <a:stretch>
            <a:fillRect/>
          </a:stretch>
        </p:blipFill>
        <p:spPr>
          <a:xfrm>
            <a:off x="611560" y="1484784"/>
            <a:ext cx="8138320" cy="4680520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Olomoucký kraj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krajské město</a:t>
            </a:r>
          </a:p>
          <a:p>
            <a:pPr lvl="2"/>
            <a:r>
              <a:rPr lang="cs-CZ" dirty="0" smtClean="0"/>
              <a:t>Olomouc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města</a:t>
            </a:r>
          </a:p>
          <a:p>
            <a:pPr lvl="2"/>
            <a:r>
              <a:rPr lang="cs-CZ" dirty="0" smtClean="0"/>
              <a:t>Prostějov</a:t>
            </a:r>
          </a:p>
          <a:p>
            <a:pPr lvl="2"/>
            <a:r>
              <a:rPr lang="cs-CZ" dirty="0" smtClean="0"/>
              <a:t>Šumperk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poloha</a:t>
            </a:r>
          </a:p>
          <a:p>
            <a:pPr lvl="2"/>
            <a:r>
              <a:rPr lang="cs-CZ" dirty="0" smtClean="0"/>
              <a:t>S Morava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povrch</a:t>
            </a:r>
          </a:p>
          <a:p>
            <a:pPr lvl="2"/>
            <a:r>
              <a:rPr lang="cs-CZ" dirty="0" smtClean="0"/>
              <a:t>Jeseníky</a:t>
            </a:r>
          </a:p>
          <a:p>
            <a:pPr lvl="2"/>
            <a:r>
              <a:rPr lang="cs-CZ" dirty="0" smtClean="0"/>
              <a:t>Hornomoravský úval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vodstvo</a:t>
            </a:r>
          </a:p>
          <a:p>
            <a:pPr lvl="2"/>
            <a:r>
              <a:rPr lang="cs-CZ" dirty="0" smtClean="0"/>
              <a:t>Morava</a:t>
            </a:r>
          </a:p>
          <a:p>
            <a:pPr lvl="2"/>
            <a:r>
              <a:rPr lang="cs-CZ" dirty="0" smtClean="0"/>
              <a:t>Odra</a:t>
            </a:r>
          </a:p>
          <a:p>
            <a:endParaRPr lang="cs-CZ" dirty="0" smtClean="0"/>
          </a:p>
        </p:txBody>
      </p:sp>
      <p:pic>
        <p:nvPicPr>
          <p:cNvPr id="4" name="Zástupný symbol pro obsah 3" descr="2004_Olomoucky_kraj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FFFF00">
                <a:tint val="45000"/>
                <a:satMod val="400000"/>
              </a:srgbClr>
            </a:duotone>
            <a:lum bright="10000" contrast="40000"/>
          </a:blip>
          <a:stretch>
            <a:fillRect/>
          </a:stretch>
        </p:blipFill>
        <p:spPr>
          <a:xfrm>
            <a:off x="2915817" y="1124745"/>
            <a:ext cx="6135040" cy="3528392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7452320" y="306896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380312" y="3284984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236296" y="2564904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1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850"/>
                            </p:stCondLst>
                            <p:childTnLst>
                              <p:par>
                                <p:cTn id="10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750"/>
                            </p:stCondLst>
                            <p:childTnLst>
                              <p:par>
                                <p:cTn id="12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FFFF00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úrodná oblast Haná</a:t>
            </a:r>
          </a:p>
          <a:p>
            <a:pPr lvl="1"/>
            <a:r>
              <a:rPr lang="cs-CZ" dirty="0" smtClean="0"/>
              <a:t>ječmen</a:t>
            </a:r>
          </a:p>
          <a:p>
            <a:pPr lvl="2"/>
            <a:r>
              <a:rPr lang="cs-CZ" dirty="0" smtClean="0"/>
              <a:t>slad</a:t>
            </a:r>
          </a:p>
          <a:p>
            <a:pPr lvl="1"/>
            <a:r>
              <a:rPr lang="cs-CZ" dirty="0" smtClean="0"/>
              <a:t>cukrovka</a:t>
            </a:r>
          </a:p>
          <a:p>
            <a:pPr lvl="1"/>
            <a:r>
              <a:rPr lang="cs-CZ" dirty="0" smtClean="0"/>
              <a:t>pšenice</a:t>
            </a:r>
          </a:p>
          <a:p>
            <a:pPr lvl="1"/>
            <a:r>
              <a:rPr lang="cs-CZ" dirty="0" smtClean="0"/>
              <a:t>kukuřice</a:t>
            </a:r>
          </a:p>
          <a:p>
            <a:pPr lvl="1"/>
            <a:r>
              <a:rPr lang="cs-CZ" dirty="0" smtClean="0"/>
              <a:t>zelenina</a:t>
            </a:r>
          </a:p>
          <a:p>
            <a:pPr lvl="1"/>
            <a:r>
              <a:rPr lang="cs-CZ" dirty="0" smtClean="0"/>
              <a:t>ovoce</a:t>
            </a:r>
          </a:p>
          <a:p>
            <a:pPr lvl="1"/>
            <a:r>
              <a:rPr lang="cs-CZ" dirty="0" smtClean="0"/>
              <a:t>chmel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chladnější oblast pod Jeseníky</a:t>
            </a:r>
          </a:p>
          <a:p>
            <a:pPr lvl="1">
              <a:buSzPct val="100000"/>
              <a:buFont typeface="Calibri" pitchFamily="34" charset="0"/>
              <a:buChar char="–"/>
            </a:pPr>
            <a:r>
              <a:rPr lang="cs-CZ" dirty="0" smtClean="0"/>
              <a:t>pastevectví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VYI2URY4\MP900448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56792"/>
            <a:ext cx="1872717" cy="28140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C:\Documents and Settings\Asus\Local Settings\Temporary Internet Files\Content.IE5\SLZ8G5RX\MC900036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60648"/>
            <a:ext cx="902378" cy="2664296"/>
          </a:xfrm>
          <a:prstGeom prst="rect">
            <a:avLst/>
          </a:prstGeom>
          <a:noFill/>
        </p:spPr>
      </p:pic>
      <p:pic>
        <p:nvPicPr>
          <p:cNvPr id="1032" name="Picture 8" descr="C:\Documents and Settings\Asus\Local Settings\Temporary Internet Files\Content.IE5\SLZ8G5RX\MP9003137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988840"/>
            <a:ext cx="3163989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43" name="Picture 19" descr="C:\Documents and Settings\Asus\Local Settings\Temporary Internet Files\Content.IE5\I5JKP938\MP900387864[1].jpg"/>
          <p:cNvPicPr>
            <a:picLocks noChangeAspect="1" noChangeArrowheads="1"/>
          </p:cNvPicPr>
          <p:nvPr/>
        </p:nvPicPr>
        <p:blipFill>
          <a:blip r:embed="rId5" cstate="print"/>
          <a:srcRect l="9844" t="8280" r="7470" b="11683"/>
          <a:stretch>
            <a:fillRect/>
          </a:stretch>
        </p:blipFill>
        <p:spPr bwMode="auto">
          <a:xfrm>
            <a:off x="5868144" y="4293096"/>
            <a:ext cx="3096344" cy="2137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50"/>
                            </p:stCondLst>
                            <p:childTnLst>
                              <p:par>
                                <p:cTn id="3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650"/>
                            </p:stCondLst>
                            <p:childTnLst>
                              <p:par>
                                <p:cTn id="4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650"/>
                            </p:stCondLst>
                            <p:childTnLst>
                              <p:par>
                                <p:cTn id="4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650"/>
                            </p:stCondLst>
                            <p:childTnLst>
                              <p:par>
                                <p:cTn id="5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65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650"/>
                            </p:stCondLst>
                            <p:childTnLst>
                              <p:par>
                                <p:cTn id="6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650"/>
                            </p:stCondLst>
                            <p:childTnLst>
                              <p:par>
                                <p:cTn id="6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650"/>
                            </p:stCondLst>
                            <p:childTnLst>
                              <p:par>
                                <p:cTn id="7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7650"/>
                            </p:stCondLst>
                            <p:childTnLst>
                              <p:par>
                                <p:cTn id="7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7650"/>
                            </p:stCondLst>
                            <p:childTnLst>
                              <p:par>
                                <p:cTn id="8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FFFF00"/>
                </a:solidFill>
              </a:rPr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potravinářský</a:t>
            </a:r>
          </a:p>
          <a:p>
            <a:pPr lvl="2"/>
            <a:r>
              <a:rPr lang="cs-CZ" dirty="0" smtClean="0"/>
              <a:t>konzervárny</a:t>
            </a:r>
          </a:p>
          <a:p>
            <a:pPr lvl="2"/>
            <a:r>
              <a:rPr lang="cs-CZ" dirty="0" smtClean="0"/>
              <a:t>cukrovary</a:t>
            </a:r>
          </a:p>
          <a:p>
            <a:pPr lvl="2"/>
            <a:r>
              <a:rPr lang="cs-CZ" dirty="0" smtClean="0"/>
              <a:t>mlýny</a:t>
            </a:r>
          </a:p>
          <a:p>
            <a:pPr lvl="2"/>
            <a:r>
              <a:rPr lang="cs-CZ" dirty="0" smtClean="0"/>
              <a:t>sladovny</a:t>
            </a:r>
          </a:p>
          <a:p>
            <a:pPr lvl="2"/>
            <a:r>
              <a:rPr lang="cs-CZ" dirty="0" smtClean="0"/>
              <a:t>pivovary</a:t>
            </a:r>
          </a:p>
          <a:p>
            <a:pPr lvl="2"/>
            <a:r>
              <a:rPr lang="cs-CZ" dirty="0" smtClean="0"/>
              <a:t>pekárny</a:t>
            </a:r>
          </a:p>
          <a:p>
            <a:pPr lvl="2"/>
            <a:r>
              <a:rPr lang="cs-CZ" dirty="0" smtClean="0"/>
              <a:t>mlékárny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oděvní</a:t>
            </a:r>
          </a:p>
          <a:p>
            <a:pPr lvl="2"/>
            <a:r>
              <a:rPr lang="cs-CZ" dirty="0" smtClean="0"/>
              <a:t>Prostějov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strojírny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těžba dřeva</a:t>
            </a:r>
          </a:p>
          <a:p>
            <a:pPr lvl="2"/>
            <a:r>
              <a:rPr lang="cs-CZ" dirty="0" smtClean="0"/>
              <a:t>pily (Šumperk)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SLZ8G5RX\MC9000386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764704"/>
            <a:ext cx="1872208" cy="1873286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A3OHOQ91\MP9004485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908720"/>
            <a:ext cx="2808312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6" name="Picture 8" descr="C:\Documents and Settings\Asus\Local Settings\Temporary Internet Files\Content.IE5\02J247OK\MC9003049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708920"/>
            <a:ext cx="1446806" cy="2141188"/>
          </a:xfrm>
          <a:prstGeom prst="rect">
            <a:avLst/>
          </a:prstGeom>
          <a:noFill/>
        </p:spPr>
      </p:pic>
      <p:pic>
        <p:nvPicPr>
          <p:cNvPr id="2061" name="Picture 13" descr="C:\Documents and Settings\Asus\Local Settings\Temporary Internet Files\Content.IE5\72JO5Z98\MP90040252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852936"/>
            <a:ext cx="2160240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4" name="Picture 16" descr="C:\Documents and Settings\Asus\Local Settings\Temporary Internet Files\Content.IE5\NINMONCL\MC9000386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077072"/>
            <a:ext cx="1569590" cy="2232248"/>
          </a:xfrm>
          <a:prstGeom prst="rect">
            <a:avLst/>
          </a:prstGeom>
          <a:noFill/>
        </p:spPr>
      </p:pic>
      <p:pic>
        <p:nvPicPr>
          <p:cNvPr id="2066" name="Picture 18" descr="C:\Documents and Settings\Asus\Local Settings\Temporary Internet Files\Content.IE5\4O3Y73BV\MC90032665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4869160"/>
            <a:ext cx="2415269" cy="170080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9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900"/>
                            </p:stCondLst>
                            <p:childTnLst>
                              <p:par>
                                <p:cTn id="4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600"/>
                            </p:stCondLst>
                            <p:childTnLst>
                              <p:par>
                                <p:cTn id="5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450"/>
                            </p:stCondLst>
                            <p:childTnLst>
                              <p:par>
                                <p:cTn id="5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3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300"/>
                            </p:stCondLst>
                            <p:childTnLst>
                              <p:par>
                                <p:cTn id="6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1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100"/>
                            </p:stCondLst>
                            <p:childTnLst>
                              <p:par>
                                <p:cTn id="8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95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"/>
                            </p:stCondLst>
                            <p:childTnLst>
                              <p:par>
                                <p:cTn id="12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Co jsou OLOMOUCKÉ TVARŮŽKY?</a:t>
            </a:r>
            <a:endParaRPr lang="cs-CZ" dirty="0"/>
          </a:p>
        </p:txBody>
      </p:sp>
      <p:pic>
        <p:nvPicPr>
          <p:cNvPr id="3079" name="Picture 7" descr="C:\Documents and Settings\Asus\Local Settings\Temporary Internet Files\Content.IE5\VYI2URY4\MC9004417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060848"/>
            <a:ext cx="3967336" cy="396733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7544" y="5733256"/>
            <a:ext cx="20265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800" dirty="0" smtClean="0">
                <a:hlinkClick r:id="rId3"/>
              </a:rPr>
              <a:t>http://www.</a:t>
            </a:r>
            <a:r>
              <a:rPr lang="cs-CZ" sz="800" dirty="0" err="1" smtClean="0">
                <a:hlinkClick r:id="rId3"/>
              </a:rPr>
              <a:t>google.cz</a:t>
            </a:r>
            <a:r>
              <a:rPr lang="cs-CZ" sz="800" dirty="0" smtClean="0">
                <a:hlinkClick r:id="rId3"/>
              </a:rPr>
              <a:t>/</a:t>
            </a:r>
            <a:r>
              <a:rPr lang="cs-CZ" sz="800" dirty="0" err="1" smtClean="0">
                <a:hlinkClick r:id="rId3"/>
              </a:rPr>
              <a:t>imghp</a:t>
            </a:r>
            <a:r>
              <a:rPr lang="cs-CZ" sz="800" dirty="0" smtClean="0">
                <a:hlinkClick r:id="rId3"/>
              </a:rPr>
              <a:t>?</a:t>
            </a:r>
            <a:r>
              <a:rPr lang="cs-CZ" sz="800" dirty="0" err="1" smtClean="0">
                <a:hlinkClick r:id="rId3"/>
              </a:rPr>
              <a:t>hl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cs</a:t>
            </a:r>
            <a:r>
              <a:rPr lang="cs-CZ" sz="800" dirty="0" smtClean="0">
                <a:hlinkClick r:id="rId3"/>
              </a:rPr>
              <a:t>&amp;</a:t>
            </a:r>
            <a:r>
              <a:rPr lang="cs-CZ" sz="800" dirty="0" err="1" smtClean="0">
                <a:hlinkClick r:id="rId3"/>
              </a:rPr>
              <a:t>tab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wi</a:t>
            </a:r>
            <a:endParaRPr lang="cs-CZ" sz="800" dirty="0" smtClean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Olomoucký kraj. In: 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2013-06-08]. Dostupné z: </a:t>
            </a:r>
            <a:r>
              <a:rPr lang="cs-CZ" sz="2000" dirty="0" smtClean="0">
                <a:hlinkClick r:id="rId2"/>
              </a:rPr>
              <a:t>http://cs.wikipedia.org/wiki/Soubor:2004_Olomoucky_kraj.PNG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Ostatní obrázky – klipart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vlastní myšlenky</a:t>
            </a: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103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EVROPA A SVĚT KRAJE ČR</vt:lpstr>
      <vt:lpstr>Olomoucký kraj</vt:lpstr>
      <vt:lpstr>Snímek 4</vt:lpstr>
      <vt:lpstr>Snímek 5</vt:lpstr>
      <vt:lpstr>Snímek 6</vt:lpstr>
      <vt:lpstr>OTÁZKA</vt:lpstr>
      <vt:lpstr>Snímek 8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13</cp:revision>
  <dcterms:created xsi:type="dcterms:W3CDTF">2013-05-26T17:36:33Z</dcterms:created>
  <dcterms:modified xsi:type="dcterms:W3CDTF">2013-09-11T18:50:35Z</dcterms:modified>
</cp:coreProperties>
</file>