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3" r:id="rId8"/>
    <p:sldId id="264" r:id="rId9"/>
    <p:sldId id="266" r:id="rId10"/>
    <p:sldId id="267" r:id="rId11"/>
    <p:sldId id="268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22343-C95E-467B-88E2-11A4786ED00B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7D13-867F-468E-9613-C423BD57E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22343-C95E-467B-88E2-11A4786ED00B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7D13-867F-468E-9613-C423BD57E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22343-C95E-467B-88E2-11A4786ED00B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7D13-867F-468E-9613-C423BD57E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22343-C95E-467B-88E2-11A4786ED00B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7D13-867F-468E-9613-C423BD57E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22343-C95E-467B-88E2-11A4786ED00B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7D13-867F-468E-9613-C423BD57E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22343-C95E-467B-88E2-11A4786ED00B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7D13-867F-468E-9613-C423BD57E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22343-C95E-467B-88E2-11A4786ED00B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7D13-867F-468E-9613-C423BD57E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22343-C95E-467B-88E2-11A4786ED00B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7D13-867F-468E-9613-C423BD57E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22343-C95E-467B-88E2-11A4786ED00B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7D13-867F-468E-9613-C423BD57E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22343-C95E-467B-88E2-11A4786ED00B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7D13-867F-468E-9613-C423BD57E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22343-C95E-467B-88E2-11A4786ED00B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7D13-867F-468E-9613-C423BD57E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3D4A8">
                <a:alpha val="52000"/>
              </a:srgbClr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422343-C95E-467B-88E2-11A4786ED00B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D87D13-867F-468E-9613-C423BD57E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755576" y="1700808"/>
            <a:ext cx="7772400" cy="504825"/>
          </a:xfrm>
        </p:spPr>
        <p:txBody>
          <a:bodyPr>
            <a:normAutofit/>
          </a:bodyPr>
          <a:lstStyle/>
          <a:p>
            <a:r>
              <a:rPr lang="cs-CZ" sz="1800" b="1" dirty="0">
                <a:solidFill>
                  <a:schemeClr val="tx1"/>
                </a:solidFill>
                <a:latin typeface="+mn-lt"/>
              </a:rPr>
              <a:t>DIGITÁLNÍ UČEBNÍ MATERIÁL</a:t>
            </a:r>
            <a:r>
              <a:rPr lang="cs-CZ" sz="1800" b="1" dirty="0" smtClean="0">
                <a:solidFill>
                  <a:schemeClr val="tx1"/>
                </a:solidFill>
                <a:latin typeface="+mn-lt"/>
              </a:rPr>
              <a:t>: </a:t>
            </a:r>
            <a:r>
              <a:rPr lang="cs-CZ" sz="1800" b="1" dirty="0" smtClean="0">
                <a:solidFill>
                  <a:schemeClr val="tx1"/>
                </a:solidFill>
                <a:latin typeface="+mn-lt"/>
              </a:rPr>
              <a:t>VY_32_INOVACE_01_Aj7_64 </a:t>
            </a:r>
            <a:endParaRPr lang="cs-CZ" sz="1800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1026" name="obrázek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403648" y="188640"/>
            <a:ext cx="6083808" cy="14874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39552" y="2492896"/>
          <a:ext cx="8136904" cy="3814126"/>
        </p:xfrm>
        <a:graphic>
          <a:graphicData uri="http://schemas.openxmlformats.org/drawingml/2006/table">
            <a:tbl>
              <a:tblPr bandRow="1" bandCol="1">
                <a:tableStyleId>{5940675A-B579-460E-94D1-54222C63F5DA}</a:tableStyleId>
              </a:tblPr>
              <a:tblGrid>
                <a:gridCol w="2736304"/>
                <a:gridCol w="5400600"/>
              </a:tblGrid>
              <a:tr h="737313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T.G. Masaryka </a:t>
                      </a:r>
                      <a:r>
                        <a:rPr lang="cs-CZ" dirty="0" err="1" smtClean="0"/>
                        <a:t>Komárov</a:t>
                      </a:r>
                      <a:r>
                        <a:rPr lang="cs-CZ" dirty="0" smtClean="0"/>
                        <a:t>, okres Beroun</a:t>
                      </a:r>
                      <a:endParaRPr lang="cs-CZ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dirty="0" smtClean="0"/>
                        <a:t>Jméno autora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Pavla </a:t>
                      </a:r>
                      <a:r>
                        <a:rPr lang="cs-CZ" dirty="0" err="1" smtClean="0"/>
                        <a:t>Kredbová</a:t>
                      </a:r>
                      <a:endParaRPr lang="cs-CZ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dirty="0" smtClean="0"/>
                        <a:t>Datum vytvoření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25.8.2013</a:t>
                      </a:r>
                      <a:endParaRPr lang="cs-CZ" dirty="0"/>
                    </a:p>
                  </a:txBody>
                  <a:tcPr/>
                </a:tc>
              </a:tr>
              <a:tr h="591005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Anglický jazyk</a:t>
                      </a:r>
                      <a:endParaRPr lang="cs-CZ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Tématická</a:t>
                      </a:r>
                      <a:r>
                        <a:rPr lang="cs-CZ" dirty="0" smtClean="0"/>
                        <a:t> oblast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Anglický jazyk  7. ročník</a:t>
                      </a:r>
                      <a:endParaRPr lang="cs-CZ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Future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simple</a:t>
                      </a:r>
                      <a:r>
                        <a:rPr lang="cs-CZ" dirty="0" smtClean="0"/>
                        <a:t>-</a:t>
                      </a:r>
                      <a:r>
                        <a:rPr lang="cs-CZ" baseline="0" dirty="0" smtClean="0"/>
                        <a:t> negative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692696"/>
            <a:ext cx="6840760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Anotace:</a:t>
            </a:r>
          </a:p>
          <a:p>
            <a:r>
              <a:rPr lang="cs-CZ" sz="2400" dirty="0" smtClean="0">
                <a:latin typeface="Comic Sans MS" pitchFamily="66" charset="0"/>
              </a:rPr>
              <a:t>Tento materiál slouží k naučení a procvičení záporné věty budoucího času prostého</a:t>
            </a:r>
          </a:p>
          <a:p>
            <a:endParaRPr lang="cs-CZ" sz="2400" dirty="0" smtClean="0">
              <a:latin typeface="Comic Sans MS" pitchFamily="66" charset="0"/>
            </a:endParaRPr>
          </a:p>
          <a:p>
            <a:r>
              <a:rPr lang="cs-CZ" sz="2400" dirty="0" smtClean="0">
                <a:latin typeface="Comic Sans MS" pitchFamily="66" charset="0"/>
              </a:rPr>
              <a:t>Str. 4, 5, 6, – teoretická část – je zde vysvětlena tvorba věty</a:t>
            </a:r>
          </a:p>
          <a:p>
            <a:endParaRPr lang="cs-CZ" sz="2400" dirty="0" smtClean="0">
              <a:latin typeface="Comic Sans MS" pitchFamily="66" charset="0"/>
            </a:endParaRPr>
          </a:p>
          <a:p>
            <a:r>
              <a:rPr lang="cs-CZ" sz="2400" dirty="0" smtClean="0">
                <a:latin typeface="Comic Sans MS" pitchFamily="66" charset="0"/>
              </a:rPr>
              <a:t>Str. 7,8, 9, 10, 11 – praktická část – děti tvoří věty podle obrázku a daných slovíček.</a:t>
            </a:r>
          </a:p>
          <a:p>
            <a:r>
              <a:rPr lang="cs-CZ" sz="2400" dirty="0" smtClean="0">
                <a:latin typeface="Comic Sans MS" pitchFamily="66" charset="0"/>
              </a:rPr>
              <a:t>Pokud na obrázek kliknou, objeví se jim správné řešení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259632" y="1484784"/>
            <a:ext cx="6768752" cy="3312368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dirty="0" err="1" smtClean="0">
                <a:solidFill>
                  <a:srgbClr val="FF0000"/>
                </a:solidFill>
                <a:latin typeface="Comic Sans MS" pitchFamily="66" charset="0"/>
              </a:rPr>
              <a:t>Future</a:t>
            </a:r>
            <a:r>
              <a:rPr lang="cs-CZ" sz="5400" dirty="0" smtClean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sz="5400" dirty="0" err="1" smtClean="0">
                <a:solidFill>
                  <a:srgbClr val="FF0000"/>
                </a:solidFill>
                <a:latin typeface="Comic Sans MS" pitchFamily="66" charset="0"/>
              </a:rPr>
              <a:t>simple</a:t>
            </a:r>
            <a:endParaRPr lang="cs-CZ" sz="5400" dirty="0" smtClean="0">
              <a:solidFill>
                <a:srgbClr val="FF0000"/>
              </a:solidFill>
              <a:latin typeface="Comic Sans MS" pitchFamily="66" charset="0"/>
            </a:endParaRPr>
          </a:p>
          <a:p>
            <a:pPr algn="ctr"/>
            <a:r>
              <a:rPr lang="cs-CZ" sz="5400" dirty="0" smtClean="0">
                <a:solidFill>
                  <a:srgbClr val="FF0000"/>
                </a:solidFill>
                <a:latin typeface="Comic Sans MS" pitchFamily="66" charset="0"/>
              </a:rPr>
              <a:t>Negative  sentence</a:t>
            </a:r>
            <a:endParaRPr lang="cs-CZ" sz="5400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Budoucí čas prostý –</a:t>
            </a:r>
            <a:b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</a:br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 záporná věta</a:t>
            </a:r>
            <a:endParaRPr lang="cs-CZ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lnSpcReduction="10000"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Záporná věta v budoucím čase prostém se tvoří takto: </a:t>
            </a:r>
          </a:p>
          <a:p>
            <a:endParaRPr lang="cs-CZ" sz="2800" dirty="0" smtClean="0">
              <a:latin typeface="Comic Sans MS" pitchFamily="66" charset="0"/>
            </a:endParaRPr>
          </a:p>
          <a:p>
            <a:r>
              <a:rPr lang="cs-CZ" sz="2800" b="1" dirty="0" smtClean="0">
                <a:latin typeface="Comic Sans MS" pitchFamily="66" charset="0"/>
              </a:rPr>
              <a:t>Podmět (zájmeno, podstatné jméno) </a:t>
            </a:r>
          </a:p>
          <a:p>
            <a:r>
              <a:rPr lang="cs-CZ" sz="2800" b="1" dirty="0" smtClean="0">
                <a:latin typeface="Comic Sans MS" pitchFamily="66" charset="0"/>
              </a:rPr>
              <a:t>+ pomocné sloveso WILL + NOT</a:t>
            </a:r>
          </a:p>
          <a:p>
            <a:r>
              <a:rPr lang="cs-CZ" sz="2800" b="1" dirty="0" smtClean="0">
                <a:latin typeface="Comic Sans MS" pitchFamily="66" charset="0"/>
              </a:rPr>
              <a:t>= WILL NOT = WON‘ T</a:t>
            </a:r>
          </a:p>
          <a:p>
            <a:r>
              <a:rPr lang="cs-CZ" sz="2800" b="1" dirty="0" smtClean="0">
                <a:latin typeface="Comic Sans MS" pitchFamily="66" charset="0"/>
              </a:rPr>
              <a:t>+ sloveso v základním tvaru</a:t>
            </a:r>
          </a:p>
          <a:p>
            <a:r>
              <a:rPr lang="cs-CZ" sz="2800" b="1" dirty="0" smtClean="0">
                <a:latin typeface="Comic Sans MS" pitchFamily="66" charset="0"/>
              </a:rPr>
              <a:t>+ zbytek věty</a:t>
            </a:r>
          </a:p>
          <a:p>
            <a:endParaRPr lang="cs-CZ" sz="2800" b="1" dirty="0">
              <a:latin typeface="Comic Sans MS" pitchFamily="66" charset="0"/>
            </a:endParaRPr>
          </a:p>
          <a:p>
            <a:r>
              <a:rPr lang="cs-CZ" sz="2800" b="1" dirty="0" smtClean="0">
                <a:latin typeface="Comic Sans MS" pitchFamily="66" charset="0"/>
              </a:rPr>
              <a:t>Př. </a:t>
            </a:r>
            <a:r>
              <a:rPr lang="cs-CZ" sz="2800" b="1" dirty="0" err="1" smtClean="0">
                <a:latin typeface="Comic Sans MS" pitchFamily="66" charset="0"/>
              </a:rPr>
              <a:t>They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won</a:t>
            </a:r>
            <a:r>
              <a:rPr lang="cs-CZ" sz="2800" b="1" dirty="0" smtClean="0">
                <a:latin typeface="Comic Sans MS" pitchFamily="66" charset="0"/>
              </a:rPr>
              <a:t>‘t </a:t>
            </a:r>
            <a:r>
              <a:rPr lang="cs-CZ" sz="2800" b="1" dirty="0" err="1" smtClean="0">
                <a:latin typeface="Comic Sans MS" pitchFamily="66" charset="0"/>
              </a:rPr>
              <a:t>get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up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at</a:t>
            </a:r>
            <a:r>
              <a:rPr lang="cs-CZ" sz="2800" b="1" dirty="0" smtClean="0">
                <a:latin typeface="Comic Sans MS" pitchFamily="66" charset="0"/>
              </a:rPr>
              <a:t> 8 o´</a:t>
            </a:r>
            <a:r>
              <a:rPr lang="cs-CZ" sz="2800" b="1" dirty="0" err="1" smtClean="0">
                <a:latin typeface="Comic Sans MS" pitchFamily="66" charset="0"/>
              </a:rPr>
              <a:t>clock</a:t>
            </a:r>
            <a:r>
              <a:rPr lang="cs-CZ" sz="2800" b="1" dirty="0" smtClean="0">
                <a:latin typeface="Comic Sans MS" pitchFamily="66" charset="0"/>
              </a:rPr>
              <a:t>.</a:t>
            </a:r>
            <a:endParaRPr lang="cs-CZ" sz="28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Tvary v různých osobách</a:t>
            </a:r>
            <a:endParaRPr lang="cs-CZ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Comic Sans MS" pitchFamily="66" charset="0"/>
              </a:rPr>
              <a:t>Tvar pomocného slovesa v záporu WON‘T je v každé osobě stejný</a:t>
            </a:r>
          </a:p>
          <a:p>
            <a:endParaRPr lang="cs-CZ" b="1" dirty="0" smtClean="0">
              <a:latin typeface="Comic Sans MS" pitchFamily="66" charset="0"/>
            </a:endParaRPr>
          </a:p>
          <a:p>
            <a:endParaRPr lang="cs-CZ" dirty="0">
              <a:solidFill>
                <a:srgbClr val="FF0000"/>
              </a:solidFill>
              <a:latin typeface="Comic Sans MS" pitchFamily="66" charset="0"/>
            </a:endParaRPr>
          </a:p>
          <a:p>
            <a:r>
              <a:rPr lang="cs-CZ" sz="3600" dirty="0" err="1" smtClean="0">
                <a:latin typeface="Comic Sans MS" pitchFamily="66" charset="0"/>
              </a:rPr>
              <a:t>Př</a:t>
            </a:r>
            <a:r>
              <a:rPr lang="cs-CZ" sz="3600" dirty="0" smtClean="0">
                <a:latin typeface="Comic Sans MS" pitchFamily="66" charset="0"/>
              </a:rPr>
              <a:t>: He </a:t>
            </a:r>
            <a:r>
              <a:rPr lang="cs-CZ" sz="3600" dirty="0" err="1" smtClean="0">
                <a:latin typeface="Comic Sans MS" pitchFamily="66" charset="0"/>
              </a:rPr>
              <a:t>won</a:t>
            </a:r>
            <a:r>
              <a:rPr lang="cs-CZ" sz="3600" dirty="0" smtClean="0">
                <a:latin typeface="Comic Sans MS" pitchFamily="66" charset="0"/>
              </a:rPr>
              <a:t>‘t play </a:t>
            </a:r>
            <a:r>
              <a:rPr lang="cs-CZ" sz="3600" dirty="0" err="1" smtClean="0">
                <a:latin typeface="Comic Sans MS" pitchFamily="66" charset="0"/>
              </a:rPr>
              <a:t>football</a:t>
            </a:r>
            <a:r>
              <a:rPr lang="cs-CZ" sz="3600" dirty="0" smtClean="0">
                <a:latin typeface="Comic Sans MS" pitchFamily="66" charset="0"/>
              </a:rPr>
              <a:t>.</a:t>
            </a:r>
            <a:endParaRPr lang="cs-CZ" sz="36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Příklad časování slovesa GO</a:t>
            </a:r>
            <a:endParaRPr lang="cs-CZ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sz="3600" b="1" dirty="0" smtClean="0">
                <a:latin typeface="Comic Sans MS" pitchFamily="66" charset="0"/>
              </a:rPr>
              <a:t>I </a:t>
            </a:r>
            <a:r>
              <a:rPr lang="cs-CZ" sz="3600" b="1" dirty="0" err="1" smtClean="0">
                <a:latin typeface="Comic Sans MS" pitchFamily="66" charset="0"/>
              </a:rPr>
              <a:t>won</a:t>
            </a:r>
            <a:r>
              <a:rPr lang="cs-CZ" sz="3600" b="1" dirty="0" smtClean="0">
                <a:latin typeface="Comic Sans MS" pitchFamily="66" charset="0"/>
              </a:rPr>
              <a:t>‘t go</a:t>
            </a:r>
          </a:p>
          <a:p>
            <a:pPr>
              <a:lnSpc>
                <a:spcPct val="150000"/>
              </a:lnSpc>
            </a:pPr>
            <a:r>
              <a:rPr lang="cs-CZ" sz="3600" b="1" dirty="0" err="1" smtClean="0">
                <a:latin typeface="Comic Sans MS" pitchFamily="66" charset="0"/>
              </a:rPr>
              <a:t>You</a:t>
            </a:r>
            <a:r>
              <a:rPr lang="cs-CZ" sz="3600" b="1" dirty="0" smtClean="0">
                <a:latin typeface="Comic Sans MS" pitchFamily="66" charset="0"/>
              </a:rPr>
              <a:t> </a:t>
            </a:r>
            <a:r>
              <a:rPr lang="cs-CZ" sz="3600" b="1" dirty="0" err="1" smtClean="0">
                <a:latin typeface="Comic Sans MS" pitchFamily="66" charset="0"/>
              </a:rPr>
              <a:t>won</a:t>
            </a:r>
            <a:r>
              <a:rPr lang="cs-CZ" sz="3600" b="1" dirty="0" smtClean="0">
                <a:latin typeface="Comic Sans MS" pitchFamily="66" charset="0"/>
              </a:rPr>
              <a:t>‘t go</a:t>
            </a:r>
          </a:p>
          <a:p>
            <a:pPr>
              <a:lnSpc>
                <a:spcPct val="150000"/>
              </a:lnSpc>
            </a:pPr>
            <a:r>
              <a:rPr lang="cs-CZ" sz="3600" b="1" dirty="0" smtClean="0">
                <a:latin typeface="Comic Sans MS" pitchFamily="66" charset="0"/>
              </a:rPr>
              <a:t>He </a:t>
            </a:r>
            <a:r>
              <a:rPr lang="cs-CZ" sz="3600" b="1" dirty="0" err="1" smtClean="0">
                <a:latin typeface="Comic Sans MS" pitchFamily="66" charset="0"/>
              </a:rPr>
              <a:t>won</a:t>
            </a:r>
            <a:r>
              <a:rPr lang="cs-CZ" sz="3600" b="1" dirty="0" smtClean="0">
                <a:latin typeface="Comic Sans MS" pitchFamily="66" charset="0"/>
              </a:rPr>
              <a:t>‘t go</a:t>
            </a:r>
          </a:p>
          <a:p>
            <a:pPr>
              <a:lnSpc>
                <a:spcPct val="150000"/>
              </a:lnSpc>
            </a:pPr>
            <a:r>
              <a:rPr lang="cs-CZ" sz="3600" b="1" dirty="0" err="1" smtClean="0">
                <a:latin typeface="Comic Sans MS" pitchFamily="66" charset="0"/>
              </a:rPr>
              <a:t>She</a:t>
            </a:r>
            <a:r>
              <a:rPr lang="cs-CZ" sz="3600" b="1" dirty="0" smtClean="0">
                <a:latin typeface="Comic Sans MS" pitchFamily="66" charset="0"/>
              </a:rPr>
              <a:t> </a:t>
            </a:r>
            <a:r>
              <a:rPr lang="cs-CZ" sz="3600" b="1" dirty="0" err="1" smtClean="0">
                <a:latin typeface="Comic Sans MS" pitchFamily="66" charset="0"/>
              </a:rPr>
              <a:t>won</a:t>
            </a:r>
            <a:r>
              <a:rPr lang="cs-CZ" sz="3600" b="1" dirty="0" smtClean="0">
                <a:latin typeface="Comic Sans MS" pitchFamily="66" charset="0"/>
              </a:rPr>
              <a:t>‘t go</a:t>
            </a:r>
          </a:p>
          <a:p>
            <a:pPr>
              <a:lnSpc>
                <a:spcPct val="150000"/>
              </a:lnSpc>
            </a:pPr>
            <a:r>
              <a:rPr lang="cs-CZ" sz="3600" b="1" dirty="0" err="1" smtClean="0">
                <a:latin typeface="Comic Sans MS" pitchFamily="66" charset="0"/>
              </a:rPr>
              <a:t>It</a:t>
            </a:r>
            <a:r>
              <a:rPr lang="cs-CZ" sz="3600" b="1" dirty="0" smtClean="0">
                <a:latin typeface="Comic Sans MS" pitchFamily="66" charset="0"/>
              </a:rPr>
              <a:t> </a:t>
            </a:r>
            <a:r>
              <a:rPr lang="cs-CZ" sz="3600" b="1" dirty="0" err="1" smtClean="0">
                <a:latin typeface="Comic Sans MS" pitchFamily="66" charset="0"/>
              </a:rPr>
              <a:t>won</a:t>
            </a:r>
            <a:r>
              <a:rPr lang="cs-CZ" sz="3600" b="1" dirty="0" smtClean="0">
                <a:latin typeface="Comic Sans MS" pitchFamily="66" charset="0"/>
              </a:rPr>
              <a:t>‘t go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210000"/>
              </a:lnSpc>
            </a:pPr>
            <a:r>
              <a:rPr lang="cs-CZ" sz="3600" b="1" dirty="0" err="1" smtClean="0">
                <a:latin typeface="Comic Sans MS" pitchFamily="66" charset="0"/>
              </a:rPr>
              <a:t>We</a:t>
            </a:r>
            <a:r>
              <a:rPr lang="cs-CZ" sz="3600" b="1" dirty="0" smtClean="0">
                <a:latin typeface="Comic Sans MS" pitchFamily="66" charset="0"/>
              </a:rPr>
              <a:t> </a:t>
            </a:r>
            <a:r>
              <a:rPr lang="cs-CZ" sz="3600" b="1" dirty="0" err="1" smtClean="0">
                <a:latin typeface="Comic Sans MS" pitchFamily="66" charset="0"/>
              </a:rPr>
              <a:t>won</a:t>
            </a:r>
            <a:r>
              <a:rPr lang="cs-CZ" sz="3600" b="1" dirty="0" smtClean="0">
                <a:latin typeface="Comic Sans MS" pitchFamily="66" charset="0"/>
              </a:rPr>
              <a:t>‘t go</a:t>
            </a:r>
          </a:p>
          <a:p>
            <a:pPr>
              <a:lnSpc>
                <a:spcPct val="210000"/>
              </a:lnSpc>
            </a:pPr>
            <a:r>
              <a:rPr lang="cs-CZ" sz="3600" b="1" dirty="0" err="1" smtClean="0">
                <a:latin typeface="Comic Sans MS" pitchFamily="66" charset="0"/>
              </a:rPr>
              <a:t>You</a:t>
            </a:r>
            <a:r>
              <a:rPr lang="cs-CZ" sz="3600" b="1" dirty="0" smtClean="0">
                <a:latin typeface="Comic Sans MS" pitchFamily="66" charset="0"/>
              </a:rPr>
              <a:t> </a:t>
            </a:r>
            <a:r>
              <a:rPr lang="cs-CZ" sz="3600" b="1" dirty="0" err="1" smtClean="0">
                <a:latin typeface="Comic Sans MS" pitchFamily="66" charset="0"/>
              </a:rPr>
              <a:t>won</a:t>
            </a:r>
            <a:r>
              <a:rPr lang="cs-CZ" sz="3600" b="1" dirty="0" smtClean="0">
                <a:latin typeface="Comic Sans MS" pitchFamily="66" charset="0"/>
              </a:rPr>
              <a:t>‘t go</a:t>
            </a:r>
          </a:p>
          <a:p>
            <a:pPr>
              <a:lnSpc>
                <a:spcPct val="210000"/>
              </a:lnSpc>
            </a:pPr>
            <a:r>
              <a:rPr lang="cs-CZ" sz="3600" b="1" dirty="0" err="1" smtClean="0">
                <a:latin typeface="Comic Sans MS" pitchFamily="66" charset="0"/>
              </a:rPr>
              <a:t>They</a:t>
            </a:r>
            <a:r>
              <a:rPr lang="cs-CZ" sz="3600" b="1" dirty="0" smtClean="0">
                <a:latin typeface="Comic Sans MS" pitchFamily="66" charset="0"/>
              </a:rPr>
              <a:t> </a:t>
            </a:r>
            <a:r>
              <a:rPr lang="cs-CZ" sz="3600" b="1" dirty="0" err="1" smtClean="0">
                <a:latin typeface="Comic Sans MS" pitchFamily="66" charset="0"/>
              </a:rPr>
              <a:t>won</a:t>
            </a:r>
            <a:r>
              <a:rPr lang="cs-CZ" sz="3600" b="1" dirty="0" smtClean="0">
                <a:latin typeface="Comic Sans MS" pitchFamily="66" charset="0"/>
              </a:rPr>
              <a:t>‘t go</a:t>
            </a:r>
            <a:endParaRPr lang="cs-CZ" sz="36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79712" y="332656"/>
            <a:ext cx="4968552" cy="10801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atin typeface="Comic Sans MS" pitchFamily="66" charset="0"/>
              </a:rPr>
              <a:t>PROCVIČOVÁNÍ</a:t>
            </a:r>
            <a:endParaRPr lang="cs-CZ" sz="3600" b="1" dirty="0">
              <a:latin typeface="Comic Sans MS" pitchFamily="66" charset="0"/>
            </a:endParaRPr>
          </a:p>
        </p:txBody>
      </p:sp>
      <p:pic>
        <p:nvPicPr>
          <p:cNvPr id="3" name="Obrázek 2" descr="C:\Users\ucitel\AppData\Local\Microsoft\Windows\Temporary Internet Files\Low\Content.IE5\PBR7XT5Y\MC900357981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340768"/>
            <a:ext cx="2088232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C:\Users\ucitel\AppData\Local\Microsoft\Windows\Temporary Internet Files\Low\Content.IE5\UTBJ4F2Q\MC900232988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4077072"/>
            <a:ext cx="1944216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3347864" y="2276872"/>
            <a:ext cx="532859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Comic Sans MS" pitchFamily="66" charset="0"/>
              </a:rPr>
              <a:t>I </a:t>
            </a:r>
            <a:r>
              <a:rPr lang="cs-CZ" sz="3200" b="1" dirty="0" err="1" smtClean="0">
                <a:latin typeface="Comic Sans MS" pitchFamily="66" charset="0"/>
              </a:rPr>
              <a:t>won</a:t>
            </a:r>
            <a:r>
              <a:rPr lang="cs-CZ" sz="3200" b="1" dirty="0" smtClean="0">
                <a:latin typeface="Comic Sans MS" pitchFamily="66" charset="0"/>
              </a:rPr>
              <a:t>‘t </a:t>
            </a:r>
            <a:r>
              <a:rPr lang="cs-CZ" sz="3200" b="1" dirty="0" err="1" smtClean="0">
                <a:latin typeface="Comic Sans MS" pitchFamily="66" charset="0"/>
              </a:rPr>
              <a:t>write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homework</a:t>
            </a:r>
            <a:r>
              <a:rPr lang="cs-CZ" sz="3200" b="1" dirty="0" smtClean="0">
                <a:latin typeface="Comic Sans MS" pitchFamily="66" charset="0"/>
              </a:rPr>
              <a:t>.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563888" y="4797152"/>
            <a:ext cx="5256584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We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won</a:t>
            </a:r>
            <a:r>
              <a:rPr lang="cs-CZ" sz="3200" b="1" dirty="0" smtClean="0">
                <a:latin typeface="Comic Sans MS" pitchFamily="66" charset="0"/>
              </a:rPr>
              <a:t>‘t </a:t>
            </a:r>
            <a:r>
              <a:rPr lang="cs-CZ" sz="3200" b="1" dirty="0" err="1" smtClean="0">
                <a:latin typeface="Comic Sans MS" pitchFamily="66" charset="0"/>
              </a:rPr>
              <a:t>read</a:t>
            </a:r>
            <a:r>
              <a:rPr lang="cs-CZ" sz="3200" b="1" dirty="0" smtClean="0">
                <a:latin typeface="Comic Sans MS" pitchFamily="66" charset="0"/>
              </a:rPr>
              <a:t> a </a:t>
            </a:r>
            <a:r>
              <a:rPr lang="cs-CZ" sz="3200" b="1" dirty="0" err="1" smtClean="0">
                <a:latin typeface="Comic Sans MS" pitchFamily="66" charset="0"/>
              </a:rPr>
              <a:t>comic</a:t>
            </a:r>
            <a:r>
              <a:rPr lang="cs-CZ" sz="3200" b="1" dirty="0" smtClean="0">
                <a:latin typeface="Comic Sans MS" pitchFamily="66" charset="0"/>
              </a:rPr>
              <a:t>.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5536" y="3356992"/>
            <a:ext cx="28392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I/</a:t>
            </a:r>
            <a:r>
              <a:rPr lang="cs-CZ" sz="2400" b="1" dirty="0" err="1" smtClean="0">
                <a:latin typeface="Comic Sans MS" pitchFamily="66" charset="0"/>
              </a:rPr>
              <a:t>write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homework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7544" y="6093296"/>
            <a:ext cx="27478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Comic Sans MS" pitchFamily="66" charset="0"/>
              </a:rPr>
              <a:t>We</a:t>
            </a:r>
            <a:r>
              <a:rPr lang="cs-CZ" sz="2400" b="1" dirty="0" smtClean="0">
                <a:latin typeface="Comic Sans MS" pitchFamily="66" charset="0"/>
              </a:rPr>
              <a:t>/</a:t>
            </a:r>
            <a:r>
              <a:rPr lang="cs-CZ" sz="2400" b="1" dirty="0" err="1" smtClean="0">
                <a:latin typeface="Comic Sans MS" pitchFamily="66" charset="0"/>
              </a:rPr>
              <a:t>read</a:t>
            </a:r>
            <a:r>
              <a:rPr lang="cs-CZ" sz="2400" b="1" dirty="0" smtClean="0">
                <a:latin typeface="Comic Sans MS" pitchFamily="66" charset="0"/>
              </a:rPr>
              <a:t> a </a:t>
            </a:r>
            <a:r>
              <a:rPr lang="cs-CZ" sz="2400" b="1" dirty="0" err="1" smtClean="0">
                <a:latin typeface="Comic Sans MS" pitchFamily="66" charset="0"/>
              </a:rPr>
              <a:t>comic</a:t>
            </a:r>
            <a:endParaRPr lang="cs-CZ" sz="24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ucitel\AppData\Local\Microsoft\Windows\Temporary Internet Files\Low\Content.IE5\G6ZWGQFZ\MC900232151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88640"/>
            <a:ext cx="2520280" cy="1933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2" descr="C:\Users\ucitel\AppData\Local\Microsoft\Windows\Temporary Internet Files\Low\Content.IE5\AG694MCM\MC900232728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4077072"/>
            <a:ext cx="1691680" cy="22596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C:\Users\ucitel\AppData\Local\Microsoft\Windows\Temporary Internet Files\Low\Content.IE5\8G6YZFP7\MC900446248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6256" y="2060848"/>
            <a:ext cx="1706245" cy="17278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3635896" y="980728"/>
            <a:ext cx="496855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latin typeface="Comic Sans MS" pitchFamily="66" charset="0"/>
              </a:rPr>
              <a:t>They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won</a:t>
            </a:r>
            <a:r>
              <a:rPr lang="cs-CZ" sz="3200" b="1" dirty="0" smtClean="0">
                <a:latin typeface="Comic Sans MS" pitchFamily="66" charset="0"/>
              </a:rPr>
              <a:t>‘t </a:t>
            </a:r>
            <a:r>
              <a:rPr lang="cs-CZ" sz="3200" b="1" dirty="0" err="1" smtClean="0">
                <a:latin typeface="Comic Sans MS" pitchFamily="66" charset="0"/>
              </a:rPr>
              <a:t>watch</a:t>
            </a:r>
            <a:r>
              <a:rPr lang="cs-CZ" sz="3200" b="1" dirty="0" smtClean="0">
                <a:latin typeface="Comic Sans MS" pitchFamily="66" charset="0"/>
              </a:rPr>
              <a:t> TV.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7544" y="2996952"/>
            <a:ext cx="5400600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Comic Sans MS" pitchFamily="66" charset="0"/>
              </a:rPr>
              <a:t>He </a:t>
            </a:r>
            <a:r>
              <a:rPr lang="cs-CZ" sz="3200" b="1" dirty="0" err="1" smtClean="0">
                <a:latin typeface="Comic Sans MS" pitchFamily="66" charset="0"/>
              </a:rPr>
              <a:t>won</a:t>
            </a:r>
            <a:r>
              <a:rPr lang="cs-CZ" sz="3200" b="1" dirty="0" smtClean="0">
                <a:latin typeface="Comic Sans MS" pitchFamily="66" charset="0"/>
              </a:rPr>
              <a:t>‘t </a:t>
            </a:r>
            <a:r>
              <a:rPr lang="cs-CZ" sz="3200" b="1" dirty="0" err="1" smtClean="0">
                <a:latin typeface="Comic Sans MS" pitchFamily="66" charset="0"/>
              </a:rPr>
              <a:t>count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numbers</a:t>
            </a:r>
            <a:r>
              <a:rPr lang="cs-CZ" sz="3200" b="1" dirty="0" smtClean="0">
                <a:latin typeface="Comic Sans MS" pitchFamily="66" charset="0"/>
              </a:rPr>
              <a:t>.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915816" y="4941168"/>
            <a:ext cx="496855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latin typeface="Comic Sans MS" pitchFamily="66" charset="0"/>
              </a:rPr>
              <a:t>She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won</a:t>
            </a:r>
            <a:r>
              <a:rPr lang="cs-CZ" sz="3200" b="1" dirty="0" smtClean="0">
                <a:latin typeface="Comic Sans MS" pitchFamily="66" charset="0"/>
              </a:rPr>
              <a:t>‘t </a:t>
            </a:r>
            <a:r>
              <a:rPr lang="cs-CZ" sz="3200" b="1" dirty="0" err="1" smtClean="0">
                <a:latin typeface="Comic Sans MS" pitchFamily="66" charset="0"/>
              </a:rPr>
              <a:t>sing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well</a:t>
            </a:r>
            <a:r>
              <a:rPr lang="cs-CZ" sz="3200" b="1" dirty="0" smtClean="0">
                <a:latin typeface="Comic Sans MS" pitchFamily="66" charset="0"/>
              </a:rPr>
              <a:t>.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83568" y="2060848"/>
            <a:ext cx="24945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Comic Sans MS" pitchFamily="66" charset="0"/>
              </a:rPr>
              <a:t>They</a:t>
            </a:r>
            <a:r>
              <a:rPr lang="cs-CZ" sz="2400" b="1" dirty="0" smtClean="0">
                <a:latin typeface="Comic Sans MS" pitchFamily="66" charset="0"/>
              </a:rPr>
              <a:t>/</a:t>
            </a:r>
            <a:r>
              <a:rPr lang="cs-CZ" sz="2400" b="1" dirty="0" err="1" smtClean="0">
                <a:latin typeface="Comic Sans MS" pitchFamily="66" charset="0"/>
              </a:rPr>
              <a:t>watch</a:t>
            </a:r>
            <a:r>
              <a:rPr lang="cs-CZ" sz="2400" b="1" dirty="0" smtClean="0">
                <a:latin typeface="Comic Sans MS" pitchFamily="66" charset="0"/>
              </a:rPr>
              <a:t> TV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263083" y="3789040"/>
            <a:ext cx="28809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He/</a:t>
            </a:r>
            <a:r>
              <a:rPr lang="cs-CZ" sz="2400" b="1" dirty="0" err="1" smtClean="0">
                <a:latin typeface="Comic Sans MS" pitchFamily="66" charset="0"/>
              </a:rPr>
              <a:t>count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numbers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9552" y="6165304"/>
            <a:ext cx="21499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Comic Sans MS" pitchFamily="66" charset="0"/>
              </a:rPr>
              <a:t>She</a:t>
            </a:r>
            <a:r>
              <a:rPr lang="cs-CZ" sz="2400" b="1" dirty="0" smtClean="0">
                <a:latin typeface="Comic Sans MS" pitchFamily="66" charset="0"/>
              </a:rPr>
              <a:t>/</a:t>
            </a:r>
            <a:r>
              <a:rPr lang="cs-CZ" sz="2400" b="1" dirty="0" err="1" smtClean="0">
                <a:latin typeface="Comic Sans MS" pitchFamily="66" charset="0"/>
              </a:rPr>
              <a:t>sing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well</a:t>
            </a:r>
            <a:endParaRPr lang="cs-CZ" sz="24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ucitel\AppData\Local\Microsoft\Windows\Temporary Internet Files\Low\Content.IE5\8G6YZFP7\MC900349115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0"/>
            <a:ext cx="2232248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2" descr="C:\Users\ucitel\AppData\Local\Microsoft\Windows\Temporary Internet Files\Low\Content.IE5\G6ZWGQFZ\MC900128388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2060848"/>
            <a:ext cx="2207166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C:\Users\ucitel\AppData\Local\Microsoft\Windows\Temporary Internet Files\Low\Content.IE5\XS5UDPB1\MC900232441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4581128"/>
            <a:ext cx="2952328" cy="17638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755576" y="3212976"/>
            <a:ext cx="496855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latin typeface="Comic Sans MS" pitchFamily="66" charset="0"/>
              </a:rPr>
              <a:t>We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won</a:t>
            </a:r>
            <a:r>
              <a:rPr lang="cs-CZ" sz="3200" b="1" dirty="0" smtClean="0">
                <a:latin typeface="Comic Sans MS" pitchFamily="66" charset="0"/>
              </a:rPr>
              <a:t>‘t </a:t>
            </a:r>
            <a:r>
              <a:rPr lang="cs-CZ" sz="3200" b="1" dirty="0" err="1" smtClean="0">
                <a:latin typeface="Comic Sans MS" pitchFamily="66" charset="0"/>
              </a:rPr>
              <a:t>learn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English</a:t>
            </a:r>
            <a:r>
              <a:rPr lang="cs-CZ" sz="3200" b="1" dirty="0" smtClean="0">
                <a:latin typeface="Comic Sans MS" pitchFamily="66" charset="0"/>
              </a:rPr>
              <a:t>.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843808" y="5229200"/>
            <a:ext cx="5832648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Comic Sans MS" pitchFamily="66" charset="0"/>
              </a:rPr>
              <a:t>I </a:t>
            </a:r>
            <a:r>
              <a:rPr lang="cs-CZ" sz="3200" b="1" dirty="0" err="1" smtClean="0">
                <a:latin typeface="Comic Sans MS" pitchFamily="66" charset="0"/>
              </a:rPr>
              <a:t>won</a:t>
            </a:r>
            <a:r>
              <a:rPr lang="cs-CZ" sz="3200" b="1" dirty="0" smtClean="0">
                <a:latin typeface="Comic Sans MS" pitchFamily="66" charset="0"/>
              </a:rPr>
              <a:t>‘t go to </a:t>
            </a:r>
            <a:r>
              <a:rPr lang="cs-CZ" sz="3200" b="1" dirty="0" err="1" smtClean="0">
                <a:latin typeface="Comic Sans MS" pitchFamily="66" charset="0"/>
              </a:rPr>
              <a:t>bed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at</a:t>
            </a:r>
            <a:r>
              <a:rPr lang="cs-CZ" sz="3200" b="1" dirty="0" smtClean="0">
                <a:latin typeface="Comic Sans MS" pitchFamily="66" charset="0"/>
              </a:rPr>
              <a:t> 10 </a:t>
            </a:r>
            <a:r>
              <a:rPr lang="cs-CZ" sz="3200" b="1" dirty="0" err="1" smtClean="0">
                <a:latin typeface="Comic Sans MS" pitchFamily="66" charset="0"/>
              </a:rPr>
              <a:t>pm</a:t>
            </a:r>
            <a:r>
              <a:rPr lang="cs-CZ" sz="3200" b="1" dirty="0" smtClean="0">
                <a:latin typeface="Comic Sans MS" pitchFamily="66" charset="0"/>
              </a:rPr>
              <a:t>.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483768" y="836712"/>
            <a:ext cx="640871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latin typeface="Comic Sans MS" pitchFamily="66" charset="0"/>
              </a:rPr>
              <a:t>You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won</a:t>
            </a:r>
            <a:r>
              <a:rPr lang="cs-CZ" sz="3200" b="1" dirty="0" smtClean="0">
                <a:latin typeface="Comic Sans MS" pitchFamily="66" charset="0"/>
              </a:rPr>
              <a:t>‘t </a:t>
            </a:r>
            <a:r>
              <a:rPr lang="cs-CZ" sz="3200" b="1" dirty="0" err="1" smtClean="0">
                <a:latin typeface="Comic Sans MS" pitchFamily="66" charset="0"/>
              </a:rPr>
              <a:t>work</a:t>
            </a:r>
            <a:r>
              <a:rPr lang="cs-CZ" sz="3200" b="1" dirty="0" smtClean="0">
                <a:latin typeface="Comic Sans MS" pitchFamily="66" charset="0"/>
              </a:rPr>
              <a:t> in </a:t>
            </a:r>
            <a:r>
              <a:rPr lang="cs-CZ" sz="3200" b="1" dirty="0" err="1" smtClean="0">
                <a:latin typeface="Comic Sans MS" pitchFamily="66" charset="0"/>
              </a:rPr>
              <a:t>the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garden</a:t>
            </a:r>
            <a:r>
              <a:rPr lang="cs-CZ" sz="3200" b="1" dirty="0" smtClean="0">
                <a:latin typeface="Comic Sans MS" pitchFamily="66" charset="0"/>
              </a:rPr>
              <a:t>.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0" y="2276872"/>
            <a:ext cx="36840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Comic Sans MS" pitchFamily="66" charset="0"/>
              </a:rPr>
              <a:t>You</a:t>
            </a:r>
            <a:r>
              <a:rPr lang="cs-CZ" sz="2400" b="1" dirty="0" smtClean="0">
                <a:latin typeface="Comic Sans MS" pitchFamily="66" charset="0"/>
              </a:rPr>
              <a:t>/</a:t>
            </a:r>
            <a:r>
              <a:rPr lang="cs-CZ" sz="2400" b="1" dirty="0" err="1" smtClean="0">
                <a:latin typeface="Comic Sans MS" pitchFamily="66" charset="0"/>
              </a:rPr>
              <a:t>work</a:t>
            </a:r>
            <a:r>
              <a:rPr lang="cs-CZ" sz="2400" b="1" dirty="0" smtClean="0">
                <a:latin typeface="Comic Sans MS" pitchFamily="66" charset="0"/>
              </a:rPr>
              <a:t> in </a:t>
            </a:r>
            <a:r>
              <a:rPr lang="cs-CZ" sz="2400" b="1" dirty="0" err="1" smtClean="0">
                <a:latin typeface="Comic Sans MS" pitchFamily="66" charset="0"/>
              </a:rPr>
              <a:t>the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garden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423383" y="4149080"/>
            <a:ext cx="27206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Comic Sans MS" pitchFamily="66" charset="0"/>
              </a:rPr>
              <a:t>We</a:t>
            </a:r>
            <a:r>
              <a:rPr lang="cs-CZ" sz="2400" b="1" dirty="0" smtClean="0">
                <a:latin typeface="Comic Sans MS" pitchFamily="66" charset="0"/>
              </a:rPr>
              <a:t>/</a:t>
            </a:r>
            <a:r>
              <a:rPr lang="cs-CZ" sz="2400" b="1" dirty="0" err="1" smtClean="0">
                <a:latin typeface="Comic Sans MS" pitchFamily="66" charset="0"/>
              </a:rPr>
              <a:t>learn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English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9552" y="6093296"/>
            <a:ext cx="19431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I/go to </a:t>
            </a:r>
            <a:r>
              <a:rPr lang="cs-CZ" sz="2400" b="1" dirty="0" err="1" smtClean="0">
                <a:latin typeface="Comic Sans MS" pitchFamily="66" charset="0"/>
              </a:rPr>
              <a:t>bed</a:t>
            </a:r>
            <a:endParaRPr lang="cs-CZ" sz="24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ucitel\AppData\Local\Microsoft\Windows\Temporary Internet Files\Low\Content.IE5\AG694MCM\MC900216670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548680"/>
            <a:ext cx="2376264" cy="2664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2" descr="C:\Users\ucitel\AppData\Local\Microsoft\Windows\Temporary Internet Files\Low\Content.IE5\SD8TKQRG\MC900285626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4005064"/>
            <a:ext cx="2736304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843808" y="1628800"/>
            <a:ext cx="604867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Comic Sans MS" pitchFamily="66" charset="0"/>
              </a:rPr>
              <a:t>He </a:t>
            </a:r>
            <a:r>
              <a:rPr lang="cs-CZ" sz="3200" b="1" dirty="0" err="1" smtClean="0">
                <a:latin typeface="Comic Sans MS" pitchFamily="66" charset="0"/>
              </a:rPr>
              <a:t>won</a:t>
            </a:r>
            <a:r>
              <a:rPr lang="cs-CZ" sz="3200" b="1" dirty="0" smtClean="0">
                <a:latin typeface="Comic Sans MS" pitchFamily="66" charset="0"/>
              </a:rPr>
              <a:t>‘t </a:t>
            </a:r>
            <a:r>
              <a:rPr lang="cs-CZ" sz="3200" b="1" dirty="0" err="1" smtClean="0">
                <a:latin typeface="Comic Sans MS" pitchFamily="66" charset="0"/>
              </a:rPr>
              <a:t>have</a:t>
            </a:r>
            <a:r>
              <a:rPr lang="cs-CZ" sz="3200" b="1" dirty="0" smtClean="0">
                <a:latin typeface="Comic Sans MS" pitchFamily="66" charset="0"/>
              </a:rPr>
              <a:t> a piano </a:t>
            </a:r>
            <a:r>
              <a:rPr lang="cs-CZ" sz="3200" b="1" dirty="0" err="1" smtClean="0">
                <a:latin typeface="Comic Sans MS" pitchFamily="66" charset="0"/>
              </a:rPr>
              <a:t>lesson</a:t>
            </a:r>
            <a:r>
              <a:rPr lang="cs-CZ" sz="3200" b="1" dirty="0" smtClean="0">
                <a:latin typeface="Comic Sans MS" pitchFamily="66" charset="0"/>
              </a:rPr>
              <a:t>.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635896" y="4869160"/>
            <a:ext cx="496855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latin typeface="Comic Sans MS" pitchFamily="66" charset="0"/>
              </a:rPr>
              <a:t>They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won</a:t>
            </a:r>
            <a:r>
              <a:rPr lang="cs-CZ" sz="3200" b="1" dirty="0" smtClean="0">
                <a:latin typeface="Comic Sans MS" pitchFamily="66" charset="0"/>
              </a:rPr>
              <a:t>‘t </a:t>
            </a:r>
            <a:r>
              <a:rPr lang="cs-CZ" sz="3200" b="1" dirty="0" err="1" smtClean="0">
                <a:latin typeface="Comic Sans MS" pitchFamily="66" charset="0"/>
              </a:rPr>
              <a:t>have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dinner</a:t>
            </a:r>
            <a:r>
              <a:rPr lang="cs-CZ" sz="3200" b="1" dirty="0" smtClean="0">
                <a:latin typeface="Comic Sans MS" pitchFamily="66" charset="0"/>
              </a:rPr>
              <a:t>.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3284984"/>
            <a:ext cx="36150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He/</a:t>
            </a:r>
            <a:r>
              <a:rPr lang="cs-CZ" sz="2400" b="1" dirty="0" err="1" smtClean="0">
                <a:latin typeface="Comic Sans MS" pitchFamily="66" charset="0"/>
              </a:rPr>
              <a:t>have</a:t>
            </a:r>
            <a:r>
              <a:rPr lang="cs-CZ" sz="2400" b="1" dirty="0" smtClean="0">
                <a:latin typeface="Comic Sans MS" pitchFamily="66" charset="0"/>
              </a:rPr>
              <a:t> a piano </a:t>
            </a:r>
            <a:r>
              <a:rPr lang="cs-CZ" sz="2400" b="1" dirty="0" err="1" smtClean="0">
                <a:latin typeface="Comic Sans MS" pitchFamily="66" charset="0"/>
              </a:rPr>
              <a:t>lesson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27584" y="6165304"/>
            <a:ext cx="27895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Comic Sans MS" pitchFamily="66" charset="0"/>
              </a:rPr>
              <a:t>They</a:t>
            </a:r>
            <a:r>
              <a:rPr lang="cs-CZ" sz="2400" b="1" dirty="0" smtClean="0">
                <a:latin typeface="Comic Sans MS" pitchFamily="66" charset="0"/>
              </a:rPr>
              <a:t>/</a:t>
            </a:r>
            <a:r>
              <a:rPr lang="cs-CZ" sz="2400" b="1" dirty="0" err="1" smtClean="0">
                <a:latin typeface="Comic Sans MS" pitchFamily="66" charset="0"/>
              </a:rPr>
              <a:t>have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dinner</a:t>
            </a:r>
            <a:endParaRPr lang="cs-CZ" sz="24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ucitel\AppData\Local\Microsoft\Windows\Temporary Internet Files\Low\Content.IE5\XS5UDPB1\MC900361626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0"/>
            <a:ext cx="2304256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2" descr="C:\Users\ucitel\AppData\Local\Microsoft\Windows\Temporary Internet Files\Low\Content.IE5\EKHJ0FHD\MC900355903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1556792"/>
            <a:ext cx="2001386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C:\Users\ucitel\AppData\Local\Microsoft\Windows\Temporary Internet Files\Low\Content.IE5\8G6YZFP7\MC900357999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3861048"/>
            <a:ext cx="2016224" cy="22967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3419872" y="476672"/>
            <a:ext cx="496855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latin typeface="Comic Sans MS" pitchFamily="66" charset="0"/>
              </a:rPr>
              <a:t>You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won</a:t>
            </a:r>
            <a:r>
              <a:rPr lang="cs-CZ" sz="3200" b="1" dirty="0" smtClean="0">
                <a:latin typeface="Comic Sans MS" pitchFamily="66" charset="0"/>
              </a:rPr>
              <a:t>‘t </a:t>
            </a:r>
            <a:r>
              <a:rPr lang="cs-CZ" sz="3200" b="1" dirty="0" err="1" smtClean="0">
                <a:latin typeface="Comic Sans MS" pitchFamily="66" charset="0"/>
              </a:rPr>
              <a:t>swim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fast</a:t>
            </a:r>
            <a:r>
              <a:rPr lang="cs-CZ" sz="3200" b="1" dirty="0" smtClean="0">
                <a:latin typeface="Comic Sans MS" pitchFamily="66" charset="0"/>
              </a:rPr>
              <a:t>.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27584" y="2780928"/>
            <a:ext cx="496855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latin typeface="Comic Sans MS" pitchFamily="66" charset="0"/>
              </a:rPr>
              <a:t>She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won</a:t>
            </a:r>
            <a:r>
              <a:rPr lang="cs-CZ" sz="3200" b="1" dirty="0" smtClean="0">
                <a:latin typeface="Comic Sans MS" pitchFamily="66" charset="0"/>
              </a:rPr>
              <a:t>‘t go </a:t>
            </a:r>
            <a:r>
              <a:rPr lang="cs-CZ" sz="3200" b="1" dirty="0" err="1" smtClean="0">
                <a:latin typeface="Comic Sans MS" pitchFamily="66" charset="0"/>
              </a:rPr>
              <a:t>shopping</a:t>
            </a:r>
            <a:r>
              <a:rPr lang="cs-CZ" sz="3200" b="1" dirty="0" smtClean="0">
                <a:latin typeface="Comic Sans MS" pitchFamily="66" charset="0"/>
              </a:rPr>
              <a:t>.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347864" y="5013176"/>
            <a:ext cx="496855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Comic Sans MS" pitchFamily="66" charset="0"/>
              </a:rPr>
              <a:t>He </a:t>
            </a:r>
            <a:r>
              <a:rPr lang="cs-CZ" sz="3200" b="1" dirty="0" err="1" smtClean="0">
                <a:latin typeface="Comic Sans MS" pitchFamily="66" charset="0"/>
              </a:rPr>
              <a:t>won</a:t>
            </a:r>
            <a:r>
              <a:rPr lang="cs-CZ" sz="3200" b="1" dirty="0" smtClean="0">
                <a:latin typeface="Comic Sans MS" pitchFamily="66" charset="0"/>
              </a:rPr>
              <a:t>‘t play </a:t>
            </a:r>
            <a:r>
              <a:rPr lang="cs-CZ" sz="3200" b="1" dirty="0" err="1" smtClean="0">
                <a:latin typeface="Comic Sans MS" pitchFamily="66" charset="0"/>
              </a:rPr>
              <a:t>football</a:t>
            </a:r>
            <a:r>
              <a:rPr lang="cs-CZ" sz="3200" b="1" dirty="0" smtClean="0">
                <a:latin typeface="Comic Sans MS" pitchFamily="66" charset="0"/>
              </a:rPr>
              <a:t>.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547664" y="1628800"/>
            <a:ext cx="22990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Comic Sans MS" pitchFamily="66" charset="0"/>
              </a:rPr>
              <a:t>You</a:t>
            </a:r>
            <a:r>
              <a:rPr lang="cs-CZ" sz="2400" b="1" dirty="0" smtClean="0">
                <a:latin typeface="Comic Sans MS" pitchFamily="66" charset="0"/>
              </a:rPr>
              <a:t>/</a:t>
            </a:r>
            <a:r>
              <a:rPr lang="cs-CZ" sz="2400" b="1" dirty="0" err="1" smtClean="0">
                <a:latin typeface="Comic Sans MS" pitchFamily="66" charset="0"/>
              </a:rPr>
              <a:t>swim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fast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550020" y="3717032"/>
            <a:ext cx="25939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Comic Sans MS" pitchFamily="66" charset="0"/>
              </a:rPr>
              <a:t>She</a:t>
            </a:r>
            <a:r>
              <a:rPr lang="cs-CZ" sz="2400" b="1" dirty="0" smtClean="0">
                <a:latin typeface="Comic Sans MS" pitchFamily="66" charset="0"/>
              </a:rPr>
              <a:t>/go </a:t>
            </a:r>
            <a:r>
              <a:rPr lang="cs-CZ" sz="2400" b="1" dirty="0" err="1" smtClean="0">
                <a:latin typeface="Comic Sans MS" pitchFamily="66" charset="0"/>
              </a:rPr>
              <a:t>shopping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3528" y="6165304"/>
            <a:ext cx="26228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He/play </a:t>
            </a:r>
            <a:r>
              <a:rPr lang="cs-CZ" sz="2400" b="1" dirty="0" err="1" smtClean="0">
                <a:latin typeface="Comic Sans MS" pitchFamily="66" charset="0"/>
              </a:rPr>
              <a:t>football</a:t>
            </a:r>
            <a:endParaRPr lang="cs-CZ" sz="24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476672"/>
            <a:ext cx="82809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PSANÍ: http://officeimg.vo.msecnd.net/en-us/images/MH900357981.jpg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23528" y="836712"/>
            <a:ext cx="73448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ČTENÍ: http://officeimg.vo.msecnd.net/en-us/images/MH900232988.jpg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23528" y="1268760"/>
            <a:ext cx="88204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KOUKÁNÍ NA TELEVIZI: http://officeimg.vo.msecnd.net/en-us/images/MH900232151.jpg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95536" y="1628800"/>
            <a:ext cx="84969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ZPÍVÁNÍ: http://officeimg.vo.msecnd.net/en-us/images/MH900232728.jpg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95536" y="1988840"/>
            <a:ext cx="81369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POČÍTÁNÍ: http://officeimg.vo.msecnd.net/en-us/images/MH900446248.jpg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95536" y="2348880"/>
            <a:ext cx="84969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PLAVÁNÍ: http://officeimg.vo.msecnd.net/en-us/images/MH900361626.jpg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323528" y="2708920"/>
            <a:ext cx="85689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NAKUPOVÁNÍ: http://officeimg.vo.msecnd.net/en-us/images/MH900355903.jpg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95536" y="3068960"/>
            <a:ext cx="82089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FOTBAL: http://officeimg.vo.msecnd.net/en-us/images/MH900357999.jpg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95536" y="3501008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PRÁCE NA ZAHRADĚ: http://officeimg.vo.msecnd.net/en-us/images/MH900349115.jpg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23528" y="3861048"/>
            <a:ext cx="83529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UČENÍ: http://officeimg.vo.msecnd.net/en-us/images/MH900128388.jpg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323528" y="4293096"/>
            <a:ext cx="86409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JÍT DO POSTELE: http://officeimg.vo.msecnd.net/en-us/images/MH900232441.jpg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323528" y="4653136"/>
            <a:ext cx="86409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HRANÍ NA PIANO: http://officeimg.vo.msecnd.net/en-us/images/MH900216670.jpg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395536" y="5013176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VEČEŘET: http://officeimg.vo.msecnd.net/en-us/images/MH900285626.jpg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95536" y="188640"/>
            <a:ext cx="79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</TotalTime>
  <Words>388</Words>
  <Application>Microsoft Office PowerPoint</Application>
  <PresentationFormat>Předvádění na obrazovce (4:3)</PresentationFormat>
  <Paragraphs>87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DIGITÁLNÍ UČEBNÍ MATERIÁL: VY_32_INOVACE_01_Aj7_64 </vt:lpstr>
      <vt:lpstr>Snímek 2</vt:lpstr>
      <vt:lpstr>Snímek 3</vt:lpstr>
      <vt:lpstr>Budoucí čas prostý –  záporná věta</vt:lpstr>
      <vt:lpstr>Tvary v různých osobách</vt:lpstr>
      <vt:lpstr>Příklad časování slovesa GO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 UČEBNÍ MATERIÁL: VY_32_INOVACE_01_Aj6_01</dc:title>
  <dc:creator>ucitel</dc:creator>
  <cp:lastModifiedBy>ucitel</cp:lastModifiedBy>
  <cp:revision>20</cp:revision>
  <dcterms:created xsi:type="dcterms:W3CDTF">2013-10-07T16:07:02Z</dcterms:created>
  <dcterms:modified xsi:type="dcterms:W3CDTF">2014-04-28T20:15:04Z</dcterms:modified>
</cp:coreProperties>
</file>