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3" r:id="rId3"/>
    <p:sldId id="257" r:id="rId4"/>
    <p:sldId id="258" r:id="rId5"/>
    <p:sldId id="259" r:id="rId6"/>
    <p:sldId id="260" r:id="rId7"/>
    <p:sldId id="261" r:id="rId8"/>
    <p:sldId id="262" r:id="rId9"/>
    <p:sldId id="275" r:id="rId10"/>
    <p:sldId id="269" r:id="rId11"/>
    <p:sldId id="276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31F75-338C-41CF-846C-ACB7198FDD87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3C361-F409-4BCC-87F4-7F76F14C4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31F75-338C-41CF-846C-ACB7198FDD87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3C361-F409-4BCC-87F4-7F76F14C4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31F75-338C-41CF-846C-ACB7198FDD87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3C361-F409-4BCC-87F4-7F76F14C4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31F75-338C-41CF-846C-ACB7198FDD87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3C361-F409-4BCC-87F4-7F76F14C4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31F75-338C-41CF-846C-ACB7198FDD87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3C361-F409-4BCC-87F4-7F76F14C4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31F75-338C-41CF-846C-ACB7198FDD87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3C361-F409-4BCC-87F4-7F76F14C4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31F75-338C-41CF-846C-ACB7198FDD87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3C361-F409-4BCC-87F4-7F76F14C4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31F75-338C-41CF-846C-ACB7198FDD87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3C361-F409-4BCC-87F4-7F76F14C4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31F75-338C-41CF-846C-ACB7198FDD87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3C361-F409-4BCC-87F4-7F76F14C4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31F75-338C-41CF-846C-ACB7198FDD87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3C361-F409-4BCC-87F4-7F76F14C4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31F75-338C-41CF-846C-ACB7198FDD87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3C361-F409-4BCC-87F4-7F76F14C4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131F75-338C-41CF-846C-ACB7198FDD87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D3C361-F409-4BCC-87F4-7F76F14C4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img.vo.msecnd.net/en-us/images/MH900232149.jpg" TargetMode="External"/><Relationship Id="rId3" Type="http://schemas.openxmlformats.org/officeDocument/2006/relationships/hyperlink" Target="http://officeimg.vo.msecnd.net/en-us/images/MH900383328.jpg" TargetMode="External"/><Relationship Id="rId7" Type="http://schemas.openxmlformats.org/officeDocument/2006/relationships/hyperlink" Target="http://officeimg.vo.msecnd.net/en-us/images/MH900234324.jpg" TargetMode="External"/><Relationship Id="rId2" Type="http://schemas.openxmlformats.org/officeDocument/2006/relationships/hyperlink" Target="http://officeimg.vo.msecnd.net/en-us/images/MH90023215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img.vo.msecnd.net/en-us/images/MH900233446.jpg" TargetMode="External"/><Relationship Id="rId5" Type="http://schemas.openxmlformats.org/officeDocument/2006/relationships/hyperlink" Target="http://officeimg.vo.msecnd.net/en-us/images/MH900233439.jpg" TargetMode="External"/><Relationship Id="rId4" Type="http://schemas.openxmlformats.org/officeDocument/2006/relationships/hyperlink" Target="http://officeimg.vo.msecnd.net/en-us/images/MH900083337.jpg" TargetMode="External"/><Relationship Id="rId9" Type="http://schemas.openxmlformats.org/officeDocument/2006/relationships/hyperlink" Target="http://officeimg.vo.msecnd.net/en-us/images/MH90019520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552" y="2492896"/>
          <a:ext cx="8136904" cy="3814126"/>
        </p:xfrm>
        <a:graphic>
          <a:graphicData uri="http://schemas.openxmlformats.org/drawingml/2006/table">
            <a:tbl>
              <a:tblPr bandRow="1" bandCol="1">
                <a:tableStyleId>{5940675A-B579-460E-94D1-54222C63F5DA}</a:tableStyleId>
              </a:tblPr>
              <a:tblGrid>
                <a:gridCol w="2736304"/>
                <a:gridCol w="5400600"/>
              </a:tblGrid>
              <a:tr h="73731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Škola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Základní škola T.G. Masaryka </a:t>
                      </a:r>
                      <a:r>
                        <a:rPr lang="cs-CZ" b="1" dirty="0" err="1" smtClean="0"/>
                        <a:t>Komárov</a:t>
                      </a:r>
                      <a:r>
                        <a:rPr lang="cs-CZ" b="1" dirty="0" smtClean="0"/>
                        <a:t>, okres Beroun</a:t>
                      </a:r>
                      <a:endParaRPr lang="cs-CZ" b="1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Jméno autora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Pavla </a:t>
                      </a:r>
                      <a:r>
                        <a:rPr lang="cs-CZ" b="1" dirty="0" err="1" smtClean="0"/>
                        <a:t>Kredbová</a:t>
                      </a:r>
                      <a:endParaRPr lang="cs-CZ" b="1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Datum vytvoření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20.5. </a:t>
                      </a:r>
                      <a:r>
                        <a:rPr lang="cs-CZ" b="1" dirty="0" smtClean="0"/>
                        <a:t>2013</a:t>
                      </a:r>
                      <a:endParaRPr lang="cs-CZ" b="1" dirty="0"/>
                    </a:p>
                  </a:txBody>
                  <a:tcPr/>
                </a:tc>
              </a:tr>
              <a:tr h="59100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Vzdělávací obor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Anglický jazyk</a:t>
                      </a:r>
                      <a:endParaRPr lang="cs-CZ" b="1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Tématická</a:t>
                      </a:r>
                      <a:r>
                        <a:rPr lang="cs-CZ" b="1" dirty="0" smtClean="0"/>
                        <a:t> oblast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Anglický jazyk  </a:t>
                      </a:r>
                      <a:r>
                        <a:rPr lang="cs-CZ" b="1" dirty="0" smtClean="0"/>
                        <a:t>7. </a:t>
                      </a:r>
                      <a:r>
                        <a:rPr lang="cs-CZ" b="1" dirty="0" smtClean="0"/>
                        <a:t>ročník</a:t>
                      </a:r>
                      <a:endParaRPr lang="cs-CZ" b="1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b="1" dirty="0" smtClean="0"/>
                        <a:t>Téma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Going</a:t>
                      </a:r>
                      <a:r>
                        <a:rPr lang="cs-CZ" b="1" dirty="0" smtClean="0"/>
                        <a:t> to – positive,</a:t>
                      </a:r>
                      <a:r>
                        <a:rPr lang="cs-CZ" b="1" baseline="0" dirty="0" smtClean="0"/>
                        <a:t> negative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539552" y="188640"/>
            <a:ext cx="8064896" cy="1368152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683568" y="1700808"/>
            <a:ext cx="7772400" cy="4349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DIGITÁLNÍ UČEBNÍ MATERIÁL: </a:t>
            </a: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VY_32_INOVACE_01_Aj7_67</a:t>
            </a:r>
            <a:endParaRPr kumimoji="0" lang="cs-CZ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60648"/>
            <a:ext cx="8532440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Anotace:</a:t>
            </a:r>
          </a:p>
          <a:p>
            <a:r>
              <a:rPr lang="cs-CZ" sz="2400" dirty="0" smtClean="0">
                <a:latin typeface="Comic Sans MS" pitchFamily="66" charset="0"/>
              </a:rPr>
              <a:t>Tento materiál slouží k představení tvorby </a:t>
            </a:r>
            <a:r>
              <a:rPr lang="cs-CZ" sz="2400" dirty="0" smtClean="0">
                <a:latin typeface="Comic Sans MS" pitchFamily="66" charset="0"/>
              </a:rPr>
              <a:t>budoucího času pomocí GOING </a:t>
            </a:r>
            <a:r>
              <a:rPr lang="cs-CZ" sz="2400" dirty="0" smtClean="0">
                <a:latin typeface="Comic Sans MS" pitchFamily="66" charset="0"/>
              </a:rPr>
              <a:t>TO </a:t>
            </a:r>
            <a:r>
              <a:rPr lang="cs-CZ" sz="2400" dirty="0" smtClean="0">
                <a:latin typeface="Comic Sans MS" pitchFamily="66" charset="0"/>
              </a:rPr>
              <a:t>v kladných a záporných </a:t>
            </a:r>
            <a:r>
              <a:rPr lang="cs-CZ" sz="2400" dirty="0" smtClean="0">
                <a:latin typeface="Comic Sans MS" pitchFamily="66" charset="0"/>
              </a:rPr>
              <a:t>větách oznamovacích</a:t>
            </a:r>
            <a:r>
              <a:rPr lang="cs-CZ" sz="2400" dirty="0" smtClean="0">
                <a:latin typeface="Comic Sans MS" pitchFamily="66" charset="0"/>
              </a:rPr>
              <a:t>.</a:t>
            </a:r>
          </a:p>
          <a:p>
            <a:endParaRPr lang="cs-CZ" sz="2400" dirty="0" smtClean="0">
              <a:latin typeface="Comic Sans MS" pitchFamily="66" charset="0"/>
            </a:endParaRPr>
          </a:p>
          <a:p>
            <a:r>
              <a:rPr lang="cs-CZ" sz="2400" dirty="0" smtClean="0">
                <a:latin typeface="Comic Sans MS" pitchFamily="66" charset="0"/>
              </a:rPr>
              <a:t>Str. </a:t>
            </a:r>
            <a:r>
              <a:rPr lang="cs-CZ" sz="2400" dirty="0" smtClean="0">
                <a:latin typeface="Comic Sans MS" pitchFamily="66" charset="0"/>
              </a:rPr>
              <a:t>4-7 </a:t>
            </a:r>
            <a:r>
              <a:rPr lang="cs-CZ" sz="2400" dirty="0" smtClean="0">
                <a:latin typeface="Comic Sans MS" pitchFamily="66" charset="0"/>
              </a:rPr>
              <a:t>– tyto stany slouží k představení gramatiky, obsahují teoretický </a:t>
            </a:r>
            <a:r>
              <a:rPr lang="cs-CZ" sz="2400" dirty="0" smtClean="0">
                <a:latin typeface="Comic Sans MS" pitchFamily="66" charset="0"/>
              </a:rPr>
              <a:t>i konkrétní návod </a:t>
            </a:r>
            <a:r>
              <a:rPr lang="cs-CZ" sz="2400" dirty="0" smtClean="0">
                <a:latin typeface="Comic Sans MS" pitchFamily="66" charset="0"/>
              </a:rPr>
              <a:t>na tvorbu daného času</a:t>
            </a:r>
          </a:p>
          <a:p>
            <a:endParaRPr lang="cs-CZ" sz="2400" dirty="0" smtClean="0">
              <a:latin typeface="Comic Sans MS" pitchFamily="66" charset="0"/>
            </a:endParaRPr>
          </a:p>
          <a:p>
            <a:endParaRPr lang="cs-CZ" sz="2400" dirty="0" smtClean="0">
              <a:latin typeface="Comic Sans MS" pitchFamily="66" charset="0"/>
            </a:endParaRPr>
          </a:p>
          <a:p>
            <a:r>
              <a:rPr lang="cs-CZ" sz="2400" dirty="0" smtClean="0">
                <a:latin typeface="Comic Sans MS" pitchFamily="66" charset="0"/>
              </a:rPr>
              <a:t>Str. </a:t>
            </a:r>
            <a:r>
              <a:rPr lang="cs-CZ" sz="2400" dirty="0" smtClean="0">
                <a:latin typeface="Comic Sans MS" pitchFamily="66" charset="0"/>
              </a:rPr>
              <a:t>8-11 </a:t>
            </a:r>
            <a:r>
              <a:rPr lang="cs-CZ" sz="2400" dirty="0" smtClean="0">
                <a:latin typeface="Comic Sans MS" pitchFamily="66" charset="0"/>
              </a:rPr>
              <a:t>– tyto stránky slouží k procvičování daného času, děti </a:t>
            </a:r>
            <a:r>
              <a:rPr lang="cs-CZ" sz="2400" dirty="0" smtClean="0">
                <a:latin typeface="Comic Sans MS" pitchFamily="66" charset="0"/>
              </a:rPr>
              <a:t>tvoří </a:t>
            </a:r>
            <a:r>
              <a:rPr lang="cs-CZ" sz="2400" dirty="0" smtClean="0">
                <a:latin typeface="Comic Sans MS" pitchFamily="66" charset="0"/>
              </a:rPr>
              <a:t>věty </a:t>
            </a:r>
            <a:r>
              <a:rPr lang="cs-CZ" sz="2400" dirty="0" smtClean="0">
                <a:latin typeface="Comic Sans MS" pitchFamily="66" charset="0"/>
              </a:rPr>
              <a:t>pomocí daných sloves. Pro kontrolu </a:t>
            </a:r>
            <a:r>
              <a:rPr lang="cs-CZ" sz="2400" dirty="0" smtClean="0">
                <a:latin typeface="Comic Sans MS" pitchFamily="66" charset="0"/>
              </a:rPr>
              <a:t>kliknou na daný obrázek a </a:t>
            </a:r>
            <a:r>
              <a:rPr lang="cs-CZ" sz="2400" dirty="0" smtClean="0">
                <a:latin typeface="Comic Sans MS" pitchFamily="66" charset="0"/>
              </a:rPr>
              <a:t>zobrazí se jim kladná věta. Pokud kliknou na kladnou větu, zobrazí se jim věta záporná</a:t>
            </a:r>
            <a:endParaRPr lang="cs-CZ" sz="2400" dirty="0" smtClean="0">
              <a:latin typeface="Comic Sans MS" pitchFamily="66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268760"/>
            <a:ext cx="8208912" cy="34778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endParaRPr lang="cs-CZ" sz="4400" b="1" cap="all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Comic Sans MS" pitchFamily="66" charset="0"/>
            </a:endParaRPr>
          </a:p>
          <a:p>
            <a:pPr algn="ctr"/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FUTURE GOING TO </a:t>
            </a:r>
          </a:p>
          <a:p>
            <a:pPr algn="ctr"/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POSITIVE AND NEGATIVE SENTENCES</a:t>
            </a:r>
          </a:p>
          <a:p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79512" y="260648"/>
            <a:ext cx="8712968" cy="11430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Positive sentence – kladná věta oznamovací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1556792"/>
            <a:ext cx="8712968" cy="5112568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pPr algn="ctr">
              <a:buNone/>
            </a:pPr>
            <a:endParaRPr lang="cs-CZ" sz="4300" dirty="0" smtClean="0">
              <a:latin typeface="Comic Sans MS" pitchFamily="66" charset="0"/>
            </a:endParaRPr>
          </a:p>
          <a:p>
            <a:pPr algn="ctr">
              <a:buNone/>
            </a:pPr>
            <a:r>
              <a:rPr lang="cs-CZ" sz="4300" b="1" dirty="0" smtClean="0">
                <a:latin typeface="Comic Sans MS" pitchFamily="66" charset="0"/>
              </a:rPr>
              <a:t>Kladná věta pomocí GOING TO se tvoří takto:</a:t>
            </a:r>
          </a:p>
          <a:p>
            <a:pPr algn="ctr">
              <a:buNone/>
            </a:pPr>
            <a:endParaRPr lang="cs-CZ" sz="4300" dirty="0" smtClean="0">
              <a:latin typeface="Comic Sans MS" pitchFamily="66" charset="0"/>
            </a:endParaRPr>
          </a:p>
          <a:p>
            <a:pPr>
              <a:lnSpc>
                <a:spcPct val="120000"/>
              </a:lnSpc>
              <a:buNone/>
            </a:pPr>
            <a:r>
              <a:rPr lang="cs-CZ" sz="4300" dirty="0" smtClean="0">
                <a:latin typeface="Comic Sans MS" pitchFamily="66" charset="0"/>
              </a:rPr>
              <a:t>*Podmět</a:t>
            </a:r>
          </a:p>
          <a:p>
            <a:pPr>
              <a:lnSpc>
                <a:spcPct val="120000"/>
              </a:lnSpc>
              <a:buNone/>
            </a:pPr>
            <a:r>
              <a:rPr lang="cs-CZ" sz="4300" dirty="0" smtClean="0">
                <a:latin typeface="Comic Sans MS" pitchFamily="66" charset="0"/>
              </a:rPr>
              <a:t>*Tvar slovesa BÝT v přítomném čase (</a:t>
            </a:r>
            <a:r>
              <a:rPr lang="cs-CZ" sz="4300" dirty="0" err="1" smtClean="0">
                <a:latin typeface="Comic Sans MS" pitchFamily="66" charset="0"/>
              </a:rPr>
              <a:t>am</a:t>
            </a:r>
            <a:r>
              <a:rPr lang="cs-CZ" sz="4300" dirty="0" smtClean="0">
                <a:latin typeface="Comic Sans MS" pitchFamily="66" charset="0"/>
              </a:rPr>
              <a:t>/</a:t>
            </a:r>
            <a:r>
              <a:rPr lang="cs-CZ" sz="4300" dirty="0" err="1" smtClean="0">
                <a:latin typeface="Comic Sans MS" pitchFamily="66" charset="0"/>
              </a:rPr>
              <a:t>is</a:t>
            </a:r>
            <a:r>
              <a:rPr lang="cs-CZ" sz="4300" dirty="0" smtClean="0">
                <a:latin typeface="Comic Sans MS" pitchFamily="66" charset="0"/>
              </a:rPr>
              <a:t>/are)</a:t>
            </a:r>
          </a:p>
          <a:p>
            <a:pPr>
              <a:lnSpc>
                <a:spcPct val="120000"/>
              </a:lnSpc>
              <a:buNone/>
            </a:pPr>
            <a:r>
              <a:rPr lang="cs-CZ" sz="4300" dirty="0" smtClean="0">
                <a:latin typeface="Comic Sans MS" pitchFamily="66" charset="0"/>
              </a:rPr>
              <a:t>*Vazba GOING TO</a:t>
            </a:r>
          </a:p>
          <a:p>
            <a:pPr>
              <a:lnSpc>
                <a:spcPct val="120000"/>
              </a:lnSpc>
              <a:buNone/>
            </a:pPr>
            <a:r>
              <a:rPr lang="cs-CZ" sz="4300" dirty="0" smtClean="0">
                <a:latin typeface="Comic Sans MS" pitchFamily="66" charset="0"/>
              </a:rPr>
              <a:t>*Plnovýznamové sloveso v základním tvaru</a:t>
            </a:r>
          </a:p>
          <a:p>
            <a:r>
              <a:rPr lang="cs-CZ" sz="4300" dirty="0" smtClean="0">
                <a:latin typeface="Comic Sans MS" pitchFamily="66" charset="0"/>
              </a:rPr>
              <a:t>Př. He </a:t>
            </a:r>
            <a:r>
              <a:rPr lang="cs-CZ" sz="4300" dirty="0" err="1" smtClean="0">
                <a:latin typeface="Comic Sans MS" pitchFamily="66" charset="0"/>
              </a:rPr>
              <a:t>is</a:t>
            </a:r>
            <a:r>
              <a:rPr lang="cs-CZ" sz="4300" dirty="0" smtClean="0">
                <a:latin typeface="Comic Sans MS" pitchFamily="66" charset="0"/>
              </a:rPr>
              <a:t> </a:t>
            </a:r>
            <a:r>
              <a:rPr lang="cs-CZ" sz="4300" dirty="0" err="1" smtClean="0">
                <a:latin typeface="Comic Sans MS" pitchFamily="66" charset="0"/>
              </a:rPr>
              <a:t>going</a:t>
            </a:r>
            <a:r>
              <a:rPr lang="cs-CZ" sz="4300" dirty="0" smtClean="0">
                <a:latin typeface="Comic Sans MS" pitchFamily="66" charset="0"/>
              </a:rPr>
              <a:t> to play </a:t>
            </a:r>
            <a:r>
              <a:rPr lang="cs-CZ" sz="4300" dirty="0" err="1" smtClean="0">
                <a:latin typeface="Comic Sans MS" pitchFamily="66" charset="0"/>
              </a:rPr>
              <a:t>football</a:t>
            </a:r>
            <a:r>
              <a:rPr lang="cs-CZ" sz="4300" dirty="0" smtClean="0"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cs-CZ" sz="4400" dirty="0" smtClean="0">
                <a:latin typeface="Comic Sans MS" pitchFamily="66" charset="0"/>
              </a:rPr>
              <a:t>		</a:t>
            </a:r>
            <a:endParaRPr lang="cs-CZ" sz="4400" b="1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Comic Sans MS" pitchFamily="66" charset="0"/>
              </a:rPr>
              <a:t>Příklad časování pro sloveso DO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latin typeface="Comic Sans MS" pitchFamily="66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dirty="0" smtClean="0">
                <a:latin typeface="Comic Sans MS" pitchFamily="66" charset="0"/>
              </a:rPr>
              <a:t>I </a:t>
            </a:r>
            <a:r>
              <a:rPr lang="cs-CZ" dirty="0" err="1" smtClean="0">
                <a:latin typeface="Comic Sans MS" pitchFamily="66" charset="0"/>
              </a:rPr>
              <a:t>am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going</a:t>
            </a:r>
            <a:r>
              <a:rPr lang="cs-CZ" dirty="0" smtClean="0">
                <a:latin typeface="Comic Sans MS" pitchFamily="66" charset="0"/>
              </a:rPr>
              <a:t> to do</a:t>
            </a:r>
          </a:p>
          <a:p>
            <a:pPr>
              <a:lnSpc>
                <a:spcPct val="150000"/>
              </a:lnSpc>
              <a:buNone/>
            </a:pPr>
            <a:r>
              <a:rPr lang="cs-CZ" dirty="0" err="1" smtClean="0">
                <a:latin typeface="Comic Sans MS" pitchFamily="66" charset="0"/>
              </a:rPr>
              <a:t>You</a:t>
            </a:r>
            <a:r>
              <a:rPr lang="cs-CZ" dirty="0" smtClean="0">
                <a:latin typeface="Comic Sans MS" pitchFamily="66" charset="0"/>
              </a:rPr>
              <a:t> are </a:t>
            </a:r>
            <a:r>
              <a:rPr lang="cs-CZ" dirty="0" err="1" smtClean="0">
                <a:latin typeface="Comic Sans MS" pitchFamily="66" charset="0"/>
              </a:rPr>
              <a:t>going</a:t>
            </a:r>
            <a:r>
              <a:rPr lang="cs-CZ" dirty="0" smtClean="0">
                <a:latin typeface="Comic Sans MS" pitchFamily="66" charset="0"/>
              </a:rPr>
              <a:t> to do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>
                <a:latin typeface="Comic Sans MS" pitchFamily="66" charset="0"/>
              </a:rPr>
              <a:t>He </a:t>
            </a:r>
            <a:r>
              <a:rPr lang="cs-CZ" dirty="0" err="1" smtClean="0">
                <a:latin typeface="Comic Sans MS" pitchFamily="66" charset="0"/>
              </a:rPr>
              <a:t>is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going</a:t>
            </a:r>
            <a:r>
              <a:rPr lang="cs-CZ" dirty="0" smtClean="0">
                <a:latin typeface="Comic Sans MS" pitchFamily="66" charset="0"/>
              </a:rPr>
              <a:t> to do</a:t>
            </a:r>
          </a:p>
          <a:p>
            <a:pPr>
              <a:lnSpc>
                <a:spcPct val="150000"/>
              </a:lnSpc>
              <a:buNone/>
            </a:pPr>
            <a:r>
              <a:rPr lang="cs-CZ" dirty="0" err="1" smtClean="0">
                <a:latin typeface="Comic Sans MS" pitchFamily="66" charset="0"/>
              </a:rPr>
              <a:t>She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is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going</a:t>
            </a:r>
            <a:r>
              <a:rPr lang="cs-CZ" dirty="0" smtClean="0">
                <a:latin typeface="Comic Sans MS" pitchFamily="66" charset="0"/>
              </a:rPr>
              <a:t> to do</a:t>
            </a:r>
          </a:p>
          <a:p>
            <a:pPr>
              <a:lnSpc>
                <a:spcPct val="150000"/>
              </a:lnSpc>
              <a:buNone/>
            </a:pPr>
            <a:r>
              <a:rPr lang="cs-CZ" dirty="0" err="1" smtClean="0">
                <a:latin typeface="Comic Sans MS" pitchFamily="66" charset="0"/>
              </a:rPr>
              <a:t>It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is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going</a:t>
            </a:r>
            <a:r>
              <a:rPr lang="cs-CZ" dirty="0" smtClean="0">
                <a:latin typeface="Comic Sans MS" pitchFamily="66" charset="0"/>
              </a:rPr>
              <a:t> to do 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endParaRPr lang="cs-CZ" dirty="0" smtClean="0">
              <a:latin typeface="Comic Sans MS" pitchFamily="66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dirty="0" err="1" smtClean="0">
                <a:latin typeface="Comic Sans MS" pitchFamily="66" charset="0"/>
              </a:rPr>
              <a:t>We</a:t>
            </a:r>
            <a:r>
              <a:rPr lang="cs-CZ" dirty="0" smtClean="0">
                <a:latin typeface="Comic Sans MS" pitchFamily="66" charset="0"/>
              </a:rPr>
              <a:t> are </a:t>
            </a:r>
            <a:r>
              <a:rPr lang="cs-CZ" dirty="0" err="1" smtClean="0">
                <a:latin typeface="Comic Sans MS" pitchFamily="66" charset="0"/>
              </a:rPr>
              <a:t>going</a:t>
            </a:r>
            <a:r>
              <a:rPr lang="cs-CZ" dirty="0" smtClean="0">
                <a:latin typeface="Comic Sans MS" pitchFamily="66" charset="0"/>
              </a:rPr>
              <a:t> to do</a:t>
            </a:r>
          </a:p>
          <a:p>
            <a:pPr>
              <a:lnSpc>
                <a:spcPct val="150000"/>
              </a:lnSpc>
              <a:buNone/>
            </a:pPr>
            <a:r>
              <a:rPr lang="cs-CZ" dirty="0" err="1" smtClean="0">
                <a:latin typeface="Comic Sans MS" pitchFamily="66" charset="0"/>
              </a:rPr>
              <a:t>You</a:t>
            </a:r>
            <a:r>
              <a:rPr lang="cs-CZ" dirty="0" smtClean="0">
                <a:latin typeface="Comic Sans MS" pitchFamily="66" charset="0"/>
              </a:rPr>
              <a:t> are </a:t>
            </a:r>
            <a:r>
              <a:rPr lang="cs-CZ" dirty="0" err="1" smtClean="0">
                <a:latin typeface="Comic Sans MS" pitchFamily="66" charset="0"/>
              </a:rPr>
              <a:t>going</a:t>
            </a:r>
            <a:r>
              <a:rPr lang="cs-CZ" dirty="0" smtClean="0">
                <a:latin typeface="Comic Sans MS" pitchFamily="66" charset="0"/>
              </a:rPr>
              <a:t> to do</a:t>
            </a:r>
          </a:p>
          <a:p>
            <a:pPr>
              <a:lnSpc>
                <a:spcPct val="150000"/>
              </a:lnSpc>
              <a:buNone/>
            </a:pPr>
            <a:r>
              <a:rPr lang="cs-CZ" dirty="0" err="1" smtClean="0">
                <a:latin typeface="Comic Sans MS" pitchFamily="66" charset="0"/>
              </a:rPr>
              <a:t>They</a:t>
            </a:r>
            <a:r>
              <a:rPr lang="cs-CZ" dirty="0" smtClean="0">
                <a:latin typeface="Comic Sans MS" pitchFamily="66" charset="0"/>
              </a:rPr>
              <a:t> are </a:t>
            </a:r>
            <a:r>
              <a:rPr lang="cs-CZ" dirty="0" err="1" smtClean="0">
                <a:latin typeface="Comic Sans MS" pitchFamily="66" charset="0"/>
              </a:rPr>
              <a:t>going</a:t>
            </a:r>
            <a:r>
              <a:rPr lang="cs-CZ" dirty="0" smtClean="0">
                <a:latin typeface="Comic Sans MS" pitchFamily="66" charset="0"/>
              </a:rPr>
              <a:t> to do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latin typeface="Comic Sans MS" pitchFamily="66" charset="0"/>
              </a:rPr>
              <a:t>Negative sentence - záporná věta oznamovací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Zápornou větu tvoříme takto: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*Podmět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*Tvar slovesa BÝT v přítomném čase v záporu (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am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not/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isn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‘t/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aren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‘t)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*Vazba GOING TO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*Plnovýznamové sloveso v základním tvaru</a:t>
            </a:r>
          </a:p>
          <a:p>
            <a:pPr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Př.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They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aren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‘t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going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to visit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Prague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  <a:p>
            <a:pPr>
              <a:buNone/>
            </a:pPr>
            <a:endParaRPr lang="cs-CZ" sz="4400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Časování slovesa DO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lvl="1">
              <a:lnSpc>
                <a:spcPct val="150000"/>
              </a:lnSpc>
              <a:buNone/>
            </a:pPr>
            <a:endParaRPr lang="cs-CZ" dirty="0" smtClean="0">
              <a:latin typeface="Comic Sans MS" pitchFamily="66" charset="0"/>
            </a:endParaRPr>
          </a:p>
          <a:p>
            <a:pPr lvl="1">
              <a:lnSpc>
                <a:spcPct val="150000"/>
              </a:lnSpc>
              <a:buNone/>
            </a:pPr>
            <a:r>
              <a:rPr lang="cs-CZ" sz="2800" dirty="0" smtClean="0">
                <a:latin typeface="Comic Sans MS" pitchFamily="66" charset="0"/>
              </a:rPr>
              <a:t>I‘m not </a:t>
            </a:r>
            <a:r>
              <a:rPr lang="cs-CZ" sz="2800" dirty="0" err="1" smtClean="0">
                <a:latin typeface="Comic Sans MS" pitchFamily="66" charset="0"/>
              </a:rPr>
              <a:t>going</a:t>
            </a:r>
            <a:r>
              <a:rPr lang="cs-CZ" sz="2800" dirty="0" smtClean="0">
                <a:latin typeface="Comic Sans MS" pitchFamily="66" charset="0"/>
              </a:rPr>
              <a:t> to do</a:t>
            </a:r>
          </a:p>
          <a:p>
            <a:pPr lvl="1">
              <a:lnSpc>
                <a:spcPct val="150000"/>
              </a:lnSpc>
              <a:buNone/>
            </a:pPr>
            <a:r>
              <a:rPr lang="cs-CZ" sz="2800" dirty="0" err="1" smtClean="0">
                <a:latin typeface="Comic Sans MS" pitchFamily="66" charset="0"/>
              </a:rPr>
              <a:t>You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aren</a:t>
            </a:r>
            <a:r>
              <a:rPr lang="cs-CZ" sz="2800" dirty="0" smtClean="0">
                <a:latin typeface="Comic Sans MS" pitchFamily="66" charset="0"/>
              </a:rPr>
              <a:t>‘t </a:t>
            </a:r>
            <a:r>
              <a:rPr lang="cs-CZ" sz="2800" dirty="0" err="1" smtClean="0">
                <a:latin typeface="Comic Sans MS" pitchFamily="66" charset="0"/>
              </a:rPr>
              <a:t>going</a:t>
            </a:r>
            <a:r>
              <a:rPr lang="cs-CZ" sz="2800" dirty="0" smtClean="0">
                <a:latin typeface="Comic Sans MS" pitchFamily="66" charset="0"/>
              </a:rPr>
              <a:t> to do</a:t>
            </a:r>
          </a:p>
          <a:p>
            <a:pPr lvl="1">
              <a:lnSpc>
                <a:spcPct val="150000"/>
              </a:lnSpc>
              <a:buNone/>
            </a:pPr>
            <a:r>
              <a:rPr lang="cs-CZ" sz="2800" dirty="0" smtClean="0">
                <a:latin typeface="Comic Sans MS" pitchFamily="66" charset="0"/>
              </a:rPr>
              <a:t>He </a:t>
            </a:r>
            <a:r>
              <a:rPr lang="cs-CZ" sz="2800" dirty="0" err="1" smtClean="0">
                <a:latin typeface="Comic Sans MS" pitchFamily="66" charset="0"/>
              </a:rPr>
              <a:t>isn</a:t>
            </a:r>
            <a:r>
              <a:rPr lang="cs-CZ" sz="2800" dirty="0" smtClean="0">
                <a:latin typeface="Comic Sans MS" pitchFamily="66" charset="0"/>
              </a:rPr>
              <a:t>‘t </a:t>
            </a:r>
            <a:r>
              <a:rPr lang="cs-CZ" sz="2800" dirty="0" err="1" smtClean="0">
                <a:latin typeface="Comic Sans MS" pitchFamily="66" charset="0"/>
              </a:rPr>
              <a:t>going</a:t>
            </a:r>
            <a:r>
              <a:rPr lang="cs-CZ" sz="2800" dirty="0" smtClean="0">
                <a:latin typeface="Comic Sans MS" pitchFamily="66" charset="0"/>
              </a:rPr>
              <a:t> to do</a:t>
            </a:r>
          </a:p>
          <a:p>
            <a:pPr lvl="1">
              <a:lnSpc>
                <a:spcPct val="150000"/>
              </a:lnSpc>
              <a:buNone/>
            </a:pPr>
            <a:r>
              <a:rPr lang="cs-CZ" sz="2800" dirty="0" err="1" smtClean="0">
                <a:latin typeface="Comic Sans MS" pitchFamily="66" charset="0"/>
              </a:rPr>
              <a:t>She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isn</a:t>
            </a:r>
            <a:r>
              <a:rPr lang="cs-CZ" sz="2800" dirty="0" smtClean="0">
                <a:latin typeface="Comic Sans MS" pitchFamily="66" charset="0"/>
              </a:rPr>
              <a:t>‘t </a:t>
            </a:r>
            <a:r>
              <a:rPr lang="cs-CZ" sz="2800" dirty="0" err="1" smtClean="0">
                <a:latin typeface="Comic Sans MS" pitchFamily="66" charset="0"/>
              </a:rPr>
              <a:t>going</a:t>
            </a:r>
            <a:r>
              <a:rPr lang="cs-CZ" sz="2800" dirty="0" smtClean="0">
                <a:latin typeface="Comic Sans MS" pitchFamily="66" charset="0"/>
              </a:rPr>
              <a:t> to do</a:t>
            </a:r>
          </a:p>
          <a:p>
            <a:pPr lvl="1">
              <a:lnSpc>
                <a:spcPct val="150000"/>
              </a:lnSpc>
              <a:buNone/>
            </a:pPr>
            <a:r>
              <a:rPr lang="cs-CZ" sz="2800" dirty="0" err="1" smtClean="0">
                <a:latin typeface="Comic Sans MS" pitchFamily="66" charset="0"/>
              </a:rPr>
              <a:t>It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isn</a:t>
            </a:r>
            <a:r>
              <a:rPr lang="cs-CZ" sz="2800" dirty="0" smtClean="0">
                <a:latin typeface="Comic Sans MS" pitchFamily="66" charset="0"/>
              </a:rPr>
              <a:t>‘t </a:t>
            </a:r>
            <a:r>
              <a:rPr lang="cs-CZ" sz="2800" dirty="0" err="1" smtClean="0">
                <a:latin typeface="Comic Sans MS" pitchFamily="66" charset="0"/>
              </a:rPr>
              <a:t>going</a:t>
            </a:r>
            <a:r>
              <a:rPr lang="cs-CZ" sz="2800" dirty="0" smtClean="0">
                <a:latin typeface="Comic Sans MS" pitchFamily="66" charset="0"/>
              </a:rPr>
              <a:t> to do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>
              <a:lnSpc>
                <a:spcPct val="150000"/>
              </a:lnSpc>
              <a:buNone/>
            </a:pPr>
            <a:endParaRPr lang="cs-CZ" dirty="0" smtClean="0">
              <a:latin typeface="Comic Sans MS" pitchFamily="66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600" dirty="0" err="1" smtClean="0">
                <a:latin typeface="Comic Sans MS" pitchFamily="66" charset="0"/>
              </a:rPr>
              <a:t>We</a:t>
            </a:r>
            <a:r>
              <a:rPr lang="cs-CZ" sz="2600" dirty="0" smtClean="0">
                <a:latin typeface="Comic Sans MS" pitchFamily="66" charset="0"/>
              </a:rPr>
              <a:t> </a:t>
            </a:r>
            <a:r>
              <a:rPr lang="cs-CZ" sz="2600" dirty="0" err="1" smtClean="0">
                <a:latin typeface="Comic Sans MS" pitchFamily="66" charset="0"/>
              </a:rPr>
              <a:t>aren</a:t>
            </a:r>
            <a:r>
              <a:rPr lang="cs-CZ" sz="2600" dirty="0" smtClean="0">
                <a:latin typeface="Comic Sans MS" pitchFamily="66" charset="0"/>
              </a:rPr>
              <a:t>‘t </a:t>
            </a:r>
            <a:r>
              <a:rPr lang="cs-CZ" sz="2600" dirty="0" err="1" smtClean="0">
                <a:latin typeface="Comic Sans MS" pitchFamily="66" charset="0"/>
              </a:rPr>
              <a:t>going</a:t>
            </a:r>
            <a:r>
              <a:rPr lang="cs-CZ" sz="2600" dirty="0" smtClean="0">
                <a:latin typeface="Comic Sans MS" pitchFamily="66" charset="0"/>
              </a:rPr>
              <a:t> to do</a:t>
            </a:r>
          </a:p>
          <a:p>
            <a:pPr>
              <a:lnSpc>
                <a:spcPct val="150000"/>
              </a:lnSpc>
              <a:buNone/>
            </a:pPr>
            <a:r>
              <a:rPr lang="cs-CZ" sz="2600" dirty="0" err="1" smtClean="0">
                <a:latin typeface="Comic Sans MS" pitchFamily="66" charset="0"/>
              </a:rPr>
              <a:t>You</a:t>
            </a:r>
            <a:r>
              <a:rPr lang="cs-CZ" sz="2600" dirty="0" smtClean="0">
                <a:latin typeface="Comic Sans MS" pitchFamily="66" charset="0"/>
              </a:rPr>
              <a:t> </a:t>
            </a:r>
            <a:r>
              <a:rPr lang="cs-CZ" sz="2600" dirty="0" err="1" smtClean="0">
                <a:latin typeface="Comic Sans MS" pitchFamily="66" charset="0"/>
              </a:rPr>
              <a:t>aren</a:t>
            </a:r>
            <a:r>
              <a:rPr lang="cs-CZ" sz="2600" dirty="0" smtClean="0">
                <a:latin typeface="Comic Sans MS" pitchFamily="66" charset="0"/>
              </a:rPr>
              <a:t>‘t </a:t>
            </a:r>
            <a:r>
              <a:rPr lang="cs-CZ" sz="2600" dirty="0" err="1" smtClean="0">
                <a:latin typeface="Comic Sans MS" pitchFamily="66" charset="0"/>
              </a:rPr>
              <a:t>going</a:t>
            </a:r>
            <a:r>
              <a:rPr lang="cs-CZ" sz="2600" dirty="0" smtClean="0">
                <a:latin typeface="Comic Sans MS" pitchFamily="66" charset="0"/>
              </a:rPr>
              <a:t> to do</a:t>
            </a:r>
          </a:p>
          <a:p>
            <a:pPr>
              <a:lnSpc>
                <a:spcPct val="150000"/>
              </a:lnSpc>
              <a:buNone/>
            </a:pPr>
            <a:r>
              <a:rPr lang="cs-CZ" sz="2600" dirty="0" err="1" smtClean="0">
                <a:latin typeface="Comic Sans MS" pitchFamily="66" charset="0"/>
              </a:rPr>
              <a:t>They</a:t>
            </a:r>
            <a:r>
              <a:rPr lang="cs-CZ" sz="2600" dirty="0" smtClean="0">
                <a:latin typeface="Comic Sans MS" pitchFamily="66" charset="0"/>
              </a:rPr>
              <a:t> </a:t>
            </a:r>
            <a:r>
              <a:rPr lang="cs-CZ" sz="2600" dirty="0" err="1" smtClean="0">
                <a:latin typeface="Comic Sans MS" pitchFamily="66" charset="0"/>
              </a:rPr>
              <a:t>aren</a:t>
            </a:r>
            <a:r>
              <a:rPr lang="cs-CZ" sz="2600" dirty="0" smtClean="0">
                <a:latin typeface="Comic Sans MS" pitchFamily="66" charset="0"/>
              </a:rPr>
              <a:t>‘t </a:t>
            </a:r>
            <a:r>
              <a:rPr lang="cs-CZ" sz="2600" dirty="0" err="1" smtClean="0">
                <a:latin typeface="Comic Sans MS" pitchFamily="66" charset="0"/>
              </a:rPr>
              <a:t>going</a:t>
            </a:r>
            <a:r>
              <a:rPr lang="cs-CZ" sz="2600" dirty="0" smtClean="0">
                <a:latin typeface="Comic Sans MS" pitchFamily="66" charset="0"/>
              </a:rPr>
              <a:t> to do</a:t>
            </a:r>
            <a:endParaRPr lang="cs-CZ" sz="26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88640"/>
            <a:ext cx="8424936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Přelož věty do anglického jazyka, pro kontrolu klikni </a:t>
            </a:r>
          </a:p>
          <a:p>
            <a:r>
              <a:rPr lang="cs-CZ" sz="2400" b="1" dirty="0" smtClean="0">
                <a:latin typeface="Comic Sans MS" pitchFamily="66" charset="0"/>
              </a:rPr>
              <a:t>na příslušný obrázek,ukáže se ti správné řešení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556792"/>
            <a:ext cx="2160240" cy="14852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149080"/>
            <a:ext cx="2088232" cy="14909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Obdélník 7"/>
          <p:cNvSpPr/>
          <p:nvPr/>
        </p:nvSpPr>
        <p:spPr>
          <a:xfrm>
            <a:off x="2915816" y="2492896"/>
            <a:ext cx="597666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They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aren</a:t>
            </a:r>
            <a:r>
              <a:rPr lang="cs-CZ" sz="2400" b="1" dirty="0" smtClean="0">
                <a:latin typeface="Comic Sans MS" pitchFamily="66" charset="0"/>
              </a:rPr>
              <a:t>‘t </a:t>
            </a:r>
            <a:r>
              <a:rPr lang="cs-CZ" sz="2400" b="1" dirty="0" err="1" smtClean="0">
                <a:latin typeface="Comic Sans MS" pitchFamily="66" charset="0"/>
              </a:rPr>
              <a:t>going</a:t>
            </a:r>
            <a:r>
              <a:rPr lang="cs-CZ" sz="2400" b="1" dirty="0" smtClean="0">
                <a:latin typeface="Comic Sans MS" pitchFamily="66" charset="0"/>
              </a:rPr>
              <a:t> to </a:t>
            </a:r>
            <a:r>
              <a:rPr lang="cs-CZ" sz="2400" b="1" dirty="0" err="1" smtClean="0">
                <a:latin typeface="Comic Sans MS" pitchFamily="66" charset="0"/>
              </a:rPr>
              <a:t>watch</a:t>
            </a:r>
            <a:r>
              <a:rPr lang="cs-CZ" sz="2400" b="1" dirty="0" smtClean="0">
                <a:latin typeface="Comic Sans MS" pitchFamily="66" charset="0"/>
              </a:rPr>
              <a:t> TV.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87824" y="1484784"/>
            <a:ext cx="597666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They</a:t>
            </a:r>
            <a:r>
              <a:rPr lang="cs-CZ" sz="2400" b="1" dirty="0" smtClean="0">
                <a:latin typeface="Comic Sans MS" pitchFamily="66" charset="0"/>
              </a:rPr>
              <a:t> are </a:t>
            </a:r>
            <a:r>
              <a:rPr lang="cs-CZ" sz="2400" b="1" dirty="0" err="1" smtClean="0">
                <a:latin typeface="Comic Sans MS" pitchFamily="66" charset="0"/>
              </a:rPr>
              <a:t>going</a:t>
            </a:r>
            <a:r>
              <a:rPr lang="cs-CZ" sz="2400" b="1" dirty="0" smtClean="0">
                <a:latin typeface="Comic Sans MS" pitchFamily="66" charset="0"/>
              </a:rPr>
              <a:t> to </a:t>
            </a:r>
            <a:r>
              <a:rPr lang="cs-CZ" sz="2400" b="1" dirty="0" err="1" smtClean="0">
                <a:latin typeface="Comic Sans MS" pitchFamily="66" charset="0"/>
              </a:rPr>
              <a:t>watch</a:t>
            </a:r>
            <a:r>
              <a:rPr lang="cs-CZ" sz="2400" b="1" dirty="0" smtClean="0">
                <a:latin typeface="Comic Sans MS" pitchFamily="66" charset="0"/>
              </a:rPr>
              <a:t> TV.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87824" y="5301208"/>
            <a:ext cx="5976664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He </a:t>
            </a:r>
            <a:r>
              <a:rPr lang="cs-CZ" sz="2400" b="1" dirty="0" err="1" smtClean="0">
                <a:latin typeface="Comic Sans MS" pitchFamily="66" charset="0"/>
              </a:rPr>
              <a:t>isn</a:t>
            </a:r>
            <a:r>
              <a:rPr lang="cs-CZ" sz="2400" b="1" dirty="0" smtClean="0">
                <a:latin typeface="Comic Sans MS" pitchFamily="66" charset="0"/>
              </a:rPr>
              <a:t>‘t </a:t>
            </a:r>
            <a:r>
              <a:rPr lang="cs-CZ" sz="2400" b="1" dirty="0" err="1" smtClean="0">
                <a:latin typeface="Comic Sans MS" pitchFamily="66" charset="0"/>
              </a:rPr>
              <a:t>going</a:t>
            </a:r>
            <a:r>
              <a:rPr lang="cs-CZ" sz="2400" b="1" dirty="0" smtClean="0">
                <a:latin typeface="Comic Sans MS" pitchFamily="66" charset="0"/>
              </a:rPr>
              <a:t> to listen to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music.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15816" y="4221088"/>
            <a:ext cx="5976664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He </a:t>
            </a:r>
            <a:r>
              <a:rPr lang="cs-CZ" sz="2400" b="1" dirty="0" err="1" smtClean="0">
                <a:latin typeface="Comic Sans MS" pitchFamily="66" charset="0"/>
              </a:rPr>
              <a:t>is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going</a:t>
            </a:r>
            <a:r>
              <a:rPr lang="cs-CZ" sz="2400" b="1" dirty="0" smtClean="0">
                <a:latin typeface="Comic Sans MS" pitchFamily="66" charset="0"/>
              </a:rPr>
              <a:t> to listen to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music.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7544" y="3140968"/>
            <a:ext cx="2016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latin typeface="Comic Sans MS" pitchFamily="66" charset="0"/>
              </a:rPr>
              <a:t>They</a:t>
            </a:r>
            <a:r>
              <a:rPr lang="cs-CZ" b="1" dirty="0" smtClean="0">
                <a:latin typeface="Comic Sans MS" pitchFamily="66" charset="0"/>
              </a:rPr>
              <a:t> /</a:t>
            </a:r>
            <a:r>
              <a:rPr lang="cs-CZ" b="1" dirty="0" err="1" smtClean="0">
                <a:latin typeface="Comic Sans MS" pitchFamily="66" charset="0"/>
              </a:rPr>
              <a:t>watch</a:t>
            </a:r>
            <a:r>
              <a:rPr lang="cs-CZ" b="1" dirty="0" smtClean="0">
                <a:latin typeface="Comic Sans MS" pitchFamily="66" charset="0"/>
              </a:rPr>
              <a:t> TV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79512" y="5733256"/>
            <a:ext cx="27045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He/listen to </a:t>
            </a:r>
            <a:r>
              <a:rPr lang="cs-CZ" b="1" dirty="0" err="1" smtClean="0">
                <a:latin typeface="Comic Sans MS" pitchFamily="66" charset="0"/>
              </a:rPr>
              <a:t>the</a:t>
            </a:r>
            <a:r>
              <a:rPr lang="cs-CZ" b="1" dirty="0" smtClean="0">
                <a:latin typeface="Comic Sans MS" pitchFamily="66" charset="0"/>
              </a:rPr>
              <a:t> music</a:t>
            </a:r>
            <a:endParaRPr lang="cs-CZ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340768"/>
            <a:ext cx="1930019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2555776" y="1484784"/>
            <a:ext cx="6372200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She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is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going</a:t>
            </a:r>
            <a:r>
              <a:rPr lang="cs-CZ" sz="2400" b="1" dirty="0" smtClean="0">
                <a:latin typeface="Comic Sans MS" pitchFamily="66" charset="0"/>
              </a:rPr>
              <a:t> to </a:t>
            </a:r>
            <a:r>
              <a:rPr lang="cs-CZ" sz="2400" b="1" dirty="0" err="1" smtClean="0">
                <a:latin typeface="Comic Sans MS" pitchFamily="66" charset="0"/>
              </a:rPr>
              <a:t>kiss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him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at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wedding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83768" y="2420888"/>
            <a:ext cx="6660232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She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isn</a:t>
            </a:r>
            <a:r>
              <a:rPr lang="cs-CZ" sz="2400" b="1" dirty="0" smtClean="0">
                <a:latin typeface="Comic Sans MS" pitchFamily="66" charset="0"/>
              </a:rPr>
              <a:t>‘t </a:t>
            </a:r>
            <a:r>
              <a:rPr lang="cs-CZ" sz="2400" b="1" dirty="0" err="1" smtClean="0">
                <a:latin typeface="Comic Sans MS" pitchFamily="66" charset="0"/>
              </a:rPr>
              <a:t>going</a:t>
            </a:r>
            <a:r>
              <a:rPr lang="cs-CZ" sz="2400" b="1" dirty="0" smtClean="0">
                <a:latin typeface="Comic Sans MS" pitchFamily="66" charset="0"/>
              </a:rPr>
              <a:t> to </a:t>
            </a:r>
            <a:r>
              <a:rPr lang="cs-CZ" sz="2400" b="1" dirty="0" err="1" smtClean="0">
                <a:latin typeface="Comic Sans MS" pitchFamily="66" charset="0"/>
              </a:rPr>
              <a:t>kiss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him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at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wedding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3140968"/>
            <a:ext cx="29145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latin typeface="Comic Sans MS" pitchFamily="66" charset="0"/>
              </a:rPr>
              <a:t>She</a:t>
            </a:r>
            <a:r>
              <a:rPr lang="cs-CZ" b="1" dirty="0" smtClean="0">
                <a:latin typeface="Comic Sans MS" pitchFamily="66" charset="0"/>
              </a:rPr>
              <a:t>/</a:t>
            </a:r>
            <a:r>
              <a:rPr lang="cs-CZ" b="1" dirty="0" err="1" smtClean="0">
                <a:latin typeface="Comic Sans MS" pitchFamily="66" charset="0"/>
              </a:rPr>
              <a:t>kiss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at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the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wedding</a:t>
            </a:r>
            <a:endParaRPr lang="cs-CZ" b="1" dirty="0">
              <a:latin typeface="Comic Sans MS" pitchFamily="66" charset="0"/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077072"/>
            <a:ext cx="1804988" cy="16340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Obdélník 6"/>
          <p:cNvSpPr/>
          <p:nvPr/>
        </p:nvSpPr>
        <p:spPr>
          <a:xfrm>
            <a:off x="2771800" y="4293096"/>
            <a:ext cx="597666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She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is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going</a:t>
            </a:r>
            <a:r>
              <a:rPr lang="cs-CZ" sz="2400" b="1" dirty="0" smtClean="0">
                <a:latin typeface="Comic Sans MS" pitchFamily="66" charset="0"/>
              </a:rPr>
              <a:t> to </a:t>
            </a:r>
            <a:r>
              <a:rPr lang="cs-CZ" sz="2400" b="1" dirty="0" err="1" smtClean="0">
                <a:latin typeface="Comic Sans MS" pitchFamily="66" charset="0"/>
              </a:rPr>
              <a:t>cook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cake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771800" y="5301208"/>
            <a:ext cx="597666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She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isn</a:t>
            </a:r>
            <a:r>
              <a:rPr lang="cs-CZ" sz="2400" b="1" dirty="0" smtClean="0">
                <a:latin typeface="Comic Sans MS" pitchFamily="66" charset="0"/>
              </a:rPr>
              <a:t>‘t </a:t>
            </a:r>
            <a:r>
              <a:rPr lang="cs-CZ" sz="2400" b="1" dirty="0" err="1" smtClean="0">
                <a:latin typeface="Comic Sans MS" pitchFamily="66" charset="0"/>
              </a:rPr>
              <a:t>going</a:t>
            </a:r>
            <a:r>
              <a:rPr lang="cs-CZ" sz="2400" b="1" dirty="0" smtClean="0">
                <a:latin typeface="Comic Sans MS" pitchFamily="66" charset="0"/>
              </a:rPr>
              <a:t> to </a:t>
            </a:r>
            <a:r>
              <a:rPr lang="cs-CZ" sz="2400" b="1" dirty="0" err="1" smtClean="0">
                <a:latin typeface="Comic Sans MS" pitchFamily="66" charset="0"/>
              </a:rPr>
              <a:t>cook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cake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188640"/>
            <a:ext cx="8424936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Přelož věty do anglického jazyka, pro kontrolu klikni </a:t>
            </a:r>
          </a:p>
          <a:p>
            <a:r>
              <a:rPr lang="cs-CZ" sz="2400" b="1" dirty="0" smtClean="0">
                <a:latin typeface="Comic Sans MS" pitchFamily="66" charset="0"/>
              </a:rPr>
              <a:t>na příslušný obrázek,ukáže se ti správné řešení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1520" y="5949280"/>
            <a:ext cx="22862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latin typeface="Comic Sans MS" pitchFamily="66" charset="0"/>
              </a:rPr>
              <a:t>She</a:t>
            </a:r>
            <a:r>
              <a:rPr lang="cs-CZ" b="1" dirty="0" smtClean="0">
                <a:latin typeface="Comic Sans MS" pitchFamily="66" charset="0"/>
              </a:rPr>
              <a:t>/</a:t>
            </a:r>
            <a:r>
              <a:rPr lang="cs-CZ" b="1" dirty="0" err="1" smtClean="0">
                <a:latin typeface="Comic Sans MS" pitchFamily="66" charset="0"/>
              </a:rPr>
              <a:t>cook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the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cake</a:t>
            </a:r>
            <a:endParaRPr lang="cs-CZ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88640"/>
            <a:ext cx="8424936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Přelož věty do anglického jazyka, pro kontrolu klikni </a:t>
            </a:r>
          </a:p>
          <a:p>
            <a:r>
              <a:rPr lang="cs-CZ" sz="2400" b="1" dirty="0" smtClean="0">
                <a:latin typeface="Comic Sans MS" pitchFamily="66" charset="0"/>
              </a:rPr>
              <a:t>na příslušný obrázek,ukáže se ti správné řešení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267744" y="2492896"/>
            <a:ext cx="6660232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They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aren</a:t>
            </a:r>
            <a:r>
              <a:rPr lang="cs-CZ" sz="2400" b="1" dirty="0" smtClean="0">
                <a:latin typeface="Comic Sans MS" pitchFamily="66" charset="0"/>
              </a:rPr>
              <a:t>‘t </a:t>
            </a:r>
            <a:r>
              <a:rPr lang="cs-CZ" sz="2400" b="1" dirty="0" err="1" smtClean="0">
                <a:latin typeface="Comic Sans MS" pitchFamily="66" charset="0"/>
              </a:rPr>
              <a:t>going</a:t>
            </a:r>
            <a:r>
              <a:rPr lang="cs-CZ" sz="2400" b="1" dirty="0" smtClean="0">
                <a:latin typeface="Comic Sans MS" pitchFamily="66" charset="0"/>
              </a:rPr>
              <a:t> to </a:t>
            </a:r>
            <a:r>
              <a:rPr lang="cs-CZ" sz="2400" b="1" dirty="0" err="1" smtClean="0">
                <a:latin typeface="Comic Sans MS" pitchFamily="66" charset="0"/>
              </a:rPr>
              <a:t>dance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at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concert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15816" y="5157192"/>
            <a:ext cx="5904656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Jim a </a:t>
            </a:r>
            <a:r>
              <a:rPr lang="cs-CZ" sz="2000" b="1" dirty="0" err="1" smtClean="0">
                <a:latin typeface="Comic Sans MS" pitchFamily="66" charset="0"/>
              </a:rPr>
              <a:t>Lucy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aren</a:t>
            </a:r>
            <a:r>
              <a:rPr lang="cs-CZ" sz="2000" b="1" dirty="0" smtClean="0">
                <a:latin typeface="Comic Sans MS" pitchFamily="66" charset="0"/>
              </a:rPr>
              <a:t>‘t </a:t>
            </a:r>
            <a:r>
              <a:rPr lang="cs-CZ" sz="2000" b="1" dirty="0" err="1" smtClean="0">
                <a:latin typeface="Comic Sans MS" pitchFamily="66" charset="0"/>
              </a:rPr>
              <a:t>going</a:t>
            </a:r>
            <a:r>
              <a:rPr lang="cs-CZ" sz="2000" b="1" dirty="0" smtClean="0">
                <a:latin typeface="Comic Sans MS" pitchFamily="66" charset="0"/>
              </a:rPr>
              <a:t> to </a:t>
            </a:r>
            <a:r>
              <a:rPr lang="cs-CZ" sz="2000" b="1" dirty="0" err="1" smtClean="0">
                <a:latin typeface="Comic Sans MS" pitchFamily="66" charset="0"/>
              </a:rPr>
              <a:t>walk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at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beach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483768" y="1628800"/>
            <a:ext cx="6408712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They</a:t>
            </a:r>
            <a:r>
              <a:rPr lang="cs-CZ" sz="2400" b="1" dirty="0" smtClean="0">
                <a:latin typeface="Comic Sans MS" pitchFamily="66" charset="0"/>
              </a:rPr>
              <a:t> are </a:t>
            </a:r>
            <a:r>
              <a:rPr lang="cs-CZ" sz="2400" b="1" dirty="0" err="1" smtClean="0">
                <a:latin typeface="Comic Sans MS" pitchFamily="66" charset="0"/>
              </a:rPr>
              <a:t>going</a:t>
            </a:r>
            <a:r>
              <a:rPr lang="cs-CZ" sz="2400" b="1" dirty="0" smtClean="0">
                <a:latin typeface="Comic Sans MS" pitchFamily="66" charset="0"/>
              </a:rPr>
              <a:t> to </a:t>
            </a:r>
            <a:r>
              <a:rPr lang="cs-CZ" sz="2400" b="1" dirty="0" err="1" smtClean="0">
                <a:latin typeface="Comic Sans MS" pitchFamily="66" charset="0"/>
              </a:rPr>
              <a:t>dance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at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concert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915816" y="4293096"/>
            <a:ext cx="5904656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Jim </a:t>
            </a:r>
            <a:r>
              <a:rPr lang="cs-CZ" sz="2000" b="1" dirty="0" err="1" smtClean="0">
                <a:latin typeface="Comic Sans MS" pitchFamily="66" charset="0"/>
              </a:rPr>
              <a:t>and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Lucy</a:t>
            </a:r>
            <a:r>
              <a:rPr lang="cs-CZ" sz="2000" b="1" dirty="0" smtClean="0">
                <a:latin typeface="Comic Sans MS" pitchFamily="66" charset="0"/>
              </a:rPr>
              <a:t> are </a:t>
            </a:r>
            <a:r>
              <a:rPr lang="cs-CZ" sz="2000" b="1" dirty="0" err="1" smtClean="0">
                <a:latin typeface="Comic Sans MS" pitchFamily="66" charset="0"/>
              </a:rPr>
              <a:t>going</a:t>
            </a:r>
            <a:r>
              <a:rPr lang="cs-CZ" sz="2000" b="1" dirty="0" smtClean="0">
                <a:latin typeface="Comic Sans MS" pitchFamily="66" charset="0"/>
              </a:rPr>
              <a:t> to </a:t>
            </a:r>
            <a:r>
              <a:rPr lang="cs-CZ" sz="2000" b="1" dirty="0" err="1" smtClean="0">
                <a:latin typeface="Comic Sans MS" pitchFamily="66" charset="0"/>
              </a:rPr>
              <a:t>walk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at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beach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340768"/>
            <a:ext cx="1466156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077072"/>
            <a:ext cx="2123183" cy="16869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5" name="TextovéPole 14"/>
          <p:cNvSpPr txBox="1"/>
          <p:nvPr/>
        </p:nvSpPr>
        <p:spPr>
          <a:xfrm>
            <a:off x="0" y="3284984"/>
            <a:ext cx="3223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latin typeface="Comic Sans MS" pitchFamily="66" charset="0"/>
              </a:rPr>
              <a:t>They</a:t>
            </a:r>
            <a:r>
              <a:rPr lang="cs-CZ" b="1" dirty="0" smtClean="0">
                <a:latin typeface="Comic Sans MS" pitchFamily="66" charset="0"/>
              </a:rPr>
              <a:t>/</a:t>
            </a:r>
            <a:r>
              <a:rPr lang="cs-CZ" b="1" dirty="0" err="1" smtClean="0">
                <a:latin typeface="Comic Sans MS" pitchFamily="66" charset="0"/>
              </a:rPr>
              <a:t>dance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at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the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concert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79512" y="6021288"/>
            <a:ext cx="3805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Jim </a:t>
            </a:r>
            <a:r>
              <a:rPr lang="cs-CZ" b="1" dirty="0" err="1" smtClean="0">
                <a:latin typeface="Comic Sans MS" pitchFamily="66" charset="0"/>
              </a:rPr>
              <a:t>and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Lucy</a:t>
            </a:r>
            <a:r>
              <a:rPr lang="cs-CZ" b="1" dirty="0" smtClean="0">
                <a:latin typeface="Comic Sans MS" pitchFamily="66" charset="0"/>
              </a:rPr>
              <a:t>/</a:t>
            </a:r>
            <a:r>
              <a:rPr lang="cs-CZ" b="1" dirty="0" err="1" smtClean="0">
                <a:latin typeface="Comic Sans MS" pitchFamily="66" charset="0"/>
              </a:rPr>
              <a:t>walk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at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the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beach</a:t>
            </a:r>
            <a:endParaRPr lang="cs-CZ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933056"/>
            <a:ext cx="1728192" cy="1754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2915816" y="5229200"/>
            <a:ext cx="5904656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V roce 1999 jsme navštívili Londýn.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915816" y="4221088"/>
            <a:ext cx="5904656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We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visited</a:t>
            </a:r>
            <a:r>
              <a:rPr lang="cs-CZ" sz="2400" b="1" dirty="0" smtClean="0">
                <a:latin typeface="Comic Sans MS" pitchFamily="66" charset="0"/>
              </a:rPr>
              <a:t> London in 1999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340768"/>
            <a:ext cx="1584176" cy="16972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2915816" y="2348880"/>
            <a:ext cx="597666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Tom večer vybarvoval obrázky.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915816" y="1484784"/>
            <a:ext cx="597666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Tom </a:t>
            </a:r>
            <a:r>
              <a:rPr lang="cs-CZ" sz="2000" b="1" dirty="0" err="1" smtClean="0">
                <a:latin typeface="Comic Sans MS" pitchFamily="66" charset="0"/>
              </a:rPr>
              <a:t>coloured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pictures</a:t>
            </a:r>
            <a:r>
              <a:rPr lang="cs-CZ" sz="2000" b="1" dirty="0" smtClean="0">
                <a:latin typeface="Comic Sans MS" pitchFamily="66" charset="0"/>
              </a:rPr>
              <a:t> in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evening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188640"/>
            <a:ext cx="8424936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Přelož věty do anglického jazyka, pro kontrolu klikni </a:t>
            </a:r>
          </a:p>
          <a:p>
            <a:r>
              <a:rPr lang="cs-CZ" sz="2400" b="1" dirty="0" smtClean="0">
                <a:latin typeface="Comic Sans MS" pitchFamily="66" charset="0"/>
              </a:rPr>
              <a:t>na příslušný obrázek,ukáže se ti správné řešení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9512" y="3212976"/>
            <a:ext cx="28793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Tom/</a:t>
            </a:r>
            <a:r>
              <a:rPr lang="cs-CZ" b="1" dirty="0" err="1" smtClean="0">
                <a:latin typeface="Comic Sans MS" pitchFamily="66" charset="0"/>
              </a:rPr>
              <a:t>colour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the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pictures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528" y="6165304"/>
            <a:ext cx="19816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latin typeface="Comic Sans MS" pitchFamily="66" charset="0"/>
              </a:rPr>
              <a:t>We</a:t>
            </a:r>
            <a:r>
              <a:rPr lang="cs-CZ" b="1" dirty="0" smtClean="0">
                <a:latin typeface="Comic Sans MS" pitchFamily="66" charset="0"/>
              </a:rPr>
              <a:t>/visit London</a:t>
            </a:r>
            <a:endParaRPr lang="cs-CZ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404664"/>
            <a:ext cx="8640960" cy="67710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ZDROJE:</a:t>
            </a:r>
          </a:p>
          <a:p>
            <a:r>
              <a:rPr lang="cs-CZ" sz="1400" dirty="0" smtClean="0"/>
              <a:t>Koukání na televizi: </a:t>
            </a:r>
            <a:r>
              <a:rPr lang="pt-BR" sz="1400" dirty="0" smtClean="0"/>
              <a:t>AUTOR NEUVEDEN. </a:t>
            </a:r>
            <a:r>
              <a:rPr lang="pt-BR" sz="1400" i="1" dirty="0" smtClean="0"/>
              <a:t>www.office.microsoft.com</a:t>
            </a:r>
            <a:r>
              <a:rPr lang="pt-BR" sz="1400" dirty="0" smtClean="0"/>
              <a:t> [online]. [cit. 20.5.2013]. Dostupný na WWW: </a:t>
            </a:r>
            <a:r>
              <a:rPr lang="pt-BR" sz="1400" dirty="0" smtClean="0">
                <a:hlinkClick r:id="rId2"/>
              </a:rPr>
              <a:t>http://officeimg.vo.msecnd.net/en-us/images/MH900232151.jpg</a:t>
            </a:r>
            <a:endParaRPr lang="cs-CZ" sz="1400" dirty="0" smtClean="0"/>
          </a:p>
          <a:p>
            <a:r>
              <a:rPr lang="cs-CZ" sz="1400" dirty="0" smtClean="0"/>
              <a:t>Poslech rádia: </a:t>
            </a:r>
            <a:r>
              <a:rPr lang="pt-BR" sz="1400" dirty="0" smtClean="0"/>
              <a:t>AUTOR NEUVEDEN. </a:t>
            </a:r>
            <a:r>
              <a:rPr lang="pt-BR" sz="1400" i="1" dirty="0" smtClean="0"/>
              <a:t>www.office.microsoft.com</a:t>
            </a:r>
            <a:r>
              <a:rPr lang="pt-BR" sz="1400" dirty="0" smtClean="0"/>
              <a:t> [online]. [cit. 20.5.2013]. Dostupný na WWW: </a:t>
            </a:r>
            <a:r>
              <a:rPr lang="pt-BR" sz="1400" dirty="0" smtClean="0">
                <a:hlinkClick r:id="rId3"/>
              </a:rPr>
              <a:t>http://officeimg.vo.msecnd.net/en-us/images/MH900383328.jpg</a:t>
            </a:r>
            <a:endParaRPr lang="cs-CZ" sz="1400" dirty="0" smtClean="0"/>
          </a:p>
          <a:p>
            <a:r>
              <a:rPr lang="cs-CZ" sz="1400" dirty="0" smtClean="0"/>
              <a:t>Polibek: </a:t>
            </a:r>
            <a:r>
              <a:rPr lang="pt-BR" sz="1400" dirty="0" smtClean="0"/>
              <a:t>AUTOR NEUVEDEN. </a:t>
            </a:r>
            <a:r>
              <a:rPr lang="pt-BR" sz="1400" i="1" dirty="0" smtClean="0"/>
              <a:t>www.office.microsoft.com</a:t>
            </a:r>
            <a:r>
              <a:rPr lang="pt-BR" sz="1400" dirty="0" smtClean="0"/>
              <a:t> [online]. [cit. 20.5.2013]. Dostupný na WWW: </a:t>
            </a:r>
            <a:r>
              <a:rPr lang="pt-BR" sz="1400" dirty="0" smtClean="0">
                <a:hlinkClick r:id="rId4"/>
              </a:rPr>
              <a:t>http://officeimg.vo.msecnd.net/en-us/images/MH900083337.jpg</a:t>
            </a:r>
            <a:endParaRPr lang="cs-CZ" sz="1400" dirty="0" smtClean="0"/>
          </a:p>
          <a:p>
            <a:r>
              <a:rPr lang="pt-BR" sz="1400" dirty="0" smtClean="0"/>
              <a:t> </a:t>
            </a:r>
            <a:r>
              <a:rPr lang="cs-CZ" sz="1400" dirty="0" smtClean="0"/>
              <a:t>Vaření: </a:t>
            </a:r>
            <a:r>
              <a:rPr lang="pt-BR" sz="1400" dirty="0" smtClean="0"/>
              <a:t>AUTOR NEUVEDEN. </a:t>
            </a:r>
            <a:r>
              <a:rPr lang="pt-BR" sz="1400" i="1" dirty="0" smtClean="0"/>
              <a:t>www.office.microsoft.com</a:t>
            </a:r>
            <a:r>
              <a:rPr lang="pt-BR" sz="1400" dirty="0" smtClean="0"/>
              <a:t> [online]. [cit. 20.5.2013]. Dostupný na WWW: </a:t>
            </a:r>
            <a:r>
              <a:rPr lang="pt-BR" sz="1400" dirty="0" smtClean="0">
                <a:hlinkClick r:id="rId5"/>
              </a:rPr>
              <a:t>http://officeimg.vo.msecnd.net/en-us/images/MH900233439.jpg</a:t>
            </a:r>
            <a:endParaRPr lang="cs-CZ" sz="1400" dirty="0" smtClean="0"/>
          </a:p>
          <a:p>
            <a:r>
              <a:rPr lang="pt-BR" sz="1400" dirty="0" smtClean="0"/>
              <a:t> </a:t>
            </a:r>
            <a:r>
              <a:rPr lang="cs-CZ" sz="1400" dirty="0" smtClean="0"/>
              <a:t>Tanec: </a:t>
            </a:r>
            <a:r>
              <a:rPr lang="pt-BR" sz="1400" dirty="0" smtClean="0"/>
              <a:t>AUTOR NEUVEDEN. </a:t>
            </a:r>
            <a:r>
              <a:rPr lang="pt-BR" sz="1400" i="1" dirty="0" smtClean="0"/>
              <a:t>www.office.microsoft.com</a:t>
            </a:r>
            <a:r>
              <a:rPr lang="pt-BR" sz="1400" dirty="0" smtClean="0"/>
              <a:t> [online]. [cit. 20.5.2013]. Dostupný na WWW: </a:t>
            </a:r>
            <a:r>
              <a:rPr lang="pt-BR" sz="1400" dirty="0" smtClean="0">
                <a:hlinkClick r:id="rId6"/>
              </a:rPr>
              <a:t>http://officeimg.vo.msecnd.net/en-us/images/MH900233446.jpg</a:t>
            </a:r>
            <a:endParaRPr lang="cs-CZ" sz="1400" dirty="0" smtClean="0"/>
          </a:p>
          <a:p>
            <a:r>
              <a:rPr lang="cs-CZ" sz="1400" dirty="0" smtClean="0"/>
              <a:t>Pláž: </a:t>
            </a:r>
            <a:r>
              <a:rPr lang="pt-BR" sz="1400" dirty="0" smtClean="0"/>
              <a:t>AUTOR NEUVEDEN. </a:t>
            </a:r>
            <a:r>
              <a:rPr lang="pt-BR" sz="1400" i="1" dirty="0" smtClean="0"/>
              <a:t>www.office.microsoft.com</a:t>
            </a:r>
            <a:r>
              <a:rPr lang="pt-BR" sz="1400" dirty="0" smtClean="0"/>
              <a:t> [online]. [cit. 20.5.2013]. Dostupný na WWW: </a:t>
            </a:r>
            <a:r>
              <a:rPr lang="pt-BR" sz="1400" dirty="0" smtClean="0">
                <a:hlinkClick r:id="rId7"/>
              </a:rPr>
              <a:t>http://officeimg.vo.msecnd.net/en-us/images/MH900234324.jpg</a:t>
            </a:r>
            <a:endParaRPr lang="cs-CZ" sz="1400" dirty="0" smtClean="0"/>
          </a:p>
          <a:p>
            <a:r>
              <a:rPr lang="cs-CZ" sz="1400" dirty="0" smtClean="0"/>
              <a:t>Kreslení: </a:t>
            </a:r>
            <a:r>
              <a:rPr lang="pt-BR" sz="1400" dirty="0" smtClean="0"/>
              <a:t>AUTOR NEUVEDEN. </a:t>
            </a:r>
            <a:r>
              <a:rPr lang="pt-BR" sz="1400" i="1" dirty="0" smtClean="0"/>
              <a:t>www.office.microsoft.com</a:t>
            </a:r>
            <a:r>
              <a:rPr lang="pt-BR" sz="1400" dirty="0" smtClean="0"/>
              <a:t> [online]. [cit. 20.5.2013]. Dostupný na WWW: </a:t>
            </a:r>
            <a:r>
              <a:rPr lang="pt-BR" sz="1400" dirty="0" smtClean="0">
                <a:hlinkClick r:id="rId8"/>
              </a:rPr>
              <a:t>http://officeimg.vo.msecnd.net/en-us/images/MH900232149.jpg</a:t>
            </a:r>
            <a:endParaRPr lang="cs-CZ" sz="1400" dirty="0" smtClean="0"/>
          </a:p>
          <a:p>
            <a:r>
              <a:rPr lang="cs-CZ" sz="1400" dirty="0" err="1" smtClean="0"/>
              <a:t>Big</a:t>
            </a:r>
            <a:r>
              <a:rPr lang="cs-CZ" sz="1400" dirty="0" smtClean="0"/>
              <a:t> </a:t>
            </a:r>
            <a:r>
              <a:rPr lang="cs-CZ" sz="1400" dirty="0" err="1" smtClean="0"/>
              <a:t>Ben</a:t>
            </a:r>
            <a:r>
              <a:rPr lang="cs-CZ" sz="1400" dirty="0" smtClean="0"/>
              <a:t>: </a:t>
            </a:r>
            <a:r>
              <a:rPr lang="pt-BR" sz="1400" dirty="0" smtClean="0"/>
              <a:t>AUTOR NEUVEDEN. </a:t>
            </a:r>
            <a:r>
              <a:rPr lang="pt-BR" sz="1400" i="1" dirty="0" smtClean="0"/>
              <a:t>www.office.microsoft.com</a:t>
            </a:r>
            <a:r>
              <a:rPr lang="pt-BR" sz="1400" dirty="0" smtClean="0"/>
              <a:t> [online]. [cit. 20.5.2013]. Dostupný na WWW: </a:t>
            </a:r>
            <a:r>
              <a:rPr lang="pt-BR" sz="1400" dirty="0" smtClean="0">
                <a:hlinkClick r:id="rId9"/>
              </a:rPr>
              <a:t>http://officeimg.vo.msecnd.net/en-us/images/MH900195200.jpg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pt-BR" sz="1400" dirty="0" smtClean="0"/>
              <a:t> </a:t>
            </a:r>
            <a:endParaRPr lang="cs-CZ" sz="1400" dirty="0" smtClean="0"/>
          </a:p>
          <a:p>
            <a:r>
              <a:rPr lang="pt-BR" sz="1400" dirty="0" smtClean="0"/>
              <a:t> </a:t>
            </a:r>
            <a:endParaRPr lang="cs-CZ" sz="1400" dirty="0" smtClean="0"/>
          </a:p>
          <a:p>
            <a:r>
              <a:rPr lang="pt-BR" sz="1400" dirty="0" smtClean="0"/>
              <a:t> </a:t>
            </a:r>
            <a:endParaRPr lang="cs-CZ" sz="1400" dirty="0" smtClean="0"/>
          </a:p>
          <a:p>
            <a:r>
              <a:rPr lang="pt-BR" sz="1400" dirty="0" smtClean="0"/>
              <a:t> </a:t>
            </a:r>
            <a:endParaRPr lang="cs-CZ" sz="1400" dirty="0" smtClean="0"/>
          </a:p>
          <a:p>
            <a:r>
              <a:rPr lang="pt-BR" sz="1400" dirty="0" smtClean="0"/>
              <a:t>  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</TotalTime>
  <Words>720</Words>
  <Application>Microsoft Office PowerPoint</Application>
  <PresentationFormat>Předvádění na obrazovce (4:3)</PresentationFormat>
  <Paragraphs>118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Snímek 3</vt:lpstr>
      <vt:lpstr>Positive sentence – kladná věta oznamovací</vt:lpstr>
      <vt:lpstr>Příklad časování pro sloveso DO</vt:lpstr>
      <vt:lpstr>Negative sentence - záporná věta oznamovací</vt:lpstr>
      <vt:lpstr>Časování slovesa DO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ucitel</cp:lastModifiedBy>
  <cp:revision>26</cp:revision>
  <dcterms:created xsi:type="dcterms:W3CDTF">2013-02-24T13:48:30Z</dcterms:created>
  <dcterms:modified xsi:type="dcterms:W3CDTF">2014-05-04T19:02:39Z</dcterms:modified>
</cp:coreProperties>
</file>