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7" r:id="rId3"/>
    <p:sldId id="257" r:id="rId4"/>
    <p:sldId id="258" r:id="rId5"/>
    <p:sldId id="259" r:id="rId6"/>
    <p:sldId id="268" r:id="rId7"/>
    <p:sldId id="262" r:id="rId8"/>
    <p:sldId id="269" r:id="rId9"/>
    <p:sldId id="264" r:id="rId10"/>
    <p:sldId id="270" r:id="rId11"/>
    <p:sldId id="266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8" d="100"/>
          <a:sy n="68" d="100"/>
        </p:scale>
        <p:origin x="-144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F91228-81D1-47C0-9860-C061E23EF0EC}" type="datetimeFigureOut">
              <a:rPr lang="cs-CZ" smtClean="0"/>
              <a:pPr/>
              <a:t>4.5.2014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DEE4CB-CF97-454C-82F6-A97910024D5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F91228-81D1-47C0-9860-C061E23EF0EC}" type="datetimeFigureOut">
              <a:rPr lang="cs-CZ" smtClean="0"/>
              <a:pPr/>
              <a:t>4.5.2014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DEE4CB-CF97-454C-82F6-A97910024D5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F91228-81D1-47C0-9860-C061E23EF0EC}" type="datetimeFigureOut">
              <a:rPr lang="cs-CZ" smtClean="0"/>
              <a:pPr/>
              <a:t>4.5.2014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DEE4CB-CF97-454C-82F6-A97910024D5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F91228-81D1-47C0-9860-C061E23EF0EC}" type="datetimeFigureOut">
              <a:rPr lang="cs-CZ" smtClean="0"/>
              <a:pPr/>
              <a:t>4.5.2014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DEE4CB-CF97-454C-82F6-A97910024D5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F91228-81D1-47C0-9860-C061E23EF0EC}" type="datetimeFigureOut">
              <a:rPr lang="cs-CZ" smtClean="0"/>
              <a:pPr/>
              <a:t>4.5.2014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DEE4CB-CF97-454C-82F6-A97910024D5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F91228-81D1-47C0-9860-C061E23EF0EC}" type="datetimeFigureOut">
              <a:rPr lang="cs-CZ" smtClean="0"/>
              <a:pPr/>
              <a:t>4.5.2014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DEE4CB-CF97-454C-82F6-A97910024D5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F91228-81D1-47C0-9860-C061E23EF0EC}" type="datetimeFigureOut">
              <a:rPr lang="cs-CZ" smtClean="0"/>
              <a:pPr/>
              <a:t>4.5.2014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DEE4CB-CF97-454C-82F6-A97910024D5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F91228-81D1-47C0-9860-C061E23EF0EC}" type="datetimeFigureOut">
              <a:rPr lang="cs-CZ" smtClean="0"/>
              <a:pPr/>
              <a:t>4.5.2014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DEE4CB-CF97-454C-82F6-A97910024D5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F91228-81D1-47C0-9860-C061E23EF0EC}" type="datetimeFigureOut">
              <a:rPr lang="cs-CZ" smtClean="0"/>
              <a:pPr/>
              <a:t>4.5.2014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DEE4CB-CF97-454C-82F6-A97910024D5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F91228-81D1-47C0-9860-C061E23EF0EC}" type="datetimeFigureOut">
              <a:rPr lang="cs-CZ" smtClean="0"/>
              <a:pPr/>
              <a:t>4.5.2014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DEE4CB-CF97-454C-82F6-A97910024D5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F91228-81D1-47C0-9860-C061E23EF0EC}" type="datetimeFigureOut">
              <a:rPr lang="cs-CZ" smtClean="0"/>
              <a:pPr/>
              <a:t>4.5.2014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DEE4CB-CF97-454C-82F6-A97910024D5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 cstate="print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FF91228-81D1-47C0-9860-C061E23EF0EC}" type="datetimeFigureOut">
              <a:rPr lang="cs-CZ" smtClean="0"/>
              <a:pPr/>
              <a:t>4.5.2014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1DEE4CB-CF97-454C-82F6-A97910024D52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emf"/><Relationship Id="rId2" Type="http://schemas.openxmlformats.org/officeDocument/2006/relationships/image" Target="../media/image3.emf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emf"/><Relationship Id="rId2" Type="http://schemas.openxmlformats.org/officeDocument/2006/relationships/image" Target="../media/image5.emf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emf"/><Relationship Id="rId2" Type="http://schemas.openxmlformats.org/officeDocument/2006/relationships/image" Target="../media/image7.emf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emf"/><Relationship Id="rId2" Type="http://schemas.openxmlformats.org/officeDocument/2006/relationships/image" Target="../media/image9.emf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hyperlink" Target="http://officeimg.vo.msecnd.net/en-us/images/MH900198606.jpg" TargetMode="External"/><Relationship Id="rId3" Type="http://schemas.openxmlformats.org/officeDocument/2006/relationships/hyperlink" Target="http://officeimg.vo.msecnd.net/en-us/images/MH900233446.jpg" TargetMode="External"/><Relationship Id="rId7" Type="http://schemas.openxmlformats.org/officeDocument/2006/relationships/hyperlink" Target="http://officeimg.vo.msecnd.net/en-us/images/MH900292032.jpg" TargetMode="External"/><Relationship Id="rId2" Type="http://schemas.openxmlformats.org/officeDocument/2006/relationships/hyperlink" Target="http://officeimg.vo.msecnd.net/en-us/images/MH900233439.jpg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officeimg.vo.msecnd.net/en-us/images/MH900338406.jpg" TargetMode="External"/><Relationship Id="rId5" Type="http://schemas.openxmlformats.org/officeDocument/2006/relationships/hyperlink" Target="http://officeimg.vo.msecnd.net/en-us/images/MH900233416.jpg" TargetMode="External"/><Relationship Id="rId4" Type="http://schemas.openxmlformats.org/officeDocument/2006/relationships/hyperlink" Target="http://officeimg.vo.msecnd.net/en-us/images/MH900234324.jpg" TargetMode="External"/><Relationship Id="rId9" Type="http://schemas.openxmlformats.org/officeDocument/2006/relationships/hyperlink" Target="http://officeimg.vo.msecnd.net/en-us/images/MH900059137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539552" y="2492896"/>
          <a:ext cx="8136904" cy="3814126"/>
        </p:xfrm>
        <a:graphic>
          <a:graphicData uri="http://schemas.openxmlformats.org/drawingml/2006/table">
            <a:tbl>
              <a:tblPr bandRow="1" bandCol="1">
                <a:tableStyleId>{5940675A-B579-460E-94D1-54222C63F5DA}</a:tableStyleId>
              </a:tblPr>
              <a:tblGrid>
                <a:gridCol w="2736304"/>
                <a:gridCol w="5400600"/>
              </a:tblGrid>
              <a:tr h="737313">
                <a:tc>
                  <a:txBody>
                    <a:bodyPr/>
                    <a:lstStyle/>
                    <a:p>
                      <a:r>
                        <a:rPr lang="cs-CZ" b="1" dirty="0" smtClean="0"/>
                        <a:t>Škola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Základní škola T.G. Masaryka </a:t>
                      </a:r>
                      <a:r>
                        <a:rPr lang="cs-CZ" b="1" dirty="0" err="1" smtClean="0"/>
                        <a:t>Komárov</a:t>
                      </a:r>
                      <a:r>
                        <a:rPr lang="cs-CZ" b="1" dirty="0" smtClean="0"/>
                        <a:t>, okres Beroun</a:t>
                      </a:r>
                      <a:endParaRPr lang="cs-CZ" b="1" dirty="0"/>
                    </a:p>
                  </a:txBody>
                  <a:tcPr/>
                </a:tc>
              </a:tr>
              <a:tr h="631985">
                <a:tc>
                  <a:txBody>
                    <a:bodyPr/>
                    <a:lstStyle/>
                    <a:p>
                      <a:r>
                        <a:rPr lang="cs-CZ" b="1" dirty="0" smtClean="0"/>
                        <a:t>Jméno autora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Pavla </a:t>
                      </a:r>
                      <a:r>
                        <a:rPr lang="cs-CZ" b="1" dirty="0" err="1" smtClean="0"/>
                        <a:t>Kredbová</a:t>
                      </a:r>
                      <a:endParaRPr lang="cs-CZ" b="1" dirty="0"/>
                    </a:p>
                  </a:txBody>
                  <a:tcPr/>
                </a:tc>
              </a:tr>
              <a:tr h="631985">
                <a:tc>
                  <a:txBody>
                    <a:bodyPr/>
                    <a:lstStyle/>
                    <a:p>
                      <a:r>
                        <a:rPr lang="cs-CZ" b="1" dirty="0" smtClean="0"/>
                        <a:t>Datum vytvoření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20.5. </a:t>
                      </a:r>
                      <a:r>
                        <a:rPr lang="cs-CZ" b="1" dirty="0" smtClean="0"/>
                        <a:t>2013</a:t>
                      </a:r>
                      <a:endParaRPr lang="cs-CZ" b="1" dirty="0"/>
                    </a:p>
                  </a:txBody>
                  <a:tcPr/>
                </a:tc>
              </a:tr>
              <a:tr h="591005">
                <a:tc>
                  <a:txBody>
                    <a:bodyPr/>
                    <a:lstStyle/>
                    <a:p>
                      <a:r>
                        <a:rPr lang="cs-CZ" b="1" dirty="0" smtClean="0"/>
                        <a:t>Vzdělávací obor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Anglický jazyk</a:t>
                      </a:r>
                      <a:endParaRPr lang="cs-CZ" b="1" dirty="0"/>
                    </a:p>
                  </a:txBody>
                  <a:tcPr/>
                </a:tc>
              </a:tr>
              <a:tr h="610919">
                <a:tc>
                  <a:txBody>
                    <a:bodyPr/>
                    <a:lstStyle/>
                    <a:p>
                      <a:r>
                        <a:rPr lang="cs-CZ" b="1" dirty="0" err="1" smtClean="0"/>
                        <a:t>Tématická</a:t>
                      </a:r>
                      <a:r>
                        <a:rPr lang="cs-CZ" b="1" dirty="0" smtClean="0"/>
                        <a:t> oblast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Anglický jazyk  </a:t>
                      </a:r>
                      <a:r>
                        <a:rPr lang="cs-CZ" b="1" dirty="0" smtClean="0"/>
                        <a:t>7. </a:t>
                      </a:r>
                      <a:r>
                        <a:rPr lang="cs-CZ" b="1" dirty="0" smtClean="0"/>
                        <a:t>ročník</a:t>
                      </a:r>
                      <a:endParaRPr lang="cs-CZ" b="1" dirty="0"/>
                    </a:p>
                  </a:txBody>
                  <a:tcPr/>
                </a:tc>
              </a:tr>
              <a:tr h="610919">
                <a:tc>
                  <a:txBody>
                    <a:bodyPr/>
                    <a:lstStyle/>
                    <a:p>
                      <a:r>
                        <a:rPr lang="cs-CZ" b="1" dirty="0" smtClean="0"/>
                        <a:t>Téma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err="1" smtClean="0"/>
                        <a:t>Going</a:t>
                      </a:r>
                      <a:r>
                        <a:rPr lang="cs-CZ" b="1" dirty="0" smtClean="0"/>
                        <a:t> to - </a:t>
                      </a:r>
                      <a:r>
                        <a:rPr lang="cs-CZ" b="1" dirty="0" err="1" smtClean="0"/>
                        <a:t>questions</a:t>
                      </a:r>
                      <a:endParaRPr lang="cs-CZ" b="1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5" name="Nadpis 1"/>
          <p:cNvSpPr txBox="1">
            <a:spLocks/>
          </p:cNvSpPr>
          <p:nvPr/>
        </p:nvSpPr>
        <p:spPr>
          <a:xfrm>
            <a:off x="683568" y="1700808"/>
            <a:ext cx="7772400" cy="434975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7500"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18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DIGITÁLNÍ UČEBNÍ MATERIÁL: </a:t>
            </a:r>
            <a:r>
              <a:rPr kumimoji="0" lang="cs-CZ" sz="18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VY_32_INOVACE_01_Aj7_68</a:t>
            </a:r>
            <a:endParaRPr kumimoji="0" lang="cs-CZ" sz="18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pic>
        <p:nvPicPr>
          <p:cNvPr id="6" name="obrázek 2"/>
          <p:cNvPicPr>
            <a:picLocks noChangeAspect="1" noChangeArrowheads="1"/>
          </p:cNvPicPr>
          <p:nvPr/>
        </p:nvPicPr>
        <p:blipFill>
          <a:blip r:embed="rId2" cstate="print"/>
          <a:stretch>
            <a:fillRect/>
          </a:stretch>
        </p:blipFill>
        <p:spPr bwMode="auto">
          <a:xfrm>
            <a:off x="539552" y="188640"/>
            <a:ext cx="8064896" cy="1368152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404664"/>
            <a:ext cx="8064896" cy="517064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Comic Sans MS" pitchFamily="66" charset="0"/>
              </a:rPr>
              <a:t>Anotace:</a:t>
            </a:r>
          </a:p>
          <a:p>
            <a:r>
              <a:rPr lang="cs-CZ" sz="2400" dirty="0" smtClean="0">
                <a:latin typeface="Comic Sans MS" pitchFamily="66" charset="0"/>
              </a:rPr>
              <a:t>Tento materiál dětem představuje, jak se tvoří </a:t>
            </a:r>
            <a:r>
              <a:rPr lang="cs-CZ" sz="2400" dirty="0" smtClean="0">
                <a:latin typeface="Comic Sans MS" pitchFamily="66" charset="0"/>
              </a:rPr>
              <a:t>otázka a krátké odpovědi v budoucím čase prostém pomocí vazby GOING TO</a:t>
            </a:r>
            <a:endParaRPr lang="cs-CZ" sz="2400" dirty="0" smtClean="0">
              <a:latin typeface="Comic Sans MS" pitchFamily="66" charset="0"/>
            </a:endParaRPr>
          </a:p>
          <a:p>
            <a:endParaRPr lang="cs-CZ" sz="2400" dirty="0" smtClean="0">
              <a:latin typeface="Comic Sans MS" pitchFamily="66" charset="0"/>
            </a:endParaRPr>
          </a:p>
          <a:p>
            <a:r>
              <a:rPr lang="cs-CZ" sz="2400" dirty="0" smtClean="0">
                <a:latin typeface="Comic Sans MS" pitchFamily="66" charset="0"/>
              </a:rPr>
              <a:t>Str. </a:t>
            </a:r>
            <a:r>
              <a:rPr lang="cs-CZ" sz="2400" dirty="0" smtClean="0">
                <a:latin typeface="Comic Sans MS" pitchFamily="66" charset="0"/>
              </a:rPr>
              <a:t>4,5,6 </a:t>
            </a:r>
            <a:r>
              <a:rPr lang="cs-CZ" sz="2400" dirty="0" smtClean="0">
                <a:latin typeface="Comic Sans MS" pitchFamily="66" charset="0"/>
              </a:rPr>
              <a:t>– zde je dětem teoreticky vysvětlena gramatika a ukázána na konkrétních příkladech</a:t>
            </a:r>
          </a:p>
          <a:p>
            <a:endParaRPr lang="cs-CZ" sz="2400" dirty="0" smtClean="0">
              <a:latin typeface="Comic Sans MS" pitchFamily="66" charset="0"/>
            </a:endParaRPr>
          </a:p>
          <a:p>
            <a:r>
              <a:rPr lang="cs-CZ" sz="2400" dirty="0" smtClean="0">
                <a:latin typeface="Comic Sans MS" pitchFamily="66" charset="0"/>
              </a:rPr>
              <a:t>Str. </a:t>
            </a:r>
            <a:r>
              <a:rPr lang="cs-CZ" sz="2400" dirty="0" smtClean="0">
                <a:latin typeface="Comic Sans MS" pitchFamily="66" charset="0"/>
              </a:rPr>
              <a:t>7,8,9,10 </a:t>
            </a:r>
            <a:r>
              <a:rPr lang="cs-CZ" sz="2400" dirty="0" smtClean="0">
                <a:latin typeface="Comic Sans MS" pitchFamily="66" charset="0"/>
              </a:rPr>
              <a:t>– na těchto stranách si děti samy zkoušejí </a:t>
            </a:r>
            <a:r>
              <a:rPr lang="cs-CZ" sz="2400" dirty="0" smtClean="0">
                <a:latin typeface="Comic Sans MS" pitchFamily="66" charset="0"/>
              </a:rPr>
              <a:t>tvořit otázky a krátké odpovědi.</a:t>
            </a:r>
            <a:endParaRPr lang="cs-CZ" sz="2400" dirty="0" smtClean="0">
              <a:latin typeface="Comic Sans MS" pitchFamily="66" charset="0"/>
            </a:endParaRPr>
          </a:p>
          <a:p>
            <a:r>
              <a:rPr lang="cs-CZ" sz="2400" dirty="0" smtClean="0">
                <a:latin typeface="Comic Sans MS" pitchFamily="66" charset="0"/>
              </a:rPr>
              <a:t>Pro kontrolu si mohou kliknout na obrázek, pak se jim správná </a:t>
            </a:r>
            <a:r>
              <a:rPr lang="cs-CZ" sz="2400" dirty="0" smtClean="0">
                <a:latin typeface="Comic Sans MS" pitchFamily="66" charset="0"/>
              </a:rPr>
              <a:t>otázka objeví, pokud kliknou na otázku, objeví se obě dvě krátké odpovědi</a:t>
            </a:r>
            <a:endParaRPr lang="cs-CZ" sz="2400" dirty="0" smtClean="0">
              <a:latin typeface="Comic Sans MS" pitchFamily="66" charset="0"/>
            </a:endParaRPr>
          </a:p>
          <a:p>
            <a:endParaRPr lang="cs-CZ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aoblený obdélník 3"/>
          <p:cNvSpPr/>
          <p:nvPr/>
        </p:nvSpPr>
        <p:spPr>
          <a:xfrm>
            <a:off x="1043608" y="1484784"/>
            <a:ext cx="7128792" cy="4032448"/>
          </a:xfrm>
          <a:prstGeom prst="round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cap="all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FUTURE GOING TO</a:t>
            </a:r>
          </a:p>
          <a:p>
            <a:pPr algn="ctr"/>
            <a:r>
              <a:rPr lang="cs-CZ" sz="5400" b="1" cap="all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QUESTIONS, SHORT ANSWERS</a:t>
            </a:r>
            <a:endParaRPr lang="cs-CZ" sz="5400" b="1" cap="all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reflection blurRad="12700" stA="50000" endPos="50000" dist="5000" dir="5400000" sy="-100000" rotWithShape="0"/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b="1" dirty="0" smtClean="0">
                <a:latin typeface="Comic Sans MS" pitchFamily="66" charset="0"/>
              </a:rPr>
              <a:t>Tvorba zjišťovací otázky</a:t>
            </a:r>
            <a:endParaRPr lang="cs-CZ" b="1" dirty="0">
              <a:latin typeface="Comic Sans MS" pitchFamily="66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>
              <a:lnSpc>
                <a:spcPct val="150000"/>
              </a:lnSpc>
              <a:buNone/>
            </a:pPr>
            <a:r>
              <a:rPr lang="cs-CZ" sz="2800" b="1" dirty="0" smtClean="0">
                <a:solidFill>
                  <a:schemeClr val="tx1"/>
                </a:solidFill>
                <a:latin typeface="Comic Sans MS" pitchFamily="66" charset="0"/>
              </a:rPr>
              <a:t>Otázku pomocí GOING TO tvoříme takto:</a:t>
            </a:r>
          </a:p>
          <a:p>
            <a:pPr>
              <a:lnSpc>
                <a:spcPct val="150000"/>
              </a:lnSpc>
              <a:buNone/>
            </a:pPr>
            <a:r>
              <a:rPr lang="cs-CZ" sz="2800" b="1" dirty="0" smtClean="0">
                <a:solidFill>
                  <a:schemeClr val="tx1"/>
                </a:solidFill>
                <a:latin typeface="Comic Sans MS" pitchFamily="66" charset="0"/>
              </a:rPr>
              <a:t>*Tvar slovesa </a:t>
            </a:r>
            <a:r>
              <a:rPr lang="cs-CZ" sz="2800" b="1" dirty="0" smtClean="0">
                <a:solidFill>
                  <a:srgbClr val="FF0000"/>
                </a:solidFill>
                <a:latin typeface="Comic Sans MS" pitchFamily="66" charset="0"/>
              </a:rPr>
              <a:t>BÝT</a:t>
            </a:r>
            <a:r>
              <a:rPr lang="cs-CZ" sz="2800" b="1" dirty="0" smtClean="0">
                <a:solidFill>
                  <a:schemeClr val="tx1"/>
                </a:solidFill>
                <a:latin typeface="Comic Sans MS" pitchFamily="66" charset="0"/>
              </a:rPr>
              <a:t> v přítomném čase (</a:t>
            </a:r>
            <a:r>
              <a:rPr lang="cs-CZ" sz="2800" b="1" dirty="0" err="1" smtClean="0">
                <a:solidFill>
                  <a:schemeClr val="tx1"/>
                </a:solidFill>
                <a:latin typeface="Comic Sans MS" pitchFamily="66" charset="0"/>
              </a:rPr>
              <a:t>Am</a:t>
            </a:r>
            <a:r>
              <a:rPr lang="cs-CZ" sz="2800" b="1" dirty="0" smtClean="0">
                <a:solidFill>
                  <a:schemeClr val="tx1"/>
                </a:solidFill>
                <a:latin typeface="Comic Sans MS" pitchFamily="66" charset="0"/>
              </a:rPr>
              <a:t>/</a:t>
            </a:r>
            <a:r>
              <a:rPr lang="cs-CZ" sz="2800" b="1" dirty="0" err="1" smtClean="0">
                <a:solidFill>
                  <a:schemeClr val="tx1"/>
                </a:solidFill>
                <a:latin typeface="Comic Sans MS" pitchFamily="66" charset="0"/>
              </a:rPr>
              <a:t>Is</a:t>
            </a:r>
            <a:r>
              <a:rPr lang="cs-CZ" sz="2800" b="1" dirty="0" smtClean="0">
                <a:solidFill>
                  <a:schemeClr val="tx1"/>
                </a:solidFill>
                <a:latin typeface="Comic Sans MS" pitchFamily="66" charset="0"/>
              </a:rPr>
              <a:t>/Are)</a:t>
            </a:r>
          </a:p>
          <a:p>
            <a:pPr>
              <a:lnSpc>
                <a:spcPct val="150000"/>
              </a:lnSpc>
              <a:buNone/>
            </a:pPr>
            <a:r>
              <a:rPr lang="cs-CZ" sz="2800" b="1" dirty="0" smtClean="0">
                <a:solidFill>
                  <a:schemeClr val="tx1"/>
                </a:solidFill>
                <a:latin typeface="Comic Sans MS" pitchFamily="66" charset="0"/>
              </a:rPr>
              <a:t>*</a:t>
            </a:r>
            <a:r>
              <a:rPr lang="cs-CZ" sz="2800" b="1" dirty="0" smtClean="0">
                <a:solidFill>
                  <a:srgbClr val="FF0000"/>
                </a:solidFill>
                <a:latin typeface="Comic Sans MS" pitchFamily="66" charset="0"/>
              </a:rPr>
              <a:t>Podmět</a:t>
            </a:r>
          </a:p>
          <a:p>
            <a:pPr>
              <a:lnSpc>
                <a:spcPct val="150000"/>
              </a:lnSpc>
              <a:buNone/>
            </a:pPr>
            <a:r>
              <a:rPr lang="cs-CZ" sz="2800" b="1" dirty="0" smtClean="0">
                <a:solidFill>
                  <a:schemeClr val="tx1"/>
                </a:solidFill>
                <a:latin typeface="Comic Sans MS" pitchFamily="66" charset="0"/>
              </a:rPr>
              <a:t>*Vazba </a:t>
            </a:r>
            <a:r>
              <a:rPr lang="cs-CZ" sz="2800" b="1" dirty="0" smtClean="0">
                <a:solidFill>
                  <a:srgbClr val="FF0000"/>
                </a:solidFill>
                <a:latin typeface="Comic Sans MS" pitchFamily="66" charset="0"/>
              </a:rPr>
              <a:t>GOING TO</a:t>
            </a:r>
          </a:p>
          <a:p>
            <a:pPr>
              <a:lnSpc>
                <a:spcPct val="150000"/>
              </a:lnSpc>
              <a:buNone/>
            </a:pPr>
            <a:r>
              <a:rPr lang="cs-CZ" sz="2800" b="1" dirty="0" smtClean="0">
                <a:solidFill>
                  <a:schemeClr val="tx1"/>
                </a:solidFill>
                <a:latin typeface="Comic Sans MS" pitchFamily="66" charset="0"/>
              </a:rPr>
              <a:t>*Plnovýznamové </a:t>
            </a:r>
            <a:r>
              <a:rPr lang="cs-CZ" sz="2800" b="1" dirty="0" smtClean="0">
                <a:solidFill>
                  <a:srgbClr val="FF0000"/>
                </a:solidFill>
                <a:latin typeface="Comic Sans MS" pitchFamily="66" charset="0"/>
              </a:rPr>
              <a:t>sloveso</a:t>
            </a:r>
            <a:r>
              <a:rPr lang="cs-CZ" sz="2800" b="1" dirty="0" smtClean="0">
                <a:solidFill>
                  <a:schemeClr val="tx1"/>
                </a:solidFill>
                <a:latin typeface="Comic Sans MS" pitchFamily="66" charset="0"/>
              </a:rPr>
              <a:t> v základním tvaru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/>
          <a:lstStyle/>
          <a:p>
            <a:r>
              <a:rPr lang="cs-CZ" b="1" dirty="0" smtClean="0">
                <a:latin typeface="Comic Sans MS" pitchFamily="66" charset="0"/>
              </a:rPr>
              <a:t>Příklady</a:t>
            </a:r>
            <a:endParaRPr lang="cs-CZ" b="1" dirty="0">
              <a:latin typeface="Comic Sans MS" pitchFamily="66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/>
          <a:lstStyle/>
          <a:p>
            <a:pPr>
              <a:lnSpc>
                <a:spcPct val="150000"/>
              </a:lnSpc>
            </a:pPr>
            <a:r>
              <a:rPr lang="cs-CZ" dirty="0" err="1" smtClean="0">
                <a:latin typeface="Comic Sans MS" pitchFamily="66" charset="0"/>
              </a:rPr>
              <a:t>Is</a:t>
            </a:r>
            <a:r>
              <a:rPr lang="cs-CZ" dirty="0" smtClean="0">
                <a:latin typeface="Comic Sans MS" pitchFamily="66" charset="0"/>
              </a:rPr>
              <a:t> he </a:t>
            </a:r>
            <a:r>
              <a:rPr lang="cs-CZ" dirty="0" err="1" smtClean="0">
                <a:latin typeface="Comic Sans MS" pitchFamily="66" charset="0"/>
              </a:rPr>
              <a:t>going</a:t>
            </a:r>
            <a:r>
              <a:rPr lang="cs-CZ" dirty="0" smtClean="0">
                <a:latin typeface="Comic Sans MS" pitchFamily="66" charset="0"/>
              </a:rPr>
              <a:t> to play </a:t>
            </a:r>
            <a:r>
              <a:rPr lang="cs-CZ" dirty="0" err="1" smtClean="0">
                <a:latin typeface="Comic Sans MS" pitchFamily="66" charset="0"/>
              </a:rPr>
              <a:t>tennis</a:t>
            </a:r>
            <a:r>
              <a:rPr lang="cs-CZ" dirty="0" smtClean="0">
                <a:latin typeface="Comic Sans MS" pitchFamily="66" charset="0"/>
              </a:rPr>
              <a:t>?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Comic Sans MS" pitchFamily="66" charset="0"/>
              </a:rPr>
              <a:t>Are </a:t>
            </a:r>
            <a:r>
              <a:rPr lang="cs-CZ" dirty="0" err="1" smtClean="0">
                <a:latin typeface="Comic Sans MS" pitchFamily="66" charset="0"/>
              </a:rPr>
              <a:t>they</a:t>
            </a:r>
            <a:r>
              <a:rPr lang="cs-CZ" dirty="0" smtClean="0">
                <a:latin typeface="Comic Sans MS" pitchFamily="66" charset="0"/>
              </a:rPr>
              <a:t> </a:t>
            </a:r>
            <a:r>
              <a:rPr lang="cs-CZ" dirty="0" err="1" smtClean="0">
                <a:latin typeface="Comic Sans MS" pitchFamily="66" charset="0"/>
              </a:rPr>
              <a:t>going</a:t>
            </a:r>
            <a:r>
              <a:rPr lang="cs-CZ" dirty="0" smtClean="0">
                <a:latin typeface="Comic Sans MS" pitchFamily="66" charset="0"/>
              </a:rPr>
              <a:t> to visit France?</a:t>
            </a:r>
          </a:p>
          <a:p>
            <a:pPr>
              <a:lnSpc>
                <a:spcPct val="150000"/>
              </a:lnSpc>
            </a:pPr>
            <a:r>
              <a:rPr lang="cs-CZ" dirty="0" err="1" smtClean="0">
                <a:latin typeface="Comic Sans MS" pitchFamily="66" charset="0"/>
              </a:rPr>
              <a:t>Am</a:t>
            </a:r>
            <a:r>
              <a:rPr lang="cs-CZ" dirty="0" smtClean="0">
                <a:latin typeface="Comic Sans MS" pitchFamily="66" charset="0"/>
              </a:rPr>
              <a:t> I </a:t>
            </a:r>
            <a:r>
              <a:rPr lang="cs-CZ" dirty="0" err="1" smtClean="0">
                <a:latin typeface="Comic Sans MS" pitchFamily="66" charset="0"/>
              </a:rPr>
              <a:t>going</a:t>
            </a:r>
            <a:r>
              <a:rPr lang="cs-CZ" dirty="0" smtClean="0">
                <a:latin typeface="Comic Sans MS" pitchFamily="66" charset="0"/>
              </a:rPr>
              <a:t> to go to </a:t>
            </a:r>
            <a:r>
              <a:rPr lang="cs-CZ" dirty="0" err="1" smtClean="0">
                <a:latin typeface="Comic Sans MS" pitchFamily="66" charset="0"/>
              </a:rPr>
              <a:t>school</a:t>
            </a:r>
            <a:r>
              <a:rPr lang="cs-CZ" dirty="0" smtClean="0">
                <a:latin typeface="Comic Sans MS" pitchFamily="66" charset="0"/>
              </a:rPr>
              <a:t>?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Comic Sans MS" pitchFamily="66" charset="0"/>
              </a:rPr>
              <a:t>Are </a:t>
            </a:r>
            <a:r>
              <a:rPr lang="cs-CZ" dirty="0" err="1" smtClean="0">
                <a:latin typeface="Comic Sans MS" pitchFamily="66" charset="0"/>
              </a:rPr>
              <a:t>you</a:t>
            </a:r>
            <a:r>
              <a:rPr lang="cs-CZ" dirty="0" smtClean="0">
                <a:latin typeface="Comic Sans MS" pitchFamily="66" charset="0"/>
              </a:rPr>
              <a:t> </a:t>
            </a:r>
            <a:r>
              <a:rPr lang="cs-CZ" dirty="0" err="1" smtClean="0">
                <a:latin typeface="Comic Sans MS" pitchFamily="66" charset="0"/>
              </a:rPr>
              <a:t>going</a:t>
            </a:r>
            <a:r>
              <a:rPr lang="cs-CZ" dirty="0" smtClean="0">
                <a:latin typeface="Comic Sans MS" pitchFamily="66" charset="0"/>
              </a:rPr>
              <a:t> to drive a car?</a:t>
            </a:r>
            <a:endParaRPr lang="cs-CZ" dirty="0"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>
            <a:normAutofit fontScale="90000"/>
          </a:bodyPr>
          <a:lstStyle/>
          <a:p>
            <a:r>
              <a:rPr lang="cs-CZ" dirty="0" smtClean="0">
                <a:latin typeface="Comic Sans MS" pitchFamily="66" charset="0"/>
              </a:rPr>
              <a:t>Krátké odpovědi – </a:t>
            </a:r>
            <a:r>
              <a:rPr lang="cs-CZ" dirty="0" err="1" smtClean="0">
                <a:latin typeface="Comic Sans MS" pitchFamily="66" charset="0"/>
              </a:rPr>
              <a:t>short</a:t>
            </a:r>
            <a:r>
              <a:rPr lang="cs-CZ" dirty="0" smtClean="0">
                <a:latin typeface="Comic Sans MS" pitchFamily="66" charset="0"/>
              </a:rPr>
              <a:t> </a:t>
            </a:r>
            <a:r>
              <a:rPr lang="cs-CZ" dirty="0" err="1" smtClean="0">
                <a:latin typeface="Comic Sans MS" pitchFamily="66" charset="0"/>
              </a:rPr>
              <a:t>answers</a:t>
            </a:r>
            <a:endParaRPr lang="cs-CZ" dirty="0">
              <a:latin typeface="Comic Sans MS" pitchFamily="66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latin typeface="Comic Sans MS" pitchFamily="66" charset="0"/>
              </a:rPr>
              <a:t>Krátké odpovědi tvoříme stejně jako u slovesa BÝT v přítomném čase:</a:t>
            </a:r>
          </a:p>
          <a:p>
            <a:endParaRPr lang="cs-CZ" dirty="0" smtClean="0">
              <a:latin typeface="Comic Sans MS" pitchFamily="66" charset="0"/>
            </a:endParaRPr>
          </a:p>
          <a:p>
            <a:r>
              <a:rPr lang="cs-CZ" dirty="0" smtClean="0">
                <a:latin typeface="Comic Sans MS" pitchFamily="66" charset="0"/>
              </a:rPr>
              <a:t>Př. </a:t>
            </a:r>
            <a:r>
              <a:rPr lang="cs-CZ" dirty="0" err="1" smtClean="0">
                <a:latin typeface="Comic Sans MS" pitchFamily="66" charset="0"/>
              </a:rPr>
              <a:t>Yes</a:t>
            </a:r>
            <a:r>
              <a:rPr lang="cs-CZ" dirty="0" smtClean="0">
                <a:latin typeface="Comic Sans MS" pitchFamily="66" charset="0"/>
              </a:rPr>
              <a:t>, he </a:t>
            </a:r>
            <a:r>
              <a:rPr lang="cs-CZ" dirty="0" err="1" smtClean="0">
                <a:latin typeface="Comic Sans MS" pitchFamily="66" charset="0"/>
              </a:rPr>
              <a:t>is</a:t>
            </a:r>
            <a:r>
              <a:rPr lang="cs-CZ" dirty="0" smtClean="0">
                <a:latin typeface="Comic Sans MS" pitchFamily="66" charset="0"/>
              </a:rPr>
              <a:t>. No, he </a:t>
            </a:r>
            <a:r>
              <a:rPr lang="cs-CZ" dirty="0" err="1" smtClean="0">
                <a:latin typeface="Comic Sans MS" pitchFamily="66" charset="0"/>
              </a:rPr>
              <a:t>isn</a:t>
            </a:r>
            <a:r>
              <a:rPr lang="cs-CZ" dirty="0" smtClean="0">
                <a:latin typeface="Comic Sans MS" pitchFamily="66" charset="0"/>
              </a:rPr>
              <a:t>‘</a:t>
            </a:r>
            <a:r>
              <a:rPr lang="cs-CZ" dirty="0" err="1" smtClean="0">
                <a:latin typeface="Comic Sans MS" pitchFamily="66" charset="0"/>
              </a:rPr>
              <a:t>t</a:t>
            </a:r>
            <a:r>
              <a:rPr lang="cs-CZ" dirty="0" smtClean="0">
                <a:latin typeface="Comic Sans MS" pitchFamily="66" charset="0"/>
              </a:rPr>
              <a:t>.</a:t>
            </a:r>
          </a:p>
          <a:p>
            <a:pPr lvl="2">
              <a:buNone/>
            </a:pPr>
            <a:r>
              <a:rPr lang="cs-CZ" sz="3200" dirty="0" err="1" smtClean="0">
                <a:latin typeface="Comic Sans MS" pitchFamily="66" charset="0"/>
              </a:rPr>
              <a:t>Yes</a:t>
            </a:r>
            <a:r>
              <a:rPr lang="cs-CZ" sz="3200" dirty="0" smtClean="0">
                <a:latin typeface="Comic Sans MS" pitchFamily="66" charset="0"/>
              </a:rPr>
              <a:t>, </a:t>
            </a:r>
            <a:r>
              <a:rPr lang="cs-CZ" sz="3200" dirty="0" err="1" smtClean="0">
                <a:latin typeface="Comic Sans MS" pitchFamily="66" charset="0"/>
              </a:rPr>
              <a:t>they</a:t>
            </a:r>
            <a:r>
              <a:rPr lang="cs-CZ" sz="3200" dirty="0" smtClean="0">
                <a:latin typeface="Comic Sans MS" pitchFamily="66" charset="0"/>
              </a:rPr>
              <a:t> are. No </a:t>
            </a:r>
            <a:r>
              <a:rPr lang="cs-CZ" sz="3200" dirty="0" err="1" smtClean="0">
                <a:latin typeface="Comic Sans MS" pitchFamily="66" charset="0"/>
              </a:rPr>
              <a:t>they</a:t>
            </a:r>
            <a:r>
              <a:rPr lang="cs-CZ" sz="3200" dirty="0" smtClean="0">
                <a:latin typeface="Comic Sans MS" pitchFamily="66" charset="0"/>
              </a:rPr>
              <a:t> </a:t>
            </a:r>
            <a:r>
              <a:rPr lang="cs-CZ" sz="3200" dirty="0" err="1" smtClean="0">
                <a:latin typeface="Comic Sans MS" pitchFamily="66" charset="0"/>
              </a:rPr>
              <a:t>aren</a:t>
            </a:r>
            <a:r>
              <a:rPr lang="cs-CZ" sz="3200" dirty="0" smtClean="0">
                <a:latin typeface="Comic Sans MS" pitchFamily="66" charset="0"/>
              </a:rPr>
              <a:t>‘</a:t>
            </a:r>
            <a:r>
              <a:rPr lang="cs-CZ" sz="3200" dirty="0" err="1" smtClean="0">
                <a:latin typeface="Comic Sans MS" pitchFamily="66" charset="0"/>
              </a:rPr>
              <a:t>t</a:t>
            </a:r>
            <a:r>
              <a:rPr lang="cs-CZ" sz="3200" dirty="0" smtClean="0">
                <a:latin typeface="Comic Sans MS" pitchFamily="66" charset="0"/>
              </a:rPr>
              <a:t>.</a:t>
            </a:r>
          </a:p>
          <a:p>
            <a:pPr lvl="2">
              <a:buNone/>
            </a:pPr>
            <a:r>
              <a:rPr lang="cs-CZ" sz="3200" dirty="0" err="1" smtClean="0">
                <a:latin typeface="Comic Sans MS" pitchFamily="66" charset="0"/>
              </a:rPr>
              <a:t>Yes</a:t>
            </a:r>
            <a:r>
              <a:rPr lang="cs-CZ" sz="3200" dirty="0" smtClean="0">
                <a:latin typeface="Comic Sans MS" pitchFamily="66" charset="0"/>
              </a:rPr>
              <a:t>, I </a:t>
            </a:r>
            <a:r>
              <a:rPr lang="cs-CZ" sz="3200" dirty="0" err="1" smtClean="0">
                <a:latin typeface="Comic Sans MS" pitchFamily="66" charset="0"/>
              </a:rPr>
              <a:t>am</a:t>
            </a:r>
            <a:r>
              <a:rPr lang="cs-CZ" sz="3200" dirty="0" smtClean="0">
                <a:latin typeface="Comic Sans MS" pitchFamily="66" charset="0"/>
              </a:rPr>
              <a:t>. No, I </a:t>
            </a:r>
            <a:r>
              <a:rPr lang="cs-CZ" sz="3200" dirty="0" err="1" smtClean="0">
                <a:latin typeface="Comic Sans MS" pitchFamily="66" charset="0"/>
              </a:rPr>
              <a:t>am</a:t>
            </a:r>
            <a:r>
              <a:rPr lang="cs-CZ" sz="3200" dirty="0" smtClean="0">
                <a:latin typeface="Comic Sans MS" pitchFamily="66" charset="0"/>
              </a:rPr>
              <a:t> not.</a:t>
            </a:r>
            <a:endParaRPr lang="cs-CZ" sz="3200" dirty="0">
              <a:latin typeface="Comic Sans MS" pitchFamily="66" charset="0"/>
            </a:endParaRP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467544" y="188640"/>
            <a:ext cx="8424936" cy="1015663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000" b="1" dirty="0" smtClean="0">
                <a:latin typeface="Comic Sans MS" pitchFamily="66" charset="0"/>
              </a:rPr>
              <a:t>Vytvoř otázku, pro správnou odpověď klikni na obrázek. Pak vytvoř obě dvě krátké odpovědi, ty se objeví pokud klikneš na otázku.</a:t>
            </a:r>
            <a:endParaRPr lang="cs-CZ" sz="2000" b="1" dirty="0">
              <a:latin typeface="Comic Sans MS" pitchFamily="66" charset="0"/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2843808" y="2492896"/>
            <a:ext cx="5976664" cy="576064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err="1" smtClean="0">
                <a:latin typeface="Comic Sans MS" pitchFamily="66" charset="0"/>
              </a:rPr>
              <a:t>Yes</a:t>
            </a:r>
            <a:r>
              <a:rPr lang="cs-CZ" sz="2400" b="1" dirty="0" smtClean="0">
                <a:latin typeface="Comic Sans MS" pitchFamily="66" charset="0"/>
              </a:rPr>
              <a:t>, </a:t>
            </a:r>
            <a:r>
              <a:rPr lang="cs-CZ" sz="2400" b="1" dirty="0" err="1" smtClean="0">
                <a:latin typeface="Comic Sans MS" pitchFamily="66" charset="0"/>
              </a:rPr>
              <a:t>she</a:t>
            </a:r>
            <a:r>
              <a:rPr lang="cs-CZ" sz="2400" b="1" dirty="0" smtClean="0">
                <a:latin typeface="Comic Sans MS" pitchFamily="66" charset="0"/>
              </a:rPr>
              <a:t> </a:t>
            </a:r>
            <a:r>
              <a:rPr lang="cs-CZ" sz="2400" b="1" dirty="0" err="1" smtClean="0">
                <a:latin typeface="Comic Sans MS" pitchFamily="66" charset="0"/>
              </a:rPr>
              <a:t>is</a:t>
            </a:r>
            <a:r>
              <a:rPr lang="cs-CZ" sz="2400" b="1" dirty="0" smtClean="0">
                <a:latin typeface="Comic Sans MS" pitchFamily="66" charset="0"/>
              </a:rPr>
              <a:t>. No, </a:t>
            </a:r>
            <a:r>
              <a:rPr lang="cs-CZ" sz="2400" b="1" dirty="0" err="1" smtClean="0">
                <a:latin typeface="Comic Sans MS" pitchFamily="66" charset="0"/>
              </a:rPr>
              <a:t>she</a:t>
            </a:r>
            <a:r>
              <a:rPr lang="cs-CZ" sz="2400" b="1" dirty="0" smtClean="0">
                <a:latin typeface="Comic Sans MS" pitchFamily="66" charset="0"/>
              </a:rPr>
              <a:t> </a:t>
            </a:r>
            <a:r>
              <a:rPr lang="cs-CZ" sz="2400" b="1" dirty="0" err="1" smtClean="0">
                <a:latin typeface="Comic Sans MS" pitchFamily="66" charset="0"/>
              </a:rPr>
              <a:t>isn</a:t>
            </a:r>
            <a:r>
              <a:rPr lang="cs-CZ" sz="2400" b="1" dirty="0" smtClean="0">
                <a:latin typeface="Comic Sans MS" pitchFamily="66" charset="0"/>
              </a:rPr>
              <a:t>‘</a:t>
            </a:r>
            <a:r>
              <a:rPr lang="cs-CZ" sz="2400" b="1" dirty="0" err="1" smtClean="0">
                <a:latin typeface="Comic Sans MS" pitchFamily="66" charset="0"/>
              </a:rPr>
              <a:t>t</a:t>
            </a:r>
            <a:r>
              <a:rPr lang="cs-CZ" sz="2400" b="1" dirty="0" smtClean="0">
                <a:latin typeface="Comic Sans MS" pitchFamily="66" charset="0"/>
              </a:rPr>
              <a:t>.</a:t>
            </a:r>
            <a:endParaRPr lang="cs-CZ" sz="2400" b="1" dirty="0">
              <a:latin typeface="Comic Sans MS" pitchFamily="66" charset="0"/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2843808" y="1628800"/>
            <a:ext cx="5976664" cy="576064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err="1" smtClean="0">
                <a:latin typeface="Comic Sans MS" pitchFamily="66" charset="0"/>
              </a:rPr>
              <a:t>Is</a:t>
            </a:r>
            <a:r>
              <a:rPr lang="cs-CZ" sz="2400" b="1" dirty="0" smtClean="0">
                <a:latin typeface="Comic Sans MS" pitchFamily="66" charset="0"/>
              </a:rPr>
              <a:t> </a:t>
            </a:r>
            <a:r>
              <a:rPr lang="cs-CZ" sz="2400" b="1" dirty="0" err="1" smtClean="0">
                <a:latin typeface="Comic Sans MS" pitchFamily="66" charset="0"/>
              </a:rPr>
              <a:t>mum</a:t>
            </a:r>
            <a:r>
              <a:rPr lang="cs-CZ" sz="2400" b="1" dirty="0" smtClean="0">
                <a:latin typeface="Comic Sans MS" pitchFamily="66" charset="0"/>
              </a:rPr>
              <a:t> </a:t>
            </a:r>
            <a:r>
              <a:rPr lang="cs-CZ" sz="2400" b="1" dirty="0" err="1" smtClean="0">
                <a:latin typeface="Comic Sans MS" pitchFamily="66" charset="0"/>
              </a:rPr>
              <a:t>going</a:t>
            </a:r>
            <a:r>
              <a:rPr lang="cs-CZ" sz="2400" b="1" dirty="0" smtClean="0">
                <a:latin typeface="Comic Sans MS" pitchFamily="66" charset="0"/>
              </a:rPr>
              <a:t> to </a:t>
            </a:r>
            <a:r>
              <a:rPr lang="cs-CZ" sz="2400" b="1" dirty="0" err="1" smtClean="0">
                <a:latin typeface="Comic Sans MS" pitchFamily="66" charset="0"/>
              </a:rPr>
              <a:t>cook</a:t>
            </a:r>
            <a:r>
              <a:rPr lang="cs-CZ" sz="2400" b="1" dirty="0" smtClean="0">
                <a:latin typeface="Comic Sans MS" pitchFamily="66" charset="0"/>
              </a:rPr>
              <a:t> </a:t>
            </a:r>
            <a:r>
              <a:rPr lang="cs-CZ" sz="2400" b="1" dirty="0" err="1" smtClean="0">
                <a:latin typeface="Comic Sans MS" pitchFamily="66" charset="0"/>
              </a:rPr>
              <a:t>the</a:t>
            </a:r>
            <a:r>
              <a:rPr lang="cs-CZ" sz="2400" b="1" dirty="0" smtClean="0">
                <a:latin typeface="Comic Sans MS" pitchFamily="66" charset="0"/>
              </a:rPr>
              <a:t> </a:t>
            </a:r>
            <a:r>
              <a:rPr lang="cs-CZ" sz="2400" b="1" dirty="0" err="1" smtClean="0">
                <a:latin typeface="Comic Sans MS" pitchFamily="66" charset="0"/>
              </a:rPr>
              <a:t>cake</a:t>
            </a:r>
            <a:r>
              <a:rPr lang="cs-CZ" sz="2400" b="1" dirty="0" smtClean="0">
                <a:latin typeface="Comic Sans MS" pitchFamily="66" charset="0"/>
              </a:rPr>
              <a:t>?</a:t>
            </a:r>
            <a:endParaRPr lang="cs-CZ" sz="2400" b="1" dirty="0">
              <a:latin typeface="Comic Sans MS" pitchFamily="66" charset="0"/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2843808" y="5229200"/>
            <a:ext cx="5976664" cy="576064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000" b="1" dirty="0" err="1" smtClean="0">
                <a:latin typeface="Comic Sans MS" pitchFamily="66" charset="0"/>
              </a:rPr>
              <a:t>Yes</a:t>
            </a:r>
            <a:r>
              <a:rPr lang="cs-CZ" sz="2000" b="1" dirty="0" smtClean="0">
                <a:latin typeface="Comic Sans MS" pitchFamily="66" charset="0"/>
              </a:rPr>
              <a:t>, </a:t>
            </a:r>
            <a:r>
              <a:rPr lang="cs-CZ" sz="2000" b="1" dirty="0" err="1" smtClean="0">
                <a:latin typeface="Comic Sans MS" pitchFamily="66" charset="0"/>
              </a:rPr>
              <a:t>they</a:t>
            </a:r>
            <a:r>
              <a:rPr lang="cs-CZ" sz="2000" b="1" dirty="0" smtClean="0">
                <a:latin typeface="Comic Sans MS" pitchFamily="66" charset="0"/>
              </a:rPr>
              <a:t> are. No, </a:t>
            </a:r>
            <a:r>
              <a:rPr lang="cs-CZ" sz="2000" b="1" dirty="0" err="1" smtClean="0">
                <a:latin typeface="Comic Sans MS" pitchFamily="66" charset="0"/>
              </a:rPr>
              <a:t>they</a:t>
            </a:r>
            <a:r>
              <a:rPr lang="cs-CZ" sz="2000" b="1" dirty="0" smtClean="0">
                <a:latin typeface="Comic Sans MS" pitchFamily="66" charset="0"/>
              </a:rPr>
              <a:t> </a:t>
            </a:r>
            <a:r>
              <a:rPr lang="cs-CZ" sz="2000" b="1" dirty="0" err="1" smtClean="0">
                <a:latin typeface="Comic Sans MS" pitchFamily="66" charset="0"/>
              </a:rPr>
              <a:t>aren</a:t>
            </a:r>
            <a:r>
              <a:rPr lang="cs-CZ" sz="2000" b="1" dirty="0" smtClean="0">
                <a:latin typeface="Comic Sans MS" pitchFamily="66" charset="0"/>
              </a:rPr>
              <a:t>‘</a:t>
            </a:r>
            <a:r>
              <a:rPr lang="cs-CZ" sz="2000" b="1" dirty="0" err="1" smtClean="0">
                <a:latin typeface="Comic Sans MS" pitchFamily="66" charset="0"/>
              </a:rPr>
              <a:t>t</a:t>
            </a:r>
            <a:r>
              <a:rPr lang="cs-CZ" sz="2000" b="1" dirty="0" smtClean="0">
                <a:latin typeface="Comic Sans MS" pitchFamily="66" charset="0"/>
              </a:rPr>
              <a:t>.</a:t>
            </a:r>
            <a:endParaRPr lang="cs-CZ" sz="2000" b="1" dirty="0">
              <a:latin typeface="Comic Sans MS" pitchFamily="66" charset="0"/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2843808" y="4365104"/>
            <a:ext cx="5976664" cy="576064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latin typeface="Comic Sans MS" pitchFamily="66" charset="0"/>
              </a:rPr>
              <a:t>Are </a:t>
            </a:r>
            <a:r>
              <a:rPr lang="cs-CZ" sz="2000" b="1" dirty="0" err="1" smtClean="0">
                <a:latin typeface="Comic Sans MS" pitchFamily="66" charset="0"/>
              </a:rPr>
              <a:t>they</a:t>
            </a:r>
            <a:r>
              <a:rPr lang="cs-CZ" sz="2000" b="1" dirty="0" smtClean="0">
                <a:latin typeface="Comic Sans MS" pitchFamily="66" charset="0"/>
              </a:rPr>
              <a:t> </a:t>
            </a:r>
            <a:r>
              <a:rPr lang="cs-CZ" sz="2000" b="1" dirty="0" err="1" smtClean="0">
                <a:latin typeface="Comic Sans MS" pitchFamily="66" charset="0"/>
              </a:rPr>
              <a:t>going</a:t>
            </a:r>
            <a:r>
              <a:rPr lang="cs-CZ" sz="2000" b="1" dirty="0" smtClean="0">
                <a:latin typeface="Comic Sans MS" pitchFamily="66" charset="0"/>
              </a:rPr>
              <a:t> to </a:t>
            </a:r>
            <a:r>
              <a:rPr lang="cs-CZ" sz="2000" b="1" dirty="0" err="1" smtClean="0">
                <a:latin typeface="Comic Sans MS" pitchFamily="66" charset="0"/>
              </a:rPr>
              <a:t>dance</a:t>
            </a:r>
            <a:r>
              <a:rPr lang="cs-CZ" sz="2000" b="1" dirty="0" smtClean="0">
                <a:latin typeface="Comic Sans MS" pitchFamily="66" charset="0"/>
              </a:rPr>
              <a:t> </a:t>
            </a:r>
            <a:r>
              <a:rPr lang="cs-CZ" sz="2000" b="1" dirty="0" err="1" smtClean="0">
                <a:latin typeface="Comic Sans MS" pitchFamily="66" charset="0"/>
              </a:rPr>
              <a:t>at</a:t>
            </a:r>
            <a:r>
              <a:rPr lang="cs-CZ" sz="2000" b="1" dirty="0" smtClean="0">
                <a:latin typeface="Comic Sans MS" pitchFamily="66" charset="0"/>
              </a:rPr>
              <a:t> </a:t>
            </a:r>
            <a:r>
              <a:rPr lang="cs-CZ" sz="2000" b="1" dirty="0" err="1" smtClean="0">
                <a:latin typeface="Comic Sans MS" pitchFamily="66" charset="0"/>
              </a:rPr>
              <a:t>the</a:t>
            </a:r>
            <a:r>
              <a:rPr lang="cs-CZ" sz="2000" b="1" dirty="0" smtClean="0">
                <a:latin typeface="Comic Sans MS" pitchFamily="66" charset="0"/>
              </a:rPr>
              <a:t> </a:t>
            </a:r>
            <a:r>
              <a:rPr lang="cs-CZ" sz="2000" b="1" dirty="0" err="1" smtClean="0">
                <a:latin typeface="Comic Sans MS" pitchFamily="66" charset="0"/>
              </a:rPr>
              <a:t>concert</a:t>
            </a:r>
            <a:r>
              <a:rPr lang="cs-CZ" sz="2000" b="1" dirty="0" smtClean="0">
                <a:latin typeface="Comic Sans MS" pitchFamily="66" charset="0"/>
              </a:rPr>
              <a:t>?</a:t>
            </a:r>
            <a:endParaRPr lang="cs-CZ" sz="2000" b="1" dirty="0">
              <a:latin typeface="Comic Sans MS" pitchFamily="66" charset="0"/>
            </a:endParaRPr>
          </a:p>
        </p:txBody>
      </p:sp>
      <p:pic>
        <p:nvPicPr>
          <p:cNvPr id="3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39552" y="1628800"/>
            <a:ext cx="1804988" cy="163400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5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11560" y="4149080"/>
            <a:ext cx="1466156" cy="1800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14" name="TextovéPole 13"/>
          <p:cNvSpPr txBox="1"/>
          <p:nvPr/>
        </p:nvSpPr>
        <p:spPr>
          <a:xfrm>
            <a:off x="395536" y="3356992"/>
            <a:ext cx="236635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err="1" smtClean="0">
                <a:latin typeface="Comic Sans MS" pitchFamily="66" charset="0"/>
              </a:rPr>
              <a:t>Mum</a:t>
            </a:r>
            <a:r>
              <a:rPr lang="cs-CZ" b="1" dirty="0" smtClean="0">
                <a:latin typeface="Comic Sans MS" pitchFamily="66" charset="0"/>
              </a:rPr>
              <a:t>/</a:t>
            </a:r>
            <a:r>
              <a:rPr lang="cs-CZ" b="1" dirty="0" err="1" smtClean="0">
                <a:latin typeface="Comic Sans MS" pitchFamily="66" charset="0"/>
              </a:rPr>
              <a:t>cook</a:t>
            </a:r>
            <a:r>
              <a:rPr lang="cs-CZ" b="1" dirty="0" smtClean="0">
                <a:latin typeface="Comic Sans MS" pitchFamily="66" charset="0"/>
              </a:rPr>
              <a:t> </a:t>
            </a:r>
            <a:r>
              <a:rPr lang="cs-CZ" b="1" dirty="0" err="1" smtClean="0">
                <a:latin typeface="Comic Sans MS" pitchFamily="66" charset="0"/>
              </a:rPr>
              <a:t>the</a:t>
            </a:r>
            <a:r>
              <a:rPr lang="cs-CZ" b="1" dirty="0" smtClean="0">
                <a:latin typeface="Comic Sans MS" pitchFamily="66" charset="0"/>
              </a:rPr>
              <a:t> </a:t>
            </a:r>
            <a:r>
              <a:rPr lang="cs-CZ" b="1" dirty="0" err="1" smtClean="0">
                <a:latin typeface="Comic Sans MS" pitchFamily="66" charset="0"/>
              </a:rPr>
              <a:t>cake</a:t>
            </a:r>
            <a:endParaRPr lang="cs-CZ" b="1" dirty="0">
              <a:latin typeface="Comic Sans MS" pitchFamily="66" charset="0"/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179512" y="6021288"/>
            <a:ext cx="322395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err="1" smtClean="0">
                <a:latin typeface="Comic Sans MS" pitchFamily="66" charset="0"/>
              </a:rPr>
              <a:t>They</a:t>
            </a:r>
            <a:r>
              <a:rPr lang="cs-CZ" b="1" dirty="0" smtClean="0">
                <a:latin typeface="Comic Sans MS" pitchFamily="66" charset="0"/>
              </a:rPr>
              <a:t>/</a:t>
            </a:r>
            <a:r>
              <a:rPr lang="cs-CZ" b="1" dirty="0" err="1" smtClean="0">
                <a:latin typeface="Comic Sans MS" pitchFamily="66" charset="0"/>
              </a:rPr>
              <a:t>dance</a:t>
            </a:r>
            <a:r>
              <a:rPr lang="cs-CZ" b="1" dirty="0" smtClean="0">
                <a:latin typeface="Comic Sans MS" pitchFamily="66" charset="0"/>
              </a:rPr>
              <a:t> </a:t>
            </a:r>
            <a:r>
              <a:rPr lang="cs-CZ" b="1" dirty="0" err="1" smtClean="0">
                <a:latin typeface="Comic Sans MS" pitchFamily="66" charset="0"/>
              </a:rPr>
              <a:t>at</a:t>
            </a:r>
            <a:r>
              <a:rPr lang="cs-CZ" b="1" dirty="0" smtClean="0">
                <a:latin typeface="Comic Sans MS" pitchFamily="66" charset="0"/>
              </a:rPr>
              <a:t> </a:t>
            </a:r>
            <a:r>
              <a:rPr lang="cs-CZ" b="1" dirty="0" err="1" smtClean="0">
                <a:latin typeface="Comic Sans MS" pitchFamily="66" charset="0"/>
              </a:rPr>
              <a:t>the</a:t>
            </a:r>
            <a:r>
              <a:rPr lang="cs-CZ" b="1" dirty="0" smtClean="0">
                <a:latin typeface="Comic Sans MS" pitchFamily="66" charset="0"/>
              </a:rPr>
              <a:t> </a:t>
            </a:r>
            <a:r>
              <a:rPr lang="cs-CZ" b="1" dirty="0" err="1" smtClean="0">
                <a:latin typeface="Comic Sans MS" pitchFamily="66" charset="0"/>
              </a:rPr>
              <a:t>concert</a:t>
            </a:r>
            <a:endParaRPr lang="cs-CZ" b="1" dirty="0"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4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5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" fill="hold">
                      <p:stCondLst>
                        <p:cond delay="0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</p:childTnLst>
        </p:cTn>
      </p:par>
    </p:tnLst>
    <p:bldLst>
      <p:bldP spid="8" grpId="0" animBg="1"/>
      <p:bldP spid="9" grpId="0" animBg="1"/>
      <p:bldP spid="10" grpId="0" animBg="1"/>
      <p:bldP spid="12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5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95536" y="4365104"/>
            <a:ext cx="2123183" cy="168696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3" name="Obdélník 2"/>
          <p:cNvSpPr/>
          <p:nvPr/>
        </p:nvSpPr>
        <p:spPr>
          <a:xfrm>
            <a:off x="2915816" y="5301208"/>
            <a:ext cx="5904656" cy="576064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000" b="1" dirty="0" err="1" smtClean="0">
                <a:latin typeface="Comic Sans MS" pitchFamily="66" charset="0"/>
              </a:rPr>
              <a:t>Yes</a:t>
            </a:r>
            <a:r>
              <a:rPr lang="cs-CZ" sz="2000" b="1" dirty="0" smtClean="0">
                <a:latin typeface="Comic Sans MS" pitchFamily="66" charset="0"/>
              </a:rPr>
              <a:t>, </a:t>
            </a:r>
            <a:r>
              <a:rPr lang="cs-CZ" sz="2000" b="1" dirty="0" err="1" smtClean="0">
                <a:latin typeface="Comic Sans MS" pitchFamily="66" charset="0"/>
              </a:rPr>
              <a:t>thea</a:t>
            </a:r>
            <a:r>
              <a:rPr lang="cs-CZ" sz="2000" b="1" dirty="0" smtClean="0">
                <a:latin typeface="Comic Sans MS" pitchFamily="66" charset="0"/>
              </a:rPr>
              <a:t> are. No, </a:t>
            </a:r>
            <a:r>
              <a:rPr lang="cs-CZ" sz="2000" b="1" dirty="0" err="1" smtClean="0">
                <a:latin typeface="Comic Sans MS" pitchFamily="66" charset="0"/>
              </a:rPr>
              <a:t>they</a:t>
            </a:r>
            <a:r>
              <a:rPr lang="cs-CZ" sz="2000" b="1" dirty="0" smtClean="0">
                <a:latin typeface="Comic Sans MS" pitchFamily="66" charset="0"/>
              </a:rPr>
              <a:t> </a:t>
            </a:r>
            <a:r>
              <a:rPr lang="cs-CZ" sz="2000" b="1" dirty="0" err="1" smtClean="0">
                <a:latin typeface="Comic Sans MS" pitchFamily="66" charset="0"/>
              </a:rPr>
              <a:t>aren</a:t>
            </a:r>
            <a:r>
              <a:rPr lang="cs-CZ" sz="2000" b="1" dirty="0" smtClean="0">
                <a:latin typeface="Comic Sans MS" pitchFamily="66" charset="0"/>
              </a:rPr>
              <a:t>‘</a:t>
            </a:r>
            <a:r>
              <a:rPr lang="cs-CZ" sz="2000" b="1" dirty="0" err="1" smtClean="0">
                <a:latin typeface="Comic Sans MS" pitchFamily="66" charset="0"/>
              </a:rPr>
              <a:t>t</a:t>
            </a:r>
            <a:r>
              <a:rPr lang="cs-CZ" sz="2000" b="1" dirty="0" smtClean="0">
                <a:latin typeface="Comic Sans MS" pitchFamily="66" charset="0"/>
              </a:rPr>
              <a:t>.</a:t>
            </a:r>
            <a:endParaRPr lang="cs-CZ" sz="2000" b="1" dirty="0">
              <a:latin typeface="Comic Sans MS" pitchFamily="66" charset="0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2915816" y="4437112"/>
            <a:ext cx="5904656" cy="576064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latin typeface="Comic Sans MS" pitchFamily="66" charset="0"/>
              </a:rPr>
              <a:t>Are Jim </a:t>
            </a:r>
            <a:r>
              <a:rPr lang="cs-CZ" b="1" dirty="0" err="1" smtClean="0">
                <a:latin typeface="Comic Sans MS" pitchFamily="66" charset="0"/>
              </a:rPr>
              <a:t>and</a:t>
            </a:r>
            <a:r>
              <a:rPr lang="cs-CZ" b="1" dirty="0" smtClean="0">
                <a:latin typeface="Comic Sans MS" pitchFamily="66" charset="0"/>
              </a:rPr>
              <a:t> </a:t>
            </a:r>
            <a:r>
              <a:rPr lang="cs-CZ" b="1" dirty="0" err="1" smtClean="0">
                <a:latin typeface="Comic Sans MS" pitchFamily="66" charset="0"/>
              </a:rPr>
              <a:t>Lucy</a:t>
            </a:r>
            <a:r>
              <a:rPr lang="cs-CZ" b="1" dirty="0" smtClean="0">
                <a:latin typeface="Comic Sans MS" pitchFamily="66" charset="0"/>
              </a:rPr>
              <a:t> </a:t>
            </a:r>
            <a:r>
              <a:rPr lang="cs-CZ" b="1" dirty="0" err="1" smtClean="0">
                <a:latin typeface="Comic Sans MS" pitchFamily="66" charset="0"/>
              </a:rPr>
              <a:t>going</a:t>
            </a:r>
            <a:r>
              <a:rPr lang="cs-CZ" b="1" dirty="0" smtClean="0">
                <a:latin typeface="Comic Sans MS" pitchFamily="66" charset="0"/>
              </a:rPr>
              <a:t> to </a:t>
            </a:r>
            <a:r>
              <a:rPr lang="cs-CZ" b="1" dirty="0" err="1" smtClean="0">
                <a:latin typeface="Comic Sans MS" pitchFamily="66" charset="0"/>
              </a:rPr>
              <a:t>walk</a:t>
            </a:r>
            <a:r>
              <a:rPr lang="cs-CZ" b="1" dirty="0" smtClean="0">
                <a:latin typeface="Comic Sans MS" pitchFamily="66" charset="0"/>
              </a:rPr>
              <a:t> on </a:t>
            </a:r>
            <a:r>
              <a:rPr lang="cs-CZ" b="1" dirty="0" err="1" smtClean="0">
                <a:latin typeface="Comic Sans MS" pitchFamily="66" charset="0"/>
              </a:rPr>
              <a:t>the</a:t>
            </a:r>
            <a:r>
              <a:rPr lang="cs-CZ" b="1" dirty="0" smtClean="0">
                <a:latin typeface="Comic Sans MS" pitchFamily="66" charset="0"/>
              </a:rPr>
              <a:t> </a:t>
            </a:r>
            <a:r>
              <a:rPr lang="cs-CZ" b="1" dirty="0" err="1" smtClean="0">
                <a:latin typeface="Comic Sans MS" pitchFamily="66" charset="0"/>
              </a:rPr>
              <a:t>beach</a:t>
            </a:r>
            <a:r>
              <a:rPr lang="cs-CZ" b="1" dirty="0" smtClean="0">
                <a:latin typeface="Comic Sans MS" pitchFamily="66" charset="0"/>
              </a:rPr>
              <a:t>?</a:t>
            </a:r>
            <a:endParaRPr lang="cs-CZ" b="1" dirty="0">
              <a:latin typeface="Comic Sans MS" pitchFamily="66" charset="0"/>
            </a:endParaRPr>
          </a:p>
        </p:txBody>
      </p:sp>
      <p:pic>
        <p:nvPicPr>
          <p:cNvPr id="5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39552" y="1700808"/>
            <a:ext cx="1728192" cy="170125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6" name="Obdélník 5"/>
          <p:cNvSpPr/>
          <p:nvPr/>
        </p:nvSpPr>
        <p:spPr>
          <a:xfrm>
            <a:off x="2915816" y="2708920"/>
            <a:ext cx="5976664" cy="576064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err="1" smtClean="0">
                <a:latin typeface="Comic Sans MS" pitchFamily="66" charset="0"/>
              </a:rPr>
              <a:t>Yes</a:t>
            </a:r>
            <a:r>
              <a:rPr lang="cs-CZ" sz="2400" b="1" dirty="0" smtClean="0">
                <a:latin typeface="Comic Sans MS" pitchFamily="66" charset="0"/>
              </a:rPr>
              <a:t>, I </a:t>
            </a:r>
            <a:r>
              <a:rPr lang="cs-CZ" sz="2400" b="1" dirty="0" err="1" smtClean="0">
                <a:latin typeface="Comic Sans MS" pitchFamily="66" charset="0"/>
              </a:rPr>
              <a:t>am</a:t>
            </a:r>
            <a:r>
              <a:rPr lang="cs-CZ" sz="2400" b="1" dirty="0" smtClean="0">
                <a:latin typeface="Comic Sans MS" pitchFamily="66" charset="0"/>
              </a:rPr>
              <a:t>. No, I </a:t>
            </a:r>
            <a:r>
              <a:rPr lang="cs-CZ" sz="2400" b="1" dirty="0" err="1" smtClean="0">
                <a:latin typeface="Comic Sans MS" pitchFamily="66" charset="0"/>
              </a:rPr>
              <a:t>am</a:t>
            </a:r>
            <a:r>
              <a:rPr lang="cs-CZ" sz="2400" b="1" dirty="0" smtClean="0">
                <a:latin typeface="Comic Sans MS" pitchFamily="66" charset="0"/>
              </a:rPr>
              <a:t> not.</a:t>
            </a:r>
            <a:endParaRPr lang="cs-CZ" sz="2400" b="1" dirty="0">
              <a:latin typeface="Comic Sans MS" pitchFamily="66" charset="0"/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2915816" y="1772816"/>
            <a:ext cx="5976664" cy="576064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err="1" smtClean="0">
                <a:latin typeface="Comic Sans MS" pitchFamily="66" charset="0"/>
              </a:rPr>
              <a:t>Am</a:t>
            </a:r>
            <a:r>
              <a:rPr lang="cs-CZ" sz="2400" b="1" dirty="0" smtClean="0">
                <a:latin typeface="Comic Sans MS" pitchFamily="66" charset="0"/>
              </a:rPr>
              <a:t> I </a:t>
            </a:r>
            <a:r>
              <a:rPr lang="cs-CZ" sz="2400" b="1" dirty="0" err="1" smtClean="0">
                <a:latin typeface="Comic Sans MS" pitchFamily="66" charset="0"/>
              </a:rPr>
              <a:t>going</a:t>
            </a:r>
            <a:r>
              <a:rPr lang="cs-CZ" sz="2400" b="1" dirty="0" smtClean="0">
                <a:latin typeface="Comic Sans MS" pitchFamily="66" charset="0"/>
              </a:rPr>
              <a:t> to </a:t>
            </a:r>
            <a:r>
              <a:rPr lang="cs-CZ" sz="2400" b="1" dirty="0" err="1" smtClean="0">
                <a:latin typeface="Comic Sans MS" pitchFamily="66" charset="0"/>
              </a:rPr>
              <a:t>work</a:t>
            </a:r>
            <a:r>
              <a:rPr lang="cs-CZ" sz="2400" b="1" dirty="0" smtClean="0">
                <a:latin typeface="Comic Sans MS" pitchFamily="66" charset="0"/>
              </a:rPr>
              <a:t> on </a:t>
            </a:r>
            <a:r>
              <a:rPr lang="cs-CZ" sz="2400" b="1" dirty="0" err="1" smtClean="0">
                <a:latin typeface="Comic Sans MS" pitchFamily="66" charset="0"/>
              </a:rPr>
              <a:t>the</a:t>
            </a:r>
            <a:r>
              <a:rPr lang="cs-CZ" sz="2400" b="1" dirty="0" smtClean="0">
                <a:latin typeface="Comic Sans MS" pitchFamily="66" charset="0"/>
              </a:rPr>
              <a:t> </a:t>
            </a:r>
            <a:r>
              <a:rPr lang="cs-CZ" sz="2400" b="1" dirty="0" err="1" smtClean="0">
                <a:latin typeface="Comic Sans MS" pitchFamily="66" charset="0"/>
              </a:rPr>
              <a:t>computer</a:t>
            </a:r>
            <a:r>
              <a:rPr lang="cs-CZ" sz="2400" b="1" dirty="0" smtClean="0">
                <a:latin typeface="Comic Sans MS" pitchFamily="66" charset="0"/>
              </a:rPr>
              <a:t>?</a:t>
            </a:r>
            <a:endParaRPr lang="cs-CZ" sz="2400" b="1" dirty="0">
              <a:latin typeface="Comic Sans MS" pitchFamily="66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467544" y="188640"/>
            <a:ext cx="8424936" cy="1015663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000" b="1" dirty="0" smtClean="0">
                <a:latin typeface="Comic Sans MS" pitchFamily="66" charset="0"/>
              </a:rPr>
              <a:t>Vytvoř otázku, pro správnou odpověď klikni na obrázek. Pak vytvoř obě dvě krátké odpovědi, ty se objeví pokud klikneš na otázku.</a:t>
            </a:r>
            <a:endParaRPr lang="cs-CZ" sz="2000" b="1" dirty="0">
              <a:latin typeface="Comic Sans MS" pitchFamily="66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251520" y="3429000"/>
            <a:ext cx="287129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latin typeface="Comic Sans MS" pitchFamily="66" charset="0"/>
              </a:rPr>
              <a:t>I/</a:t>
            </a:r>
            <a:r>
              <a:rPr lang="cs-CZ" b="1" dirty="0" err="1" smtClean="0">
                <a:latin typeface="Comic Sans MS" pitchFamily="66" charset="0"/>
              </a:rPr>
              <a:t>work</a:t>
            </a:r>
            <a:r>
              <a:rPr lang="cs-CZ" b="1" dirty="0" smtClean="0">
                <a:latin typeface="Comic Sans MS" pitchFamily="66" charset="0"/>
              </a:rPr>
              <a:t> on </a:t>
            </a:r>
            <a:r>
              <a:rPr lang="cs-CZ" b="1" dirty="0" err="1" smtClean="0">
                <a:latin typeface="Comic Sans MS" pitchFamily="66" charset="0"/>
              </a:rPr>
              <a:t>the</a:t>
            </a:r>
            <a:r>
              <a:rPr lang="cs-CZ" b="1" dirty="0" smtClean="0">
                <a:latin typeface="Comic Sans MS" pitchFamily="66" charset="0"/>
              </a:rPr>
              <a:t> </a:t>
            </a:r>
            <a:r>
              <a:rPr lang="cs-CZ" b="1" dirty="0" err="1" smtClean="0">
                <a:latin typeface="Comic Sans MS" pitchFamily="66" charset="0"/>
              </a:rPr>
              <a:t>computer</a:t>
            </a:r>
            <a:endParaRPr lang="cs-CZ" b="1" dirty="0">
              <a:latin typeface="Comic Sans MS" pitchFamily="66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179512" y="6237312"/>
            <a:ext cx="391004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latin typeface="Comic Sans MS" pitchFamily="66" charset="0"/>
              </a:rPr>
              <a:t>Jim </a:t>
            </a:r>
            <a:r>
              <a:rPr lang="cs-CZ" b="1" dirty="0" err="1" smtClean="0">
                <a:latin typeface="Comic Sans MS" pitchFamily="66" charset="0"/>
              </a:rPr>
              <a:t>and</a:t>
            </a:r>
            <a:r>
              <a:rPr lang="cs-CZ" b="1" dirty="0" smtClean="0">
                <a:latin typeface="Comic Sans MS" pitchFamily="66" charset="0"/>
              </a:rPr>
              <a:t> </a:t>
            </a:r>
            <a:r>
              <a:rPr lang="cs-CZ" b="1" dirty="0" err="1" smtClean="0">
                <a:latin typeface="Comic Sans MS" pitchFamily="66" charset="0"/>
              </a:rPr>
              <a:t>Lucy</a:t>
            </a:r>
            <a:r>
              <a:rPr lang="cs-CZ" b="1" dirty="0" smtClean="0">
                <a:latin typeface="Comic Sans MS" pitchFamily="66" charset="0"/>
              </a:rPr>
              <a:t>/ </a:t>
            </a:r>
            <a:r>
              <a:rPr lang="cs-CZ" b="1" dirty="0" err="1" smtClean="0">
                <a:latin typeface="Comic Sans MS" pitchFamily="66" charset="0"/>
              </a:rPr>
              <a:t>walk</a:t>
            </a:r>
            <a:r>
              <a:rPr lang="cs-CZ" b="1" dirty="0" smtClean="0">
                <a:latin typeface="Comic Sans MS" pitchFamily="66" charset="0"/>
              </a:rPr>
              <a:t> on </a:t>
            </a:r>
            <a:r>
              <a:rPr lang="cs-CZ" b="1" dirty="0" err="1" smtClean="0">
                <a:latin typeface="Comic Sans MS" pitchFamily="66" charset="0"/>
              </a:rPr>
              <a:t>the</a:t>
            </a:r>
            <a:r>
              <a:rPr lang="cs-CZ" b="1" dirty="0" smtClean="0">
                <a:latin typeface="Comic Sans MS" pitchFamily="66" charset="0"/>
              </a:rPr>
              <a:t> </a:t>
            </a:r>
            <a:r>
              <a:rPr lang="cs-CZ" b="1" dirty="0" err="1" smtClean="0">
                <a:latin typeface="Comic Sans MS" pitchFamily="66" charset="0"/>
              </a:rPr>
              <a:t>beach</a:t>
            </a:r>
            <a:endParaRPr lang="cs-CZ" b="1" dirty="0"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3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5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6" grpId="0" animBg="1"/>
      <p:bldP spid="7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2915816" y="2276872"/>
            <a:ext cx="5976664" cy="576064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err="1" smtClean="0">
                <a:latin typeface="Comic Sans MS" pitchFamily="66" charset="0"/>
              </a:rPr>
              <a:t>Yes</a:t>
            </a:r>
            <a:r>
              <a:rPr lang="cs-CZ" sz="2400" b="1" dirty="0" smtClean="0">
                <a:latin typeface="Comic Sans MS" pitchFamily="66" charset="0"/>
              </a:rPr>
              <a:t>, he </a:t>
            </a:r>
            <a:r>
              <a:rPr lang="cs-CZ" sz="2400" b="1" dirty="0" err="1" smtClean="0">
                <a:latin typeface="Comic Sans MS" pitchFamily="66" charset="0"/>
              </a:rPr>
              <a:t>is</a:t>
            </a:r>
            <a:r>
              <a:rPr lang="cs-CZ" sz="2400" b="1" dirty="0" smtClean="0">
                <a:latin typeface="Comic Sans MS" pitchFamily="66" charset="0"/>
              </a:rPr>
              <a:t>. No, he </a:t>
            </a:r>
            <a:r>
              <a:rPr lang="cs-CZ" sz="2400" b="1" dirty="0" err="1" smtClean="0">
                <a:latin typeface="Comic Sans MS" pitchFamily="66" charset="0"/>
              </a:rPr>
              <a:t>isn</a:t>
            </a:r>
            <a:r>
              <a:rPr lang="cs-CZ" sz="2400" b="1" dirty="0" smtClean="0">
                <a:latin typeface="Comic Sans MS" pitchFamily="66" charset="0"/>
              </a:rPr>
              <a:t>‘</a:t>
            </a:r>
            <a:r>
              <a:rPr lang="cs-CZ" sz="2400" b="1" dirty="0" err="1" smtClean="0">
                <a:latin typeface="Comic Sans MS" pitchFamily="66" charset="0"/>
              </a:rPr>
              <a:t>t</a:t>
            </a:r>
            <a:r>
              <a:rPr lang="cs-CZ" sz="2400" b="1" dirty="0" smtClean="0">
                <a:latin typeface="Comic Sans MS" pitchFamily="66" charset="0"/>
              </a:rPr>
              <a:t>.</a:t>
            </a:r>
            <a:endParaRPr lang="cs-CZ" sz="2400" b="1" dirty="0">
              <a:latin typeface="Comic Sans MS" pitchFamily="66" charset="0"/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2915816" y="1484784"/>
            <a:ext cx="5976664" cy="576064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err="1" smtClean="0">
                <a:latin typeface="Comic Sans MS" pitchFamily="66" charset="0"/>
              </a:rPr>
              <a:t>Is</a:t>
            </a:r>
            <a:r>
              <a:rPr lang="cs-CZ" sz="2400" b="1" dirty="0" smtClean="0">
                <a:latin typeface="Comic Sans MS" pitchFamily="66" charset="0"/>
              </a:rPr>
              <a:t> he </a:t>
            </a:r>
            <a:r>
              <a:rPr lang="cs-CZ" sz="2400" b="1" dirty="0" err="1" smtClean="0">
                <a:latin typeface="Comic Sans MS" pitchFamily="66" charset="0"/>
              </a:rPr>
              <a:t>going</a:t>
            </a:r>
            <a:r>
              <a:rPr lang="cs-CZ" sz="2400" b="1" dirty="0" smtClean="0">
                <a:latin typeface="Comic Sans MS" pitchFamily="66" charset="0"/>
              </a:rPr>
              <a:t> to open </a:t>
            </a:r>
            <a:r>
              <a:rPr lang="cs-CZ" sz="2400" b="1" dirty="0" err="1" smtClean="0">
                <a:latin typeface="Comic Sans MS" pitchFamily="66" charset="0"/>
              </a:rPr>
              <a:t>the</a:t>
            </a:r>
            <a:r>
              <a:rPr lang="cs-CZ" sz="2400" b="1" dirty="0" smtClean="0">
                <a:latin typeface="Comic Sans MS" pitchFamily="66" charset="0"/>
              </a:rPr>
              <a:t> </a:t>
            </a:r>
            <a:r>
              <a:rPr lang="cs-CZ" sz="2400" b="1" dirty="0" err="1" smtClean="0">
                <a:latin typeface="Comic Sans MS" pitchFamily="66" charset="0"/>
              </a:rPr>
              <a:t>window</a:t>
            </a:r>
            <a:r>
              <a:rPr lang="cs-CZ" sz="2400" b="1" dirty="0" smtClean="0">
                <a:latin typeface="Comic Sans MS" pitchFamily="66" charset="0"/>
              </a:rPr>
              <a:t>?</a:t>
            </a:r>
            <a:endParaRPr lang="cs-CZ" sz="2400" b="1" dirty="0">
              <a:latin typeface="Comic Sans MS" pitchFamily="66" charset="0"/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2915816" y="5085184"/>
            <a:ext cx="5976664" cy="576064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err="1" smtClean="0">
                <a:latin typeface="Comic Sans MS" pitchFamily="66" charset="0"/>
              </a:rPr>
              <a:t>Yes</a:t>
            </a:r>
            <a:r>
              <a:rPr lang="cs-CZ" sz="2400" b="1" dirty="0" smtClean="0">
                <a:latin typeface="Comic Sans MS" pitchFamily="66" charset="0"/>
              </a:rPr>
              <a:t>, </a:t>
            </a:r>
            <a:r>
              <a:rPr lang="cs-CZ" sz="2400" b="1" dirty="0" err="1" smtClean="0">
                <a:latin typeface="Comic Sans MS" pitchFamily="66" charset="0"/>
              </a:rPr>
              <a:t>you</a:t>
            </a:r>
            <a:r>
              <a:rPr lang="cs-CZ" sz="2400" b="1" dirty="0" smtClean="0">
                <a:latin typeface="Comic Sans MS" pitchFamily="66" charset="0"/>
              </a:rPr>
              <a:t> are. No, </a:t>
            </a:r>
            <a:r>
              <a:rPr lang="cs-CZ" sz="2400" b="1" dirty="0" err="1" smtClean="0">
                <a:latin typeface="Comic Sans MS" pitchFamily="66" charset="0"/>
              </a:rPr>
              <a:t>you</a:t>
            </a:r>
            <a:r>
              <a:rPr lang="cs-CZ" sz="2400" b="1" dirty="0" smtClean="0">
                <a:latin typeface="Comic Sans MS" pitchFamily="66" charset="0"/>
              </a:rPr>
              <a:t> </a:t>
            </a:r>
            <a:r>
              <a:rPr lang="cs-CZ" sz="2400" b="1" dirty="0" err="1" smtClean="0">
                <a:latin typeface="Comic Sans MS" pitchFamily="66" charset="0"/>
              </a:rPr>
              <a:t>aren</a:t>
            </a:r>
            <a:r>
              <a:rPr lang="cs-CZ" sz="2400" b="1" dirty="0" smtClean="0">
                <a:latin typeface="Comic Sans MS" pitchFamily="66" charset="0"/>
              </a:rPr>
              <a:t>‘</a:t>
            </a:r>
            <a:r>
              <a:rPr lang="cs-CZ" sz="2400" b="1" dirty="0" err="1" smtClean="0">
                <a:latin typeface="Comic Sans MS" pitchFamily="66" charset="0"/>
              </a:rPr>
              <a:t>t</a:t>
            </a:r>
            <a:r>
              <a:rPr lang="cs-CZ" sz="2400" b="1" dirty="0" smtClean="0">
                <a:latin typeface="Comic Sans MS" pitchFamily="66" charset="0"/>
              </a:rPr>
              <a:t>.</a:t>
            </a:r>
            <a:endParaRPr lang="cs-CZ" sz="2000" b="1" dirty="0">
              <a:latin typeface="Comic Sans MS" pitchFamily="66" charset="0"/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2915816" y="4149080"/>
            <a:ext cx="5976664" cy="576064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latin typeface="Comic Sans MS" pitchFamily="66" charset="0"/>
              </a:rPr>
              <a:t>Are </a:t>
            </a:r>
            <a:r>
              <a:rPr lang="cs-CZ" sz="2400" b="1" dirty="0" err="1" smtClean="0">
                <a:latin typeface="Comic Sans MS" pitchFamily="66" charset="0"/>
              </a:rPr>
              <a:t>you</a:t>
            </a:r>
            <a:r>
              <a:rPr lang="cs-CZ" sz="2400" b="1" dirty="0" smtClean="0">
                <a:latin typeface="Comic Sans MS" pitchFamily="66" charset="0"/>
              </a:rPr>
              <a:t> </a:t>
            </a:r>
            <a:r>
              <a:rPr lang="cs-CZ" sz="2400" b="1" dirty="0" err="1" smtClean="0">
                <a:latin typeface="Comic Sans MS" pitchFamily="66" charset="0"/>
              </a:rPr>
              <a:t>going</a:t>
            </a:r>
            <a:r>
              <a:rPr lang="cs-CZ" sz="2400" b="1" dirty="0" smtClean="0">
                <a:latin typeface="Comic Sans MS" pitchFamily="66" charset="0"/>
              </a:rPr>
              <a:t> to </a:t>
            </a:r>
            <a:r>
              <a:rPr lang="cs-CZ" sz="2400" b="1" dirty="0" err="1" smtClean="0">
                <a:latin typeface="Comic Sans MS" pitchFamily="66" charset="0"/>
              </a:rPr>
              <a:t>clean</a:t>
            </a:r>
            <a:r>
              <a:rPr lang="cs-CZ" sz="2400" b="1" dirty="0" smtClean="0">
                <a:latin typeface="Comic Sans MS" pitchFamily="66" charset="0"/>
              </a:rPr>
              <a:t> </a:t>
            </a:r>
            <a:r>
              <a:rPr lang="cs-CZ" sz="2400" b="1" dirty="0" err="1" smtClean="0">
                <a:latin typeface="Comic Sans MS" pitchFamily="66" charset="0"/>
              </a:rPr>
              <a:t>the</a:t>
            </a:r>
            <a:r>
              <a:rPr lang="cs-CZ" sz="2400" b="1" dirty="0" smtClean="0">
                <a:latin typeface="Comic Sans MS" pitchFamily="66" charset="0"/>
              </a:rPr>
              <a:t> </a:t>
            </a:r>
            <a:r>
              <a:rPr lang="cs-CZ" sz="2400" b="1" dirty="0" err="1" smtClean="0">
                <a:latin typeface="Comic Sans MS" pitchFamily="66" charset="0"/>
              </a:rPr>
              <a:t>garden</a:t>
            </a:r>
            <a:r>
              <a:rPr lang="cs-CZ" sz="2000" b="1" dirty="0" smtClean="0">
                <a:latin typeface="Comic Sans MS" pitchFamily="66" charset="0"/>
              </a:rPr>
              <a:t>?</a:t>
            </a:r>
            <a:endParaRPr lang="cs-CZ" sz="2000" b="1" dirty="0">
              <a:latin typeface="Comic Sans MS" pitchFamily="66" charset="0"/>
            </a:endParaRPr>
          </a:p>
        </p:txBody>
      </p:sp>
      <p:pic>
        <p:nvPicPr>
          <p:cNvPr id="14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39552" y="1556792"/>
            <a:ext cx="1872208" cy="160750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5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39552" y="4005064"/>
            <a:ext cx="1872208" cy="1854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17" name="TextovéPole 16"/>
          <p:cNvSpPr txBox="1"/>
          <p:nvPr/>
        </p:nvSpPr>
        <p:spPr>
          <a:xfrm>
            <a:off x="467544" y="188640"/>
            <a:ext cx="8424936" cy="1015663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000" b="1" dirty="0" smtClean="0">
                <a:latin typeface="Comic Sans MS" pitchFamily="66" charset="0"/>
              </a:rPr>
              <a:t>Vytvoř otázku, pro správnou odpověď klikni na obrázek. Pak vytvoř obě dvě krátké odpovědi, ty se objeví pokud klikneš na otázku.</a:t>
            </a:r>
            <a:endParaRPr lang="cs-CZ" sz="2000" b="1" dirty="0">
              <a:latin typeface="Comic Sans MS" pitchFamily="66" charset="0"/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323528" y="3284984"/>
            <a:ext cx="253627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latin typeface="Comic Sans MS" pitchFamily="66" charset="0"/>
              </a:rPr>
              <a:t>He/ open </a:t>
            </a:r>
            <a:r>
              <a:rPr lang="cs-CZ" b="1" dirty="0" err="1" smtClean="0">
                <a:latin typeface="Comic Sans MS" pitchFamily="66" charset="0"/>
              </a:rPr>
              <a:t>the</a:t>
            </a:r>
            <a:r>
              <a:rPr lang="cs-CZ" b="1" dirty="0" smtClean="0">
                <a:latin typeface="Comic Sans MS" pitchFamily="66" charset="0"/>
              </a:rPr>
              <a:t> </a:t>
            </a:r>
            <a:r>
              <a:rPr lang="cs-CZ" b="1" dirty="0" err="1" smtClean="0">
                <a:latin typeface="Comic Sans MS" pitchFamily="66" charset="0"/>
              </a:rPr>
              <a:t>window</a:t>
            </a:r>
            <a:endParaRPr lang="cs-CZ" b="1" dirty="0">
              <a:latin typeface="Comic Sans MS" pitchFamily="66" charset="0"/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251520" y="6093296"/>
            <a:ext cx="266771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err="1" smtClean="0">
                <a:latin typeface="Comic Sans MS" pitchFamily="66" charset="0"/>
              </a:rPr>
              <a:t>You</a:t>
            </a:r>
            <a:r>
              <a:rPr lang="cs-CZ" b="1" dirty="0" smtClean="0">
                <a:latin typeface="Comic Sans MS" pitchFamily="66" charset="0"/>
              </a:rPr>
              <a:t>/ </a:t>
            </a:r>
            <a:r>
              <a:rPr lang="cs-CZ" b="1" dirty="0" err="1" smtClean="0">
                <a:latin typeface="Comic Sans MS" pitchFamily="66" charset="0"/>
              </a:rPr>
              <a:t>clean</a:t>
            </a:r>
            <a:r>
              <a:rPr lang="cs-CZ" b="1" dirty="0" smtClean="0">
                <a:latin typeface="Comic Sans MS" pitchFamily="66" charset="0"/>
              </a:rPr>
              <a:t> </a:t>
            </a:r>
            <a:r>
              <a:rPr lang="cs-CZ" b="1" dirty="0" err="1" smtClean="0">
                <a:latin typeface="Comic Sans MS" pitchFamily="66" charset="0"/>
              </a:rPr>
              <a:t>the</a:t>
            </a:r>
            <a:r>
              <a:rPr lang="cs-CZ" b="1" dirty="0" smtClean="0">
                <a:latin typeface="Comic Sans MS" pitchFamily="66" charset="0"/>
              </a:rPr>
              <a:t> </a:t>
            </a:r>
            <a:r>
              <a:rPr lang="cs-CZ" b="1" dirty="0" err="1" smtClean="0">
                <a:latin typeface="Comic Sans MS" pitchFamily="66" charset="0"/>
              </a:rPr>
              <a:t>garden</a:t>
            </a:r>
            <a:endParaRPr lang="cs-CZ" b="1" dirty="0"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4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15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" fill="hold">
                      <p:stCondLst>
                        <p:cond delay="0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0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21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2" fill="hold">
                      <p:stCondLst>
                        <p:cond delay="0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6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</p:childTnLst>
        </p:cTn>
      </p:par>
    </p:tnLst>
    <p:bldLst>
      <p:bldP spid="8" grpId="0" animBg="1"/>
      <p:bldP spid="9" grpId="0" animBg="1"/>
      <p:bldP spid="10" grpId="0" animBg="1"/>
      <p:bldP spid="12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5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528" y="4005064"/>
            <a:ext cx="1933575" cy="195573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3" name="Obdélník 2"/>
          <p:cNvSpPr/>
          <p:nvPr/>
        </p:nvSpPr>
        <p:spPr>
          <a:xfrm>
            <a:off x="2987824" y="5301208"/>
            <a:ext cx="5904656" cy="576064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err="1" smtClean="0">
                <a:latin typeface="Comic Sans MS" pitchFamily="66" charset="0"/>
              </a:rPr>
              <a:t>Yes</a:t>
            </a:r>
            <a:r>
              <a:rPr lang="cs-CZ" sz="2400" b="1" dirty="0" smtClean="0">
                <a:latin typeface="Comic Sans MS" pitchFamily="66" charset="0"/>
              </a:rPr>
              <a:t>, I </a:t>
            </a:r>
            <a:r>
              <a:rPr lang="cs-CZ" sz="2400" b="1" dirty="0" err="1" smtClean="0">
                <a:latin typeface="Comic Sans MS" pitchFamily="66" charset="0"/>
              </a:rPr>
              <a:t>am</a:t>
            </a:r>
            <a:r>
              <a:rPr lang="cs-CZ" sz="2400" b="1" dirty="0" smtClean="0">
                <a:latin typeface="Comic Sans MS" pitchFamily="66" charset="0"/>
              </a:rPr>
              <a:t>. No, I </a:t>
            </a:r>
            <a:r>
              <a:rPr lang="cs-CZ" sz="2400" b="1" dirty="0" err="1" smtClean="0">
                <a:latin typeface="Comic Sans MS" pitchFamily="66" charset="0"/>
              </a:rPr>
              <a:t>am</a:t>
            </a:r>
            <a:r>
              <a:rPr lang="cs-CZ" sz="2400" b="1" dirty="0" smtClean="0">
                <a:latin typeface="Comic Sans MS" pitchFamily="66" charset="0"/>
              </a:rPr>
              <a:t> not.</a:t>
            </a:r>
            <a:endParaRPr lang="cs-CZ" sz="2000" b="1" dirty="0">
              <a:latin typeface="Comic Sans MS" pitchFamily="66" charset="0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2987824" y="4293096"/>
            <a:ext cx="5904656" cy="576064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err="1" smtClean="0">
                <a:latin typeface="Comic Sans MS" pitchFamily="66" charset="0"/>
              </a:rPr>
              <a:t>Am</a:t>
            </a:r>
            <a:r>
              <a:rPr lang="cs-CZ" sz="2400" b="1" dirty="0" smtClean="0">
                <a:latin typeface="Comic Sans MS" pitchFamily="66" charset="0"/>
              </a:rPr>
              <a:t> I </a:t>
            </a:r>
            <a:r>
              <a:rPr lang="cs-CZ" sz="2400" b="1" dirty="0" err="1" smtClean="0">
                <a:latin typeface="Comic Sans MS" pitchFamily="66" charset="0"/>
              </a:rPr>
              <a:t>going</a:t>
            </a:r>
            <a:r>
              <a:rPr lang="cs-CZ" sz="2400" b="1" dirty="0" smtClean="0">
                <a:latin typeface="Comic Sans MS" pitchFamily="66" charset="0"/>
              </a:rPr>
              <a:t> to help </a:t>
            </a:r>
            <a:r>
              <a:rPr lang="cs-CZ" sz="2400" b="1" dirty="0" err="1" smtClean="0">
                <a:latin typeface="Comic Sans MS" pitchFamily="66" charset="0"/>
              </a:rPr>
              <a:t>with</a:t>
            </a:r>
            <a:r>
              <a:rPr lang="cs-CZ" sz="2400" b="1" dirty="0" smtClean="0">
                <a:latin typeface="Comic Sans MS" pitchFamily="66" charset="0"/>
              </a:rPr>
              <a:t> lunch?</a:t>
            </a:r>
            <a:endParaRPr lang="cs-CZ" sz="2400" b="1" dirty="0">
              <a:latin typeface="Comic Sans MS" pitchFamily="66" charset="0"/>
            </a:endParaRPr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95536" y="1628800"/>
            <a:ext cx="1656184" cy="170449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6" name="Obdélník 5"/>
          <p:cNvSpPr/>
          <p:nvPr/>
        </p:nvSpPr>
        <p:spPr>
          <a:xfrm>
            <a:off x="2915816" y="2564904"/>
            <a:ext cx="5976664" cy="576064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err="1" smtClean="0">
                <a:latin typeface="Comic Sans MS" pitchFamily="66" charset="0"/>
              </a:rPr>
              <a:t>Yes</a:t>
            </a:r>
            <a:r>
              <a:rPr lang="cs-CZ" sz="2400" b="1" dirty="0" smtClean="0">
                <a:latin typeface="Comic Sans MS" pitchFamily="66" charset="0"/>
              </a:rPr>
              <a:t>, he </a:t>
            </a:r>
            <a:r>
              <a:rPr lang="cs-CZ" sz="2400" b="1" dirty="0" err="1" smtClean="0">
                <a:latin typeface="Comic Sans MS" pitchFamily="66" charset="0"/>
              </a:rPr>
              <a:t>is</a:t>
            </a:r>
            <a:r>
              <a:rPr lang="cs-CZ" sz="2400" b="1" dirty="0" smtClean="0">
                <a:latin typeface="Comic Sans MS" pitchFamily="66" charset="0"/>
              </a:rPr>
              <a:t>. No, he </a:t>
            </a:r>
            <a:r>
              <a:rPr lang="cs-CZ" sz="2400" b="1" dirty="0" err="1" smtClean="0">
                <a:latin typeface="Comic Sans MS" pitchFamily="66" charset="0"/>
              </a:rPr>
              <a:t>isn</a:t>
            </a:r>
            <a:r>
              <a:rPr lang="cs-CZ" sz="2400" b="1" dirty="0" smtClean="0">
                <a:latin typeface="Comic Sans MS" pitchFamily="66" charset="0"/>
              </a:rPr>
              <a:t>‘</a:t>
            </a:r>
            <a:r>
              <a:rPr lang="cs-CZ" sz="2400" b="1" dirty="0" err="1" smtClean="0">
                <a:latin typeface="Comic Sans MS" pitchFamily="66" charset="0"/>
              </a:rPr>
              <a:t>t</a:t>
            </a:r>
            <a:r>
              <a:rPr lang="cs-CZ" sz="2400" b="1" dirty="0" smtClean="0">
                <a:latin typeface="Comic Sans MS" pitchFamily="66" charset="0"/>
              </a:rPr>
              <a:t>.</a:t>
            </a:r>
            <a:endParaRPr lang="cs-CZ" sz="2400" b="1" dirty="0">
              <a:latin typeface="Comic Sans MS" pitchFamily="66" charset="0"/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2915816" y="1628800"/>
            <a:ext cx="5976664" cy="576064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err="1" smtClean="0">
                <a:latin typeface="Comic Sans MS" pitchFamily="66" charset="0"/>
              </a:rPr>
              <a:t>Is</a:t>
            </a:r>
            <a:r>
              <a:rPr lang="cs-CZ" sz="2400" b="1" dirty="0" smtClean="0">
                <a:latin typeface="Comic Sans MS" pitchFamily="66" charset="0"/>
              </a:rPr>
              <a:t> he </a:t>
            </a:r>
            <a:r>
              <a:rPr lang="cs-CZ" sz="2400" b="1" dirty="0" err="1" smtClean="0">
                <a:latin typeface="Comic Sans MS" pitchFamily="66" charset="0"/>
              </a:rPr>
              <a:t>going</a:t>
            </a:r>
            <a:r>
              <a:rPr lang="cs-CZ" sz="2400" b="1" dirty="0" smtClean="0">
                <a:latin typeface="Comic Sans MS" pitchFamily="66" charset="0"/>
              </a:rPr>
              <a:t> to stop </a:t>
            </a:r>
            <a:r>
              <a:rPr lang="cs-CZ" sz="2400" b="1" dirty="0" err="1" smtClean="0">
                <a:latin typeface="Comic Sans MS" pitchFamily="66" charset="0"/>
              </a:rPr>
              <a:t>the</a:t>
            </a:r>
            <a:r>
              <a:rPr lang="cs-CZ" sz="2400" b="1" dirty="0" smtClean="0">
                <a:latin typeface="Comic Sans MS" pitchFamily="66" charset="0"/>
              </a:rPr>
              <a:t> car?</a:t>
            </a:r>
            <a:endParaRPr lang="cs-CZ" sz="2400" b="1" dirty="0">
              <a:latin typeface="Comic Sans MS" pitchFamily="66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467544" y="188640"/>
            <a:ext cx="8424936" cy="1015663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000" b="1" dirty="0" smtClean="0">
                <a:latin typeface="Comic Sans MS" pitchFamily="66" charset="0"/>
              </a:rPr>
              <a:t>Vytvoř otázku, pro správnou odpověď klikni na obrázek. Pak vytvoř obě dvě krátké odpovědi, ty se objeví pokud klikneš na otázku.</a:t>
            </a:r>
            <a:endParaRPr lang="cs-CZ" sz="2000" b="1" dirty="0">
              <a:latin typeface="Comic Sans MS" pitchFamily="66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251520" y="3429000"/>
            <a:ext cx="200567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latin typeface="Comic Sans MS" pitchFamily="66" charset="0"/>
              </a:rPr>
              <a:t>He/stop </a:t>
            </a:r>
            <a:r>
              <a:rPr lang="cs-CZ" b="1" dirty="0" err="1" smtClean="0">
                <a:latin typeface="Comic Sans MS" pitchFamily="66" charset="0"/>
              </a:rPr>
              <a:t>the</a:t>
            </a:r>
            <a:r>
              <a:rPr lang="cs-CZ" b="1" dirty="0" smtClean="0">
                <a:latin typeface="Comic Sans MS" pitchFamily="66" charset="0"/>
              </a:rPr>
              <a:t> car</a:t>
            </a:r>
            <a:endParaRPr lang="cs-CZ" b="1" dirty="0">
              <a:latin typeface="Comic Sans MS" pitchFamily="66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323528" y="6165304"/>
            <a:ext cx="209704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latin typeface="Comic Sans MS" pitchFamily="66" charset="0"/>
              </a:rPr>
              <a:t>I/help </a:t>
            </a:r>
            <a:r>
              <a:rPr lang="cs-CZ" b="1" dirty="0" err="1" smtClean="0">
                <a:latin typeface="Comic Sans MS" pitchFamily="66" charset="0"/>
              </a:rPr>
              <a:t>with</a:t>
            </a:r>
            <a:r>
              <a:rPr lang="cs-CZ" b="1" dirty="0" smtClean="0">
                <a:latin typeface="Comic Sans MS" pitchFamily="66" charset="0"/>
              </a:rPr>
              <a:t> lunch</a:t>
            </a:r>
            <a:endParaRPr lang="cs-CZ" b="1" dirty="0"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4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seq concurrent="1" nextAc="seek">
              <p:cTn id="15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" fill="hold">
                      <p:stCondLst>
                        <p:cond delay="0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0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21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2" fill="hold">
                      <p:stCondLst>
                        <p:cond delay="0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6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6" grpId="0" animBg="1"/>
      <p:bldP spid="7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260648"/>
            <a:ext cx="8316416" cy="61247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1400" dirty="0" smtClean="0"/>
              <a:t> </a:t>
            </a:r>
            <a:endParaRPr lang="cs-CZ" sz="1400" dirty="0" smtClean="0"/>
          </a:p>
          <a:p>
            <a:r>
              <a:rPr lang="cs-CZ" sz="1600" b="1" dirty="0" smtClean="0"/>
              <a:t>Zdroje:</a:t>
            </a:r>
          </a:p>
          <a:p>
            <a:endParaRPr lang="cs-CZ" sz="1600" dirty="0" smtClean="0"/>
          </a:p>
          <a:p>
            <a:r>
              <a:rPr lang="cs-CZ" sz="1600" dirty="0" smtClean="0"/>
              <a:t>Vaření: </a:t>
            </a:r>
            <a:r>
              <a:rPr lang="pt-BR" sz="1600" dirty="0" smtClean="0"/>
              <a:t>AUTOR NEUVEDEN. </a:t>
            </a:r>
            <a:r>
              <a:rPr lang="pt-BR" sz="1600" i="1" dirty="0" smtClean="0"/>
              <a:t>www.office.microsoft.com</a:t>
            </a:r>
            <a:r>
              <a:rPr lang="pt-BR" sz="1600" dirty="0" smtClean="0"/>
              <a:t> [online]. [cit. 20.5.2013]. Dostupný na WWW: </a:t>
            </a:r>
            <a:r>
              <a:rPr lang="pt-BR" sz="1600" dirty="0" smtClean="0">
                <a:hlinkClick r:id="rId2"/>
              </a:rPr>
              <a:t>http://officeimg.vo.msecnd.net/en-us/images/MH900233439.jpg</a:t>
            </a:r>
            <a:endParaRPr lang="cs-CZ" sz="1600" dirty="0" smtClean="0"/>
          </a:p>
          <a:p>
            <a:r>
              <a:rPr lang="pt-BR" sz="1600" dirty="0" smtClean="0"/>
              <a:t> </a:t>
            </a:r>
            <a:r>
              <a:rPr lang="cs-CZ" sz="1600" dirty="0" smtClean="0"/>
              <a:t>Tanec: </a:t>
            </a:r>
            <a:r>
              <a:rPr lang="pt-BR" sz="1600" dirty="0" smtClean="0"/>
              <a:t>AUTOR NEUVEDEN. </a:t>
            </a:r>
            <a:r>
              <a:rPr lang="pt-BR" sz="1600" i="1" dirty="0" smtClean="0"/>
              <a:t>www.office.microsoft.com</a:t>
            </a:r>
            <a:r>
              <a:rPr lang="pt-BR" sz="1600" dirty="0" smtClean="0"/>
              <a:t> [online]. [cit. 20.5.2013]. Dostupný na WWW: </a:t>
            </a:r>
            <a:r>
              <a:rPr lang="pt-BR" sz="1600" dirty="0" smtClean="0">
                <a:hlinkClick r:id="rId3"/>
              </a:rPr>
              <a:t>http://officeimg.vo.msecnd.net/en-us/images/MH900233446.jpg</a:t>
            </a:r>
            <a:endParaRPr lang="cs-CZ" sz="1600" dirty="0" smtClean="0"/>
          </a:p>
          <a:p>
            <a:r>
              <a:rPr lang="cs-CZ" sz="1600" dirty="0" smtClean="0"/>
              <a:t>Pláž: </a:t>
            </a:r>
            <a:r>
              <a:rPr lang="pt-BR" sz="1600" dirty="0" smtClean="0"/>
              <a:t>AUTOR NEUVEDEN. </a:t>
            </a:r>
            <a:r>
              <a:rPr lang="pt-BR" sz="1600" i="1" dirty="0" smtClean="0"/>
              <a:t>www.office.microsoft.com</a:t>
            </a:r>
            <a:r>
              <a:rPr lang="pt-BR" sz="1600" dirty="0" smtClean="0"/>
              <a:t> [online]. [cit. 20.5.2013]. Dostupný na WWW: </a:t>
            </a:r>
            <a:r>
              <a:rPr lang="pt-BR" sz="1600" dirty="0" smtClean="0">
                <a:hlinkClick r:id="rId4"/>
              </a:rPr>
              <a:t>http://officeimg.vo.msecnd.net/en-us/images/MH900234324.jpg</a:t>
            </a:r>
            <a:endParaRPr lang="cs-CZ" sz="1600" dirty="0" smtClean="0"/>
          </a:p>
          <a:p>
            <a:r>
              <a:rPr lang="cs-CZ" sz="1600" dirty="0" smtClean="0"/>
              <a:t>Psaní na počítači: </a:t>
            </a:r>
            <a:r>
              <a:rPr lang="pt-BR" sz="1600" dirty="0" smtClean="0"/>
              <a:t>AUTOR NEUVEDEN. </a:t>
            </a:r>
            <a:r>
              <a:rPr lang="pt-BR" sz="1600" i="1" dirty="0" smtClean="0"/>
              <a:t>www.office.microsoft.com</a:t>
            </a:r>
            <a:r>
              <a:rPr lang="pt-BR" sz="1600" dirty="0" smtClean="0"/>
              <a:t> [online]. [cit. 20.5.2013]. Dostupný na WWW: </a:t>
            </a:r>
            <a:r>
              <a:rPr lang="pt-BR" sz="1600" dirty="0" smtClean="0">
                <a:hlinkClick r:id="rId5"/>
              </a:rPr>
              <a:t>http://officeimg.vo.msecnd.net/en-us/images/MH900233416.jpg</a:t>
            </a:r>
            <a:endParaRPr lang="cs-CZ" sz="1600" dirty="0" smtClean="0"/>
          </a:p>
          <a:p>
            <a:r>
              <a:rPr lang="cs-CZ" sz="1600" dirty="0" smtClean="0"/>
              <a:t>Práce na zahradě: </a:t>
            </a:r>
            <a:r>
              <a:rPr lang="pt-BR" sz="1600" dirty="0" smtClean="0"/>
              <a:t>AUTOR NEUVEDEN. </a:t>
            </a:r>
            <a:r>
              <a:rPr lang="pt-BR" sz="1600" i="1" dirty="0" smtClean="0"/>
              <a:t>www.office.microsoft.com</a:t>
            </a:r>
            <a:r>
              <a:rPr lang="pt-BR" sz="1600" dirty="0" smtClean="0"/>
              <a:t> [online]. [cit. 20.5.2013]. Dostupný na WWW: </a:t>
            </a:r>
            <a:r>
              <a:rPr lang="pt-BR" sz="1600" dirty="0" smtClean="0">
                <a:hlinkClick r:id="rId6"/>
              </a:rPr>
              <a:t>http://officeimg.vo.msecnd.net/en-us/images/MH900338406.jpg</a:t>
            </a:r>
            <a:endParaRPr lang="cs-CZ" sz="1600" dirty="0" smtClean="0"/>
          </a:p>
          <a:p>
            <a:r>
              <a:rPr lang="cs-CZ" sz="1600" dirty="0" smtClean="0"/>
              <a:t>Pomáhání v kuchyni: </a:t>
            </a:r>
            <a:r>
              <a:rPr lang="pt-BR" sz="1600" dirty="0" smtClean="0"/>
              <a:t>AUTOR NEUVEDEN. </a:t>
            </a:r>
            <a:r>
              <a:rPr lang="pt-BR" sz="1600" i="1" dirty="0" smtClean="0"/>
              <a:t>www.office.microsoft.com</a:t>
            </a:r>
            <a:r>
              <a:rPr lang="pt-BR" sz="1600" dirty="0" smtClean="0"/>
              <a:t> [online]. [cit. 20.5.2013]. Dostupný na WWW: </a:t>
            </a:r>
            <a:r>
              <a:rPr lang="pt-BR" sz="1600" dirty="0" smtClean="0">
                <a:hlinkClick r:id="rId7"/>
              </a:rPr>
              <a:t>http://officeimg.vo.msecnd.net/en-us/images/MH900292032.jpg</a:t>
            </a:r>
            <a:endParaRPr lang="cs-CZ" sz="1600" dirty="0" smtClean="0"/>
          </a:p>
          <a:p>
            <a:r>
              <a:rPr lang="cs-CZ" sz="1600" dirty="0" smtClean="0"/>
              <a:t>Policista: </a:t>
            </a:r>
            <a:r>
              <a:rPr lang="pt-BR" sz="1600" dirty="0" smtClean="0"/>
              <a:t>AUTOR NEUVEDEN. </a:t>
            </a:r>
            <a:r>
              <a:rPr lang="pt-BR" sz="1600" i="1" dirty="0" smtClean="0"/>
              <a:t>www.office.microsoft.com</a:t>
            </a:r>
            <a:r>
              <a:rPr lang="pt-BR" sz="1600" dirty="0" smtClean="0"/>
              <a:t> [online]. [cit. 20.5.2013]. Dostupný na WWW: </a:t>
            </a:r>
            <a:r>
              <a:rPr lang="pt-BR" sz="1600" dirty="0" smtClean="0">
                <a:hlinkClick r:id="rId8"/>
              </a:rPr>
              <a:t>http://officeimg.vo.msecnd.net/en-us/images/MH900198606.jpg</a:t>
            </a:r>
            <a:endParaRPr lang="cs-CZ" sz="1600" dirty="0" smtClean="0"/>
          </a:p>
          <a:p>
            <a:r>
              <a:rPr lang="pt-BR" sz="1600" dirty="0" smtClean="0"/>
              <a:t> </a:t>
            </a:r>
            <a:r>
              <a:rPr lang="cs-CZ" sz="1600" dirty="0" smtClean="0"/>
              <a:t>Okno: </a:t>
            </a:r>
            <a:r>
              <a:rPr lang="pt-BR" sz="1600" dirty="0" smtClean="0"/>
              <a:t>AUTOR NEUVEDEN. </a:t>
            </a:r>
            <a:r>
              <a:rPr lang="pt-BR" sz="1600" i="1" dirty="0" smtClean="0"/>
              <a:t>www.office.microsoft.com</a:t>
            </a:r>
            <a:r>
              <a:rPr lang="pt-BR" sz="1600" dirty="0" smtClean="0"/>
              <a:t> [online]. [cit. 20.5.2013]. Dostupný na WWW: </a:t>
            </a:r>
            <a:r>
              <a:rPr lang="pt-BR" sz="1600" dirty="0" smtClean="0">
                <a:hlinkClick r:id="rId9"/>
              </a:rPr>
              <a:t>http://officeimg.vo.msecnd.net/en-us/images/MH900059137.jpg</a:t>
            </a:r>
            <a:endParaRPr lang="cs-CZ" sz="1600" dirty="0" smtClean="0"/>
          </a:p>
          <a:p>
            <a:endParaRPr lang="cs-CZ" sz="1200" dirty="0" smtClean="0"/>
          </a:p>
          <a:p>
            <a:endParaRPr lang="cs-CZ" sz="1200" dirty="0" smtClean="0"/>
          </a:p>
          <a:p>
            <a:endParaRPr lang="cs-CZ" sz="1200" dirty="0" smtClean="0"/>
          </a:p>
          <a:p>
            <a:endParaRPr lang="cs-CZ" sz="1200" dirty="0" smtClean="0"/>
          </a:p>
          <a:p>
            <a:endParaRPr lang="cs-CZ" sz="1400" dirty="0" smtClean="0"/>
          </a:p>
          <a:p>
            <a:endParaRPr lang="cs-CZ" sz="1400" dirty="0" smtClean="0"/>
          </a:p>
          <a:p>
            <a:endParaRPr lang="cs-CZ" sz="1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190</TotalTime>
  <Words>704</Words>
  <Application>Microsoft Office PowerPoint</Application>
  <PresentationFormat>Předvádění na obrazovce (4:3)</PresentationFormat>
  <Paragraphs>83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sady Office</vt:lpstr>
      <vt:lpstr>Snímek 1</vt:lpstr>
      <vt:lpstr>Snímek 2</vt:lpstr>
      <vt:lpstr>Snímek 3</vt:lpstr>
      <vt:lpstr>Tvorba zjišťovací otázky</vt:lpstr>
      <vt:lpstr>Příklady</vt:lpstr>
      <vt:lpstr>Krátké odpovědi – short answers</vt:lpstr>
      <vt:lpstr>Snímek 7</vt:lpstr>
      <vt:lpstr>Snímek 8</vt:lpstr>
      <vt:lpstr>Snímek 9</vt:lpstr>
      <vt:lpstr>Snímek 10</vt:lpstr>
      <vt:lpstr>Snímek 11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ucitel</dc:creator>
  <cp:lastModifiedBy>ucitel</cp:lastModifiedBy>
  <cp:revision>18</cp:revision>
  <dcterms:created xsi:type="dcterms:W3CDTF">2013-02-26T16:46:31Z</dcterms:created>
  <dcterms:modified xsi:type="dcterms:W3CDTF">2014-05-04T19:06:42Z</dcterms:modified>
</cp:coreProperties>
</file>