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1" r:id="rId6"/>
    <p:sldId id="267" r:id="rId7"/>
    <p:sldId id="268" r:id="rId8"/>
    <p:sldId id="260" r:id="rId9"/>
    <p:sldId id="263" r:id="rId10"/>
    <p:sldId id="264" r:id="rId11"/>
    <p:sldId id="265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A4FA4-5E00-47F7-92FF-2350CE8DE705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5A0E4-3CCE-4C03-AC77-E10BC956C7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547664" y="1916833"/>
            <a:ext cx="612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DIGITÁLNÍ UČEBNÍ MATERIÁL: </a:t>
            </a:r>
            <a:r>
              <a:rPr lang="cs-CZ" b="1" dirty="0" smtClean="0"/>
              <a:t>VY_32_INOVACE_01_Aj7_72 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1.11.2013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Past </a:t>
                      </a:r>
                      <a:r>
                        <a:rPr lang="cs-CZ" dirty="0" err="1" smtClean="0"/>
                        <a:t>continuous</a:t>
                      </a:r>
                      <a:r>
                        <a:rPr lang="cs-CZ" dirty="0" smtClean="0"/>
                        <a:t> – positive, negative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352928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představení tvorby </a:t>
            </a:r>
            <a:r>
              <a:rPr lang="cs-CZ" sz="2400" dirty="0" smtClean="0">
                <a:latin typeface="Comic Sans MS" pitchFamily="66" charset="0"/>
              </a:rPr>
              <a:t>minulého času průběhového </a:t>
            </a:r>
            <a:r>
              <a:rPr lang="cs-CZ" sz="2400" dirty="0" smtClean="0">
                <a:latin typeface="Comic Sans MS" pitchFamily="66" charset="0"/>
              </a:rPr>
              <a:t>v kladných a záporných větách oznamovacích.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4-7 – tyto stany slouží k představení gramatiky, obsahují teoretický i konkrétní návod na tvorbu daného </a:t>
            </a:r>
            <a:r>
              <a:rPr lang="cs-CZ" sz="2400" dirty="0" smtClean="0">
                <a:latin typeface="Comic Sans MS" pitchFamily="66" charset="0"/>
              </a:rPr>
              <a:t>času a to jak ve větě kladné tak záporné</a:t>
            </a:r>
            <a:endParaRPr lang="cs-CZ" sz="2400" dirty="0" smtClean="0">
              <a:latin typeface="Comic Sans MS" pitchFamily="66" charset="0"/>
            </a:endParaRPr>
          </a:p>
          <a:p>
            <a:endParaRPr lang="cs-CZ" sz="2400" dirty="0" smtClean="0">
              <a:latin typeface="Comic Sans MS" pitchFamily="66" charset="0"/>
            </a:endParaRP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</a:t>
            </a:r>
            <a:r>
              <a:rPr lang="cs-CZ" sz="2400" dirty="0" smtClean="0">
                <a:latin typeface="Comic Sans MS" pitchFamily="66" charset="0"/>
              </a:rPr>
              <a:t>8-12 </a:t>
            </a:r>
            <a:r>
              <a:rPr lang="cs-CZ" sz="2400" dirty="0" smtClean="0">
                <a:latin typeface="Comic Sans MS" pitchFamily="66" charset="0"/>
              </a:rPr>
              <a:t>– tyto stránky slouží k procvičování daného času, děti tvoří věty pomocí daných sloves. Pro kontrolu kliknou na daný obrázek a zobrazí se jim kladná věta. Pokud kliknou na kladnou větu, zobrazí se jim věta záporná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467544" y="692696"/>
            <a:ext cx="7812360" cy="4824536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Past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continuous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 – minulý čas průběhový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Kladná a záporná věta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TVORBA KLADNÉ VĚTY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Kladná věta v minulém čase průběhovém se tvoří takto: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Podmět</a:t>
            </a:r>
          </a:p>
          <a:p>
            <a:r>
              <a:rPr lang="cs-CZ" dirty="0" smtClean="0">
                <a:latin typeface="Comic Sans MS" pitchFamily="66" charset="0"/>
              </a:rPr>
              <a:t>Příslušný tvar slovesa BÝT v minulosti –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WAS/WERE</a:t>
            </a:r>
          </a:p>
          <a:p>
            <a:r>
              <a:rPr lang="cs-CZ" dirty="0" smtClean="0">
                <a:latin typeface="Comic Sans MS" pitchFamily="66" charset="0"/>
              </a:rPr>
              <a:t>Plnovýznamové sloveso s koncovkou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PŘÍKLAD PRO SLOVESO PLAY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I </a:t>
            </a:r>
            <a:r>
              <a:rPr lang="cs-CZ" sz="3200" dirty="0" err="1" smtClean="0">
                <a:latin typeface="Comic Sans MS" pitchFamily="66" charset="0"/>
              </a:rPr>
              <a:t>was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were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He </a:t>
            </a:r>
            <a:r>
              <a:rPr lang="cs-CZ" sz="3200" dirty="0" err="1" smtClean="0">
                <a:latin typeface="Comic Sans MS" pitchFamily="66" charset="0"/>
              </a:rPr>
              <a:t>was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She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was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It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was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644008" cy="4525963"/>
          </a:xfrm>
        </p:spPr>
        <p:txBody>
          <a:bodyPr>
            <a:normAutofit/>
          </a:bodyPr>
          <a:lstStyle/>
          <a:p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We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were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You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were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 err="1" smtClean="0">
                <a:latin typeface="Comic Sans MS" pitchFamily="66" charset="0"/>
              </a:rPr>
              <a:t>They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were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err="1" smtClean="0">
                <a:latin typeface="Comic Sans MS" pitchFamily="66" charset="0"/>
              </a:rPr>
              <a:t>playing</a:t>
            </a:r>
            <a:endParaRPr lang="cs-CZ" sz="32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TVORBA ZÁPORNÉ VĚTY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Zápornou větu v minulém čase průběhovém tvoříme takto: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Podmět</a:t>
            </a:r>
          </a:p>
          <a:p>
            <a:r>
              <a:rPr lang="cs-CZ" dirty="0" smtClean="0">
                <a:latin typeface="Comic Sans MS" pitchFamily="66" charset="0"/>
              </a:rPr>
              <a:t>Příslušný tvar slovesa BÝT v minulosti v záporném tvaru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WASN‘T/WEREN‘T</a:t>
            </a:r>
          </a:p>
          <a:p>
            <a:r>
              <a:rPr lang="cs-CZ" dirty="0" smtClean="0">
                <a:latin typeface="Comic Sans MS" pitchFamily="66" charset="0"/>
              </a:rPr>
              <a:t>Plnovýznamové sloveso s koncovkou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-ING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PŘÍKLAD PRO SLOVESO GO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I </a:t>
            </a:r>
            <a:r>
              <a:rPr lang="cs-CZ" dirty="0" err="1" smtClean="0">
                <a:latin typeface="Comic Sans MS" pitchFamily="66" charset="0"/>
              </a:rPr>
              <a:t>wasn</a:t>
            </a:r>
            <a:r>
              <a:rPr lang="cs-CZ" dirty="0" smtClean="0">
                <a:latin typeface="Comic Sans MS" pitchFamily="66" charset="0"/>
              </a:rPr>
              <a:t>‘t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weren</a:t>
            </a:r>
            <a:r>
              <a:rPr lang="cs-CZ" dirty="0" smtClean="0">
                <a:latin typeface="Comic Sans MS" pitchFamily="66" charset="0"/>
              </a:rPr>
              <a:t>‘t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He </a:t>
            </a:r>
            <a:r>
              <a:rPr lang="cs-CZ" dirty="0" err="1" smtClean="0">
                <a:latin typeface="Comic Sans MS" pitchFamily="66" charset="0"/>
              </a:rPr>
              <a:t>wasn</a:t>
            </a:r>
            <a:r>
              <a:rPr lang="cs-CZ" dirty="0" smtClean="0">
                <a:latin typeface="Comic Sans MS" pitchFamily="66" charset="0"/>
              </a:rPr>
              <a:t>‘t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She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wasn</a:t>
            </a:r>
            <a:r>
              <a:rPr lang="cs-CZ" dirty="0" smtClean="0">
                <a:latin typeface="Comic Sans MS" pitchFamily="66" charset="0"/>
              </a:rPr>
              <a:t>‘t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It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wasn</a:t>
            </a:r>
            <a:r>
              <a:rPr lang="cs-CZ" dirty="0" smtClean="0">
                <a:latin typeface="Comic Sans MS" pitchFamily="66" charset="0"/>
              </a:rPr>
              <a:t>‘t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We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weren</a:t>
            </a:r>
            <a:r>
              <a:rPr lang="cs-CZ" dirty="0" smtClean="0">
                <a:latin typeface="Comic Sans MS" pitchFamily="66" charset="0"/>
              </a:rPr>
              <a:t>‘t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weren</a:t>
            </a:r>
            <a:r>
              <a:rPr lang="cs-CZ" dirty="0" smtClean="0">
                <a:latin typeface="Comic Sans MS" pitchFamily="66" charset="0"/>
              </a:rPr>
              <a:t>‘t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They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weren</a:t>
            </a:r>
            <a:r>
              <a:rPr lang="cs-CZ" dirty="0" smtClean="0">
                <a:latin typeface="Comic Sans MS" pitchFamily="66" charset="0"/>
              </a:rPr>
              <a:t>‘t </a:t>
            </a:r>
            <a:r>
              <a:rPr lang="cs-CZ" dirty="0" err="1" smtClean="0">
                <a:latin typeface="Comic Sans MS" pitchFamily="66" charset="0"/>
              </a:rPr>
              <a:t>going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8640"/>
            <a:ext cx="7885492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Tvořte věty </a:t>
            </a:r>
          </a:p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(po kliknutí na obrázek se objeví správné řešení):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 descr="C:\Users\ucitel\AppData\Local\Microsoft\Windows\Temporary Internet Files\Low\Content.IE5\EKHJ0FHD\MC90023215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259228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Users\ucitel\AppData\Local\Microsoft\Windows\Temporary Internet Files\Low\Content.IE5\K0RCJDGK\MC90013669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2232248" cy="17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79512" y="3284984"/>
            <a:ext cx="3108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/ </a:t>
            </a:r>
            <a:r>
              <a:rPr lang="cs-CZ" sz="2800" b="1" dirty="0" err="1" smtClean="0">
                <a:latin typeface="Comic Sans MS" pitchFamily="66" charset="0"/>
              </a:rPr>
              <a:t>watch</a:t>
            </a:r>
            <a:r>
              <a:rPr lang="cs-CZ" sz="2800" b="1" dirty="0" smtClean="0">
                <a:latin typeface="Comic Sans MS" pitchFamily="66" charset="0"/>
              </a:rPr>
              <a:t> TV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6021288"/>
            <a:ext cx="1952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he / </a:t>
            </a:r>
            <a:r>
              <a:rPr lang="cs-CZ" sz="2800" b="1" dirty="0" err="1" smtClean="0">
                <a:latin typeface="Comic Sans MS" pitchFamily="66" charset="0"/>
              </a:rPr>
              <a:t>sleep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275856" y="1196752"/>
            <a:ext cx="5256584" cy="936104"/>
          </a:xfrm>
          <a:prstGeom prst="wedgeRoundRectCallout">
            <a:avLst>
              <a:gd name="adj1" fmla="val -55297"/>
              <a:gd name="adj2" fmla="val 76335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were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watching</a:t>
            </a:r>
            <a:r>
              <a:rPr lang="cs-CZ" sz="2800" b="1" dirty="0" smtClean="0">
                <a:latin typeface="Comic Sans MS" pitchFamily="66" charset="0"/>
              </a:rPr>
              <a:t> TV.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347864" y="4149080"/>
            <a:ext cx="5256584" cy="936104"/>
          </a:xfrm>
          <a:prstGeom prst="wedgeRoundRectCallout">
            <a:avLst>
              <a:gd name="adj1" fmla="val -58241"/>
              <a:gd name="adj2" fmla="val 77838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He </a:t>
            </a:r>
            <a:r>
              <a:rPr lang="cs-CZ" sz="2800" b="1" dirty="0" err="1" smtClean="0">
                <a:latin typeface="Comic Sans MS" pitchFamily="66" charset="0"/>
              </a:rPr>
              <a:t>was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sleeping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347864" y="2564904"/>
            <a:ext cx="5328592" cy="1008112"/>
          </a:xfrm>
          <a:prstGeom prst="wedgeRoundRectCallout">
            <a:avLst>
              <a:gd name="adj1" fmla="val -61490"/>
              <a:gd name="adj2" fmla="val -53322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watching</a:t>
            </a:r>
            <a:r>
              <a:rPr lang="cs-CZ" sz="2400" b="1" dirty="0" smtClean="0">
                <a:latin typeface="Comic Sans MS" pitchFamily="66" charset="0"/>
              </a:rPr>
              <a:t> TV.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3419872" y="5589240"/>
            <a:ext cx="5328592" cy="1008112"/>
          </a:xfrm>
          <a:prstGeom prst="wedgeRoundRectCallout">
            <a:avLst>
              <a:gd name="adj1" fmla="val -61490"/>
              <a:gd name="adj2" fmla="val -53322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He </a:t>
            </a:r>
            <a:r>
              <a:rPr lang="cs-CZ" sz="2400" b="1" dirty="0" err="1" smtClean="0">
                <a:latin typeface="Comic Sans MS" pitchFamily="66" charset="0"/>
              </a:rPr>
              <a:t>wasn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sleeping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74Z5K1HJ\MC900232988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18478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UTBJ4F2Q\MC90013659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204864"/>
            <a:ext cx="129614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7LC0RVR7\MC900232907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05064"/>
            <a:ext cx="1498079" cy="2368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2132856"/>
            <a:ext cx="2954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I / </a:t>
            </a:r>
            <a:r>
              <a:rPr lang="cs-CZ" sz="2800" b="1" dirty="0" err="1" smtClean="0">
                <a:latin typeface="Comic Sans MS" pitchFamily="66" charset="0"/>
              </a:rPr>
              <a:t>read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book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84161" y="4365104"/>
            <a:ext cx="3159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/ </a:t>
            </a:r>
            <a:r>
              <a:rPr lang="cs-CZ" sz="2800" b="1" dirty="0" err="1" smtClean="0">
                <a:latin typeface="Comic Sans MS" pitchFamily="66" charset="0"/>
              </a:rPr>
              <a:t>sing</a:t>
            </a:r>
            <a:r>
              <a:rPr lang="cs-CZ" sz="2800" b="1" dirty="0" smtClean="0">
                <a:latin typeface="Comic Sans MS" pitchFamily="66" charset="0"/>
              </a:rPr>
              <a:t> a song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165304"/>
            <a:ext cx="2760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He / </a:t>
            </a:r>
            <a:r>
              <a:rPr lang="cs-CZ" sz="2800" b="1" dirty="0" err="1" smtClean="0">
                <a:latin typeface="Comic Sans MS" pitchFamily="66" charset="0"/>
              </a:rPr>
              <a:t>eat</a:t>
            </a:r>
            <a:r>
              <a:rPr lang="cs-CZ" sz="2800" b="1" dirty="0" smtClean="0">
                <a:latin typeface="Comic Sans MS" pitchFamily="66" charset="0"/>
              </a:rPr>
              <a:t> pizza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347864" y="188640"/>
            <a:ext cx="5256584" cy="936104"/>
          </a:xfrm>
          <a:prstGeom prst="wedgeRoundRectCallout">
            <a:avLst>
              <a:gd name="adj1" fmla="val -68410"/>
              <a:gd name="adj2" fmla="val 41771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I </a:t>
            </a:r>
            <a:r>
              <a:rPr lang="cs-CZ" sz="2800" b="1" dirty="0" err="1" smtClean="0">
                <a:latin typeface="Comic Sans MS" pitchFamily="66" charset="0"/>
              </a:rPr>
              <a:t>was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reading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book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2987824" y="4869160"/>
            <a:ext cx="5256584" cy="648072"/>
          </a:xfrm>
          <a:prstGeom prst="wedgeRoundRectCallout">
            <a:avLst>
              <a:gd name="adj1" fmla="val -68410"/>
              <a:gd name="adj2" fmla="val -140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He </a:t>
            </a:r>
            <a:r>
              <a:rPr lang="cs-CZ" sz="2800" b="1" dirty="0" err="1" smtClean="0">
                <a:latin typeface="Comic Sans MS" pitchFamily="66" charset="0"/>
              </a:rPr>
              <a:t>wass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eating</a:t>
            </a:r>
            <a:r>
              <a:rPr lang="cs-CZ" sz="2800" b="1" dirty="0" smtClean="0">
                <a:latin typeface="Comic Sans MS" pitchFamily="66" charset="0"/>
              </a:rPr>
              <a:t> pizza.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1043608" y="2636912"/>
            <a:ext cx="5256584" cy="792088"/>
          </a:xfrm>
          <a:prstGeom prst="wedgeRoundRectCallout">
            <a:avLst>
              <a:gd name="adj1" fmla="val 68343"/>
              <a:gd name="adj2" fmla="val 17726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were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singing</a:t>
            </a:r>
            <a:r>
              <a:rPr lang="cs-CZ" sz="2800" b="1" dirty="0" smtClean="0">
                <a:latin typeface="Comic Sans MS" pitchFamily="66" charset="0"/>
              </a:rPr>
              <a:t> a song.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347864" y="1340768"/>
            <a:ext cx="5328592" cy="864096"/>
          </a:xfrm>
          <a:prstGeom prst="wedgeRoundRectCallout">
            <a:avLst>
              <a:gd name="adj1" fmla="val -65978"/>
              <a:gd name="adj2" fmla="val -36577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 </a:t>
            </a:r>
            <a:r>
              <a:rPr lang="cs-CZ" sz="2400" b="1" dirty="0" err="1" smtClean="0">
                <a:latin typeface="Comic Sans MS" pitchFamily="66" charset="0"/>
              </a:rPr>
              <a:t>wasn</a:t>
            </a:r>
            <a:r>
              <a:rPr lang="cs-CZ" sz="2400" b="1" dirty="0" smtClean="0">
                <a:latin typeface="Comic Sans MS" pitchFamily="66" charset="0"/>
              </a:rPr>
              <a:t>‘ t </a:t>
            </a:r>
            <a:r>
              <a:rPr lang="cs-CZ" sz="2400" b="1" dirty="0" err="1" smtClean="0">
                <a:latin typeface="Comic Sans MS" pitchFamily="66" charset="0"/>
              </a:rPr>
              <a:t>reading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book</a:t>
            </a:r>
            <a:endParaRPr lang="cs-CZ" sz="24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1403648" y="3501008"/>
            <a:ext cx="5328592" cy="792088"/>
          </a:xfrm>
          <a:prstGeom prst="wedgeRoundRectCallout">
            <a:avLst>
              <a:gd name="adj1" fmla="val 59424"/>
              <a:gd name="adj2" fmla="val -50316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singing</a:t>
            </a:r>
            <a:r>
              <a:rPr lang="cs-CZ" sz="2400" b="1" dirty="0" smtClean="0">
                <a:latin typeface="Comic Sans MS" pitchFamily="66" charset="0"/>
              </a:rPr>
              <a:t> a song.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987824" y="5589240"/>
            <a:ext cx="5328592" cy="792088"/>
          </a:xfrm>
          <a:prstGeom prst="wedgeRoundRectCallout">
            <a:avLst>
              <a:gd name="adj1" fmla="val -70466"/>
              <a:gd name="adj2" fmla="val -60426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He </a:t>
            </a:r>
            <a:r>
              <a:rPr lang="cs-CZ" sz="2400" b="1" dirty="0" err="1" smtClean="0">
                <a:latin typeface="Comic Sans MS" pitchFamily="66" charset="0"/>
              </a:rPr>
              <a:t>wasn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eating</a:t>
            </a:r>
            <a:r>
              <a:rPr lang="cs-CZ" sz="2400" b="1" dirty="0" smtClean="0">
                <a:latin typeface="Comic Sans MS" pitchFamily="66" charset="0"/>
              </a:rPr>
              <a:t> pizza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1MB32M6A\MC90034911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151216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I11K9E14\MC90033815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7" y="2060849"/>
            <a:ext cx="216024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I11K9E14\MC90013934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509120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2420888"/>
            <a:ext cx="28921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/ drink </a:t>
            </a:r>
            <a:r>
              <a:rPr lang="cs-CZ" sz="2400" b="1" dirty="0" err="1" smtClean="0">
                <a:latin typeface="Comic Sans MS" pitchFamily="66" charset="0"/>
              </a:rPr>
              <a:t>water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72939" y="4005064"/>
            <a:ext cx="3171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draw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picture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237312"/>
            <a:ext cx="2566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/ run </a:t>
            </a:r>
            <a:r>
              <a:rPr lang="cs-CZ" sz="2400" b="1" dirty="0" err="1" smtClean="0">
                <a:latin typeface="Comic Sans MS" pitchFamily="66" charset="0"/>
              </a:rPr>
              <a:t>fast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203848" y="260648"/>
            <a:ext cx="5256584" cy="792088"/>
          </a:xfrm>
          <a:prstGeom prst="wedgeRoundRectCallout">
            <a:avLst>
              <a:gd name="adj1" fmla="val -71354"/>
              <a:gd name="adj2" fmla="val 50378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drinking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water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683568" y="2924944"/>
            <a:ext cx="5256584" cy="720080"/>
          </a:xfrm>
          <a:prstGeom prst="wedgeRoundRectCallout">
            <a:avLst>
              <a:gd name="adj1" fmla="val 62456"/>
              <a:gd name="adj2" fmla="val -34872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were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drawing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picture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059832" y="4797152"/>
            <a:ext cx="5256584" cy="792088"/>
          </a:xfrm>
          <a:prstGeom prst="wedgeRoundRectCallout">
            <a:avLst>
              <a:gd name="adj1" fmla="val -67340"/>
              <a:gd name="adj2" fmla="val 21961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were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running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fast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131840" y="1268760"/>
            <a:ext cx="5328592" cy="792088"/>
          </a:xfrm>
          <a:prstGeom prst="wedgeRoundRectCallout">
            <a:avLst>
              <a:gd name="adj1" fmla="val -70202"/>
              <a:gd name="adj2" fmla="val -39367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wasn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drinking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water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611560" y="3645024"/>
            <a:ext cx="5328592" cy="792088"/>
          </a:xfrm>
          <a:prstGeom prst="wedgeRoundRectCallout">
            <a:avLst>
              <a:gd name="adj1" fmla="val 65760"/>
              <a:gd name="adj2" fmla="val -32010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drawing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picture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3059832" y="5805264"/>
            <a:ext cx="5328592" cy="792088"/>
          </a:xfrm>
          <a:prstGeom prst="wedgeRoundRectCallout">
            <a:avLst>
              <a:gd name="adj1" fmla="val -71258"/>
              <a:gd name="adj2" fmla="val -60426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running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fast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15738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009378" cy="2277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XS5UDPB1\MC90023210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060848"/>
            <a:ext cx="169545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PBR7XT5Y\MC90023213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221088"/>
            <a:ext cx="1296144" cy="2116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2348880"/>
            <a:ext cx="3550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swim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sea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4149080"/>
            <a:ext cx="1579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 / skate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6237312"/>
            <a:ext cx="1951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dance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419872" y="188640"/>
            <a:ext cx="5256584" cy="936104"/>
          </a:xfrm>
          <a:prstGeom prst="wedgeRoundRectCallout">
            <a:avLst>
              <a:gd name="adj1" fmla="val -72960"/>
              <a:gd name="adj2" fmla="val 28246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were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swimming</a:t>
            </a:r>
            <a:r>
              <a:rPr lang="cs-CZ" sz="2800" b="1" dirty="0" smtClean="0">
                <a:latin typeface="Comic Sans MS" pitchFamily="66" charset="0"/>
              </a:rPr>
              <a:t> in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sea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683568" y="2780928"/>
            <a:ext cx="5256584" cy="648072"/>
          </a:xfrm>
          <a:prstGeom prst="wedgeRoundRectCallout">
            <a:avLst>
              <a:gd name="adj1" fmla="val 72091"/>
              <a:gd name="adj2" fmla="val 14387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I </a:t>
            </a:r>
            <a:r>
              <a:rPr lang="cs-CZ" sz="2800" b="1" dirty="0" err="1" smtClean="0">
                <a:latin typeface="Comic Sans MS" pitchFamily="66" charset="0"/>
              </a:rPr>
              <a:t>was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skating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2483768" y="4581128"/>
            <a:ext cx="5256584" cy="792088"/>
          </a:xfrm>
          <a:prstGeom prst="wedgeRoundRectCallout">
            <a:avLst>
              <a:gd name="adj1" fmla="val -65466"/>
              <a:gd name="adj2" fmla="val 24830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was</a:t>
            </a:r>
            <a:r>
              <a:rPr lang="cs-CZ" sz="2800" b="1" dirty="0" smtClean="0">
                <a:latin typeface="Comic Sans MS" pitchFamily="66" charset="0"/>
              </a:rPr>
              <a:t> dancing.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419872" y="1196752"/>
            <a:ext cx="5328592" cy="864096"/>
          </a:xfrm>
          <a:prstGeom prst="wedgeRoundRectCallout">
            <a:avLst>
              <a:gd name="adj1" fmla="val -72578"/>
              <a:gd name="adj2" fmla="val -30530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swimming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sea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1691680" y="3573016"/>
            <a:ext cx="5328592" cy="720080"/>
          </a:xfrm>
          <a:prstGeom prst="wedgeRoundRectCallout">
            <a:avLst>
              <a:gd name="adj1" fmla="val 62856"/>
              <a:gd name="adj2" fmla="val -44949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I </a:t>
            </a:r>
            <a:r>
              <a:rPr lang="cs-CZ" sz="2400" b="1" dirty="0" err="1" smtClean="0">
                <a:latin typeface="Comic Sans MS" pitchFamily="66" charset="0"/>
              </a:rPr>
              <a:t>wasn</a:t>
            </a:r>
            <a:r>
              <a:rPr lang="cs-CZ" sz="2400" b="1" dirty="0" smtClean="0">
                <a:latin typeface="Comic Sans MS" pitchFamily="66" charset="0"/>
              </a:rPr>
              <a:t>‘t </a:t>
            </a:r>
            <a:r>
              <a:rPr lang="cs-CZ" sz="2400" b="1" dirty="0" err="1" smtClean="0">
                <a:latin typeface="Comic Sans MS" pitchFamily="66" charset="0"/>
              </a:rPr>
              <a:t>skating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627784" y="5661248"/>
            <a:ext cx="5328592" cy="792088"/>
          </a:xfrm>
          <a:prstGeom prst="wedgeRoundRectCallout">
            <a:avLst>
              <a:gd name="adj1" fmla="val -68882"/>
              <a:gd name="adj2" fmla="val -60426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wasn</a:t>
            </a:r>
            <a:r>
              <a:rPr lang="cs-CZ" sz="2400" b="1" dirty="0" smtClean="0">
                <a:latin typeface="Comic Sans MS" pitchFamily="66" charset="0"/>
              </a:rPr>
              <a:t>´t dancing.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14080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764704"/>
            <a:ext cx="23199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7LC0RVR7\MC9002153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05064"/>
            <a:ext cx="2232248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39552" y="2708920"/>
            <a:ext cx="3078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/ </a:t>
            </a:r>
            <a:r>
              <a:rPr lang="cs-CZ" sz="2400" b="1" dirty="0" err="1" smtClean="0">
                <a:latin typeface="Comic Sans MS" pitchFamily="66" charset="0"/>
              </a:rPr>
              <a:t>write</a:t>
            </a:r>
            <a:r>
              <a:rPr lang="cs-CZ" sz="2400" b="1" dirty="0" smtClean="0">
                <a:latin typeface="Comic Sans MS" pitchFamily="66" charset="0"/>
              </a:rPr>
              <a:t> a test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6165304"/>
            <a:ext cx="3565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/ ski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winter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419872" y="404664"/>
            <a:ext cx="5256584" cy="936104"/>
          </a:xfrm>
          <a:prstGeom prst="wedgeRoundRectCallout">
            <a:avLst>
              <a:gd name="adj1" fmla="val -60649"/>
              <a:gd name="adj2" fmla="val 89860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were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writing</a:t>
            </a:r>
            <a:r>
              <a:rPr lang="cs-CZ" sz="2800" b="1" dirty="0" smtClean="0">
                <a:latin typeface="Comic Sans MS" pitchFamily="66" charset="0"/>
              </a:rPr>
              <a:t> a test.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3491880" y="3789040"/>
            <a:ext cx="5256584" cy="936104"/>
          </a:xfrm>
          <a:prstGeom prst="wedgeRoundRectCallout">
            <a:avLst>
              <a:gd name="adj1" fmla="val -69748"/>
              <a:gd name="adj2" fmla="val 52291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were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skiing</a:t>
            </a:r>
            <a:r>
              <a:rPr lang="cs-CZ" sz="2800" b="1" dirty="0" smtClean="0">
                <a:latin typeface="Comic Sans MS" pitchFamily="66" charset="0"/>
              </a:rPr>
              <a:t> in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winter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563888" y="1844824"/>
            <a:ext cx="5328592" cy="1008112"/>
          </a:xfrm>
          <a:prstGeom prst="wedgeRoundRectCallout">
            <a:avLst>
              <a:gd name="adj1" fmla="val -63338"/>
              <a:gd name="adj2" fmla="val -39367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weren</a:t>
            </a:r>
            <a:r>
              <a:rPr lang="cs-CZ" sz="2400" b="1" dirty="0" smtClean="0">
                <a:latin typeface="Comic Sans MS" pitchFamily="66" charset="0"/>
              </a:rPr>
              <a:t> ´t </a:t>
            </a:r>
            <a:r>
              <a:rPr lang="cs-CZ" sz="2400" b="1" dirty="0" err="1" smtClean="0">
                <a:latin typeface="Comic Sans MS" pitchFamily="66" charset="0"/>
              </a:rPr>
              <a:t>writing</a:t>
            </a:r>
            <a:r>
              <a:rPr lang="cs-CZ" sz="2400" b="1" dirty="0" smtClean="0">
                <a:latin typeface="Comic Sans MS" pitchFamily="66" charset="0"/>
              </a:rPr>
              <a:t> a test.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3563888" y="5157192"/>
            <a:ext cx="5328592" cy="1008112"/>
          </a:xfrm>
          <a:prstGeom prst="wedgeRoundRectCallout">
            <a:avLst>
              <a:gd name="adj1" fmla="val -68354"/>
              <a:gd name="adj2" fmla="val -50531"/>
              <a:gd name="adj3" fmla="val 1666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weren</a:t>
            </a:r>
            <a:r>
              <a:rPr lang="cs-CZ" sz="2400" b="1" dirty="0" smtClean="0">
                <a:latin typeface="Comic Sans MS" pitchFamily="66" charset="0"/>
              </a:rPr>
              <a:t>´t </a:t>
            </a:r>
            <a:r>
              <a:rPr lang="cs-CZ" sz="2400" b="1" dirty="0" err="1" smtClean="0">
                <a:latin typeface="Comic Sans MS" pitchFamily="66" charset="0"/>
              </a:rPr>
              <a:t>skiing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winter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8864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PSANÍ: http://officeimg.vo.msecnd.net/en-us/images/MH900140803.jpg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548680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ČTENÍ: http://officeimg.vo.msecnd.net/en-us/images/MH900232988.jpg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0" y="908720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ZPÍVÁNÍ: http://officeimg.vo.msecnd.net/en-us/images/MH900136595.jpg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126876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KOUKÁNÍ NA TV: http://officeimg.vo.msecnd.net/en-us/images/MH900232151.jpg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0" y="162880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JEZENÍ: http://officeimg.vo.msecnd.net/en-us/images/MH900232907.jpg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0" y="198884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PITÍ: http://officeimg.vo.msecnd.net/en-us/images/MH900349113.jpg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0" y="234888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SPANÍ: http://officeimg.vo.msecnd.net/en-us/images/MH900136695.jpg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0" y="270892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KRESLENÍ: http://officeimg.vo.msecnd.net/en-us/images/MH900338150.jpg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0" y="3068960"/>
            <a:ext cx="8892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BĚHÁNÍ: http://officeimg.vo.msecnd.net/en-us/images/MH900139349.jpg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0" y="3429000"/>
            <a:ext cx="8532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PLAVÁNÍ: http://officeimg.vo.msecnd.net/en-us/images/MH900157383.jpg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3789040"/>
            <a:ext cx="8388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BRUSLENÍ: http://officeimg.vo.msecnd.net/en-us/images/MH900232106.jpg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0" y="4149080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TANCOVÁNÍ: http://officeimg.vo.msecnd.net/en-us/images/MH900232134.jpg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0" y="4509120"/>
            <a:ext cx="8316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LYŽOVÁNÍ: http://officeimg.vo.msecnd.net/en-us/images/MH900215303.jpg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529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TVORBA KLADNÉ VĚTY</vt:lpstr>
      <vt:lpstr>PŘÍKLAD PRO SLOVESO PLAY</vt:lpstr>
      <vt:lpstr>TVORBA ZÁPORNÉ VĚTY</vt:lpstr>
      <vt:lpstr>PŘÍKLAD PRO SLOVESO GO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22</cp:revision>
  <dcterms:created xsi:type="dcterms:W3CDTF">2013-11-01T19:34:54Z</dcterms:created>
  <dcterms:modified xsi:type="dcterms:W3CDTF">2014-05-04T19:38:00Z</dcterms:modified>
</cp:coreProperties>
</file>