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80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81" r:id="rId19"/>
    <p:sldId id="282" r:id="rId20"/>
    <p:sldId id="283" r:id="rId21"/>
    <p:sldId id="284" r:id="rId22"/>
    <p:sldId id="285" r:id="rId23"/>
    <p:sldId id="278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A533F-39B3-4771-A436-24D32ADE736C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8EFA1B4-38F0-480F-A11F-43DE1FF599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A533F-39B3-4771-A436-24D32ADE736C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48EFA1B4-38F0-480F-A11F-43DE1FF599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A533F-39B3-4771-A436-24D32ADE736C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8EFA1B4-38F0-480F-A11F-43DE1FF599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490A533F-39B3-4771-A436-24D32ADE736C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FA1B4-38F0-480F-A11F-43DE1FF599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A533F-39B3-4771-A436-24D32ADE736C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48EFA1B4-38F0-480F-A11F-43DE1FF599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A533F-39B3-4771-A436-24D32ADE736C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48EFA1B4-38F0-480F-A11F-43DE1FF599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A533F-39B3-4771-A436-24D32ADE736C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8EFA1B4-38F0-480F-A11F-43DE1FF599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8EFA1B4-38F0-480F-A11F-43DE1FF599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A533F-39B3-4771-A436-24D32ADE736C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48EFA1B4-38F0-480F-A11F-43DE1FF599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490A533F-39B3-4771-A436-24D32ADE736C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A533F-39B3-4771-A436-24D32ADE736C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EFA1B4-38F0-480F-A11F-43DE1FF599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48EFA1B4-38F0-480F-A11F-43DE1FF599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A533F-39B3-4771-A436-24D32ADE736C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490A533F-39B3-4771-A436-24D32ADE736C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8EFA1B4-38F0-480F-A11F-43DE1FF599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img.vo.msecnd.net/en-us/images/MH900030361.jpg" TargetMode="External"/><Relationship Id="rId13" Type="http://schemas.openxmlformats.org/officeDocument/2006/relationships/hyperlink" Target="http://officeimg.vo.msecnd.net/en-us/images/MH900355865.jpg" TargetMode="External"/><Relationship Id="rId3" Type="http://schemas.openxmlformats.org/officeDocument/2006/relationships/hyperlink" Target="http://officeimg.vo.msecnd.net/en-us/images/MH900030313.jpg" TargetMode="External"/><Relationship Id="rId7" Type="http://schemas.openxmlformats.org/officeDocument/2006/relationships/hyperlink" Target="http://officeimg.vo.msecnd.net/en-us/images/MH900356937.jpg" TargetMode="External"/><Relationship Id="rId12" Type="http://schemas.openxmlformats.org/officeDocument/2006/relationships/hyperlink" Target="http://officeimg.vo.msecnd.net/en-us/images/MH900383832.jpg" TargetMode="External"/><Relationship Id="rId2" Type="http://schemas.openxmlformats.org/officeDocument/2006/relationships/hyperlink" Target="http://officeimg.vo.msecnd.net/en-us/images/MH900239495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img.vo.msecnd.net/en-us/images/MH900320132.jpg" TargetMode="External"/><Relationship Id="rId11" Type="http://schemas.openxmlformats.org/officeDocument/2006/relationships/hyperlink" Target="http://officeimg.vo.msecnd.net/en-us/images/MH900356953.jpg" TargetMode="External"/><Relationship Id="rId5" Type="http://schemas.openxmlformats.org/officeDocument/2006/relationships/hyperlink" Target="http://officeimg.vo.msecnd.net/en-us/images/MH900030330.jpg" TargetMode="External"/><Relationship Id="rId15" Type="http://schemas.openxmlformats.org/officeDocument/2006/relationships/hyperlink" Target="http://officeimg.vo.msecnd.net/en-us/images/MH900030358.jpg" TargetMode="External"/><Relationship Id="rId10" Type="http://schemas.openxmlformats.org/officeDocument/2006/relationships/hyperlink" Target="http://officeimg.vo.msecnd.net/en-us/images/MH900217156.jpg" TargetMode="External"/><Relationship Id="rId4" Type="http://schemas.openxmlformats.org/officeDocument/2006/relationships/hyperlink" Target="http://officeimg.vo.msecnd.net/en-us/images/MH900320264.jpg" TargetMode="External"/><Relationship Id="rId9" Type="http://schemas.openxmlformats.org/officeDocument/2006/relationships/hyperlink" Target="http://officeimg.vo.msecnd.net/en-us/images/MH900286362.jpg" TargetMode="External"/><Relationship Id="rId14" Type="http://schemas.openxmlformats.org/officeDocument/2006/relationships/hyperlink" Target="http://officeimg.vo.msecnd.net/en-us/images/MH90003028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467544" y="1700808"/>
            <a:ext cx="7772400" cy="504825"/>
          </a:xfrm>
        </p:spPr>
        <p:txBody>
          <a:bodyPr>
            <a:normAutofit/>
          </a:bodyPr>
          <a:lstStyle/>
          <a:p>
            <a:r>
              <a:rPr lang="cs-CZ" sz="1800" b="1" dirty="0">
                <a:solidFill>
                  <a:schemeClr val="tx1"/>
                </a:solidFill>
                <a:latin typeface="+mn-lt"/>
              </a:rPr>
              <a:t>DIGITÁLNÍ UČEBNÍ MATERIÁL</a:t>
            </a:r>
            <a:r>
              <a:rPr lang="cs-CZ" sz="1800" b="1" dirty="0" smtClean="0">
                <a:solidFill>
                  <a:schemeClr val="tx1"/>
                </a:solidFill>
                <a:latin typeface="+mn-lt"/>
              </a:rPr>
              <a:t>: </a:t>
            </a:r>
            <a:r>
              <a:rPr lang="cs-CZ" sz="1800" b="1" dirty="0" smtClean="0">
                <a:solidFill>
                  <a:schemeClr val="tx1"/>
                </a:solidFill>
                <a:latin typeface="+mn-lt"/>
              </a:rPr>
              <a:t>VY_32_INOVACE_01_Aj7_76 </a:t>
            </a:r>
            <a:endParaRPr lang="cs-CZ" sz="1800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1026" name="obrázek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403648" y="188640"/>
            <a:ext cx="6083808" cy="14874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39552" y="2492896"/>
          <a:ext cx="8136904" cy="3814126"/>
        </p:xfrm>
        <a:graphic>
          <a:graphicData uri="http://schemas.openxmlformats.org/drawingml/2006/table">
            <a:tbl>
              <a:tblPr bandRow="1" bandCol="1">
                <a:tableStyleId>{5940675A-B579-460E-94D1-54222C63F5DA}</a:tableStyleId>
              </a:tblPr>
              <a:tblGrid>
                <a:gridCol w="2736304"/>
                <a:gridCol w="5400600"/>
              </a:tblGrid>
              <a:tr h="737313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T.G. Masaryka </a:t>
                      </a:r>
                      <a:r>
                        <a:rPr lang="cs-CZ" dirty="0" err="1" smtClean="0"/>
                        <a:t>Komárov</a:t>
                      </a:r>
                      <a:r>
                        <a:rPr lang="cs-CZ" dirty="0" smtClean="0"/>
                        <a:t>, okres Beroun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Jméno autora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Pavla </a:t>
                      </a:r>
                      <a:r>
                        <a:rPr lang="cs-CZ" dirty="0" err="1" smtClean="0"/>
                        <a:t>Kredbová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vytvoření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21.5.2013</a:t>
                      </a:r>
                      <a:endParaRPr lang="cs-CZ" dirty="0"/>
                    </a:p>
                  </a:txBody>
                  <a:tcPr/>
                </a:tc>
              </a:tr>
              <a:tr h="591005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Anglický jazyk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Tématická</a:t>
                      </a:r>
                      <a:r>
                        <a:rPr lang="cs-CZ" dirty="0" smtClean="0"/>
                        <a:t> oblast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Anglický jazyk  7. ročník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Furniture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764704"/>
            <a:ext cx="727280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Anotace:</a:t>
            </a:r>
          </a:p>
          <a:p>
            <a:r>
              <a:rPr lang="cs-CZ" sz="2400" dirty="0" smtClean="0"/>
              <a:t>Tento materiál slouží k představení slovní zásoby - vybavení domácnosti</a:t>
            </a:r>
          </a:p>
          <a:p>
            <a:r>
              <a:rPr lang="cs-CZ" sz="2400" dirty="0" smtClean="0"/>
              <a:t>Děti nejprve podle obrázků vzpomínají, jak se která část domácnosti jmenuje, po kliknutí na obrázek se jim název obrázku objeví.</a:t>
            </a:r>
          </a:p>
          <a:p>
            <a:r>
              <a:rPr lang="cs-CZ" sz="2400" dirty="0" smtClean="0"/>
              <a:t>V druhé půlce prezentace, děti vidí obrázky a </a:t>
            </a:r>
            <a:r>
              <a:rPr lang="cs-CZ" sz="2400" dirty="0" smtClean="0"/>
              <a:t>vybírají, </a:t>
            </a:r>
            <a:r>
              <a:rPr lang="cs-CZ" sz="2400" dirty="0" smtClean="0"/>
              <a:t>jaký je jeho význam v Aj.</a:t>
            </a:r>
          </a:p>
          <a:p>
            <a:r>
              <a:rPr lang="cs-CZ" sz="2400" dirty="0" smtClean="0"/>
              <a:t>Pokud se trefí, název se přiřadí k obrázku, pokud ne, slovíčko zmizí.</a:t>
            </a:r>
          </a:p>
          <a:p>
            <a:r>
              <a:rPr lang="cs-CZ" sz="2400" dirty="0" smtClean="0"/>
              <a:t>Je zde potřeba </a:t>
            </a:r>
            <a:r>
              <a:rPr lang="cs-CZ" sz="2400" dirty="0" err="1" smtClean="0"/>
              <a:t>interaktivita</a:t>
            </a:r>
            <a:r>
              <a:rPr lang="cs-CZ" sz="2400" dirty="0" smtClean="0"/>
              <a:t> dětí, děti se musí zapojit do hledání správné odpovědi, musí přijít k tabuli a správný název „</a:t>
            </a:r>
            <a:r>
              <a:rPr lang="cs-CZ" sz="2400" dirty="0" err="1" smtClean="0"/>
              <a:t>odkliknout</a:t>
            </a:r>
            <a:r>
              <a:rPr lang="cs-CZ" sz="2400" dirty="0" smtClean="0"/>
              <a:t>“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155575"/>
            <a:ext cx="9144000" cy="1401763"/>
          </a:xfrm>
        </p:spPr>
        <p:txBody>
          <a:bodyPr>
            <a:normAutofit/>
          </a:bodyPr>
          <a:lstStyle/>
          <a:p>
            <a:r>
              <a:rPr lang="cs-CZ" sz="4800" dirty="0" smtClean="0"/>
              <a:t>  </a:t>
            </a:r>
            <a:endParaRPr lang="cs-CZ" sz="4800" dirty="0"/>
          </a:p>
        </p:txBody>
      </p:sp>
      <p:sp>
        <p:nvSpPr>
          <p:cNvPr id="5" name="Vlna 4"/>
          <p:cNvSpPr/>
          <p:nvPr/>
        </p:nvSpPr>
        <p:spPr>
          <a:xfrm>
            <a:off x="683568" y="836712"/>
            <a:ext cx="7776864" cy="4824536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7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FURNITURE</a:t>
            </a:r>
            <a:br>
              <a:rPr lang="cs-CZ" sz="7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</a:br>
            <a:r>
              <a:rPr lang="cs-CZ" sz="7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-VOCABULARY</a:t>
            </a:r>
            <a:endParaRPr lang="cs-CZ" sz="72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armchair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844824"/>
            <a:ext cx="4609555" cy="4427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 </a:t>
            </a:r>
            <a:r>
              <a:rPr lang="cs-CZ" dirty="0" err="1" smtClean="0"/>
              <a:t>wardrobe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844824"/>
            <a:ext cx="4321720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 </a:t>
            </a:r>
            <a:r>
              <a:rPr lang="cs-CZ" dirty="0" err="1" smtClean="0"/>
              <a:t>cooker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1988840"/>
            <a:ext cx="4105019" cy="41858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 </a:t>
            </a:r>
            <a:r>
              <a:rPr lang="cs-CZ" dirty="0" err="1" smtClean="0"/>
              <a:t>fridge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6238" y="1700808"/>
            <a:ext cx="3295650" cy="4392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 </a:t>
            </a:r>
            <a:r>
              <a:rPr lang="cs-CZ" dirty="0" err="1" smtClean="0"/>
              <a:t>cupboard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1700808"/>
            <a:ext cx="4391694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 sofa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8538" y="2132856"/>
            <a:ext cx="4967758" cy="30540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 </a:t>
            </a:r>
            <a:r>
              <a:rPr lang="cs-CZ" dirty="0" err="1" smtClean="0"/>
              <a:t>rug</a:t>
            </a:r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2060848"/>
            <a:ext cx="5904656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 lamp</a:t>
            </a:r>
            <a:endParaRPr lang="cs-CZ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1772816"/>
            <a:ext cx="4032225" cy="46805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 </a:t>
            </a:r>
            <a:r>
              <a:rPr lang="cs-CZ" dirty="0" err="1" smtClean="0"/>
              <a:t>mirror</a:t>
            </a:r>
            <a:endParaRPr lang="cs-CZ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563038" y="1527175"/>
            <a:ext cx="7981412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 </a:t>
            </a:r>
            <a:r>
              <a:rPr lang="cs-CZ" dirty="0" err="1" smtClean="0"/>
              <a:t>sink</a:t>
            </a:r>
            <a:endParaRPr lang="cs-CZ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132856"/>
            <a:ext cx="4176464" cy="3816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 </a:t>
            </a:r>
            <a:r>
              <a:rPr lang="cs-CZ" dirty="0" err="1" smtClean="0"/>
              <a:t>chair</a:t>
            </a:r>
            <a:endParaRPr lang="cs-CZ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772816"/>
            <a:ext cx="4104679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 </a:t>
            </a:r>
            <a:r>
              <a:rPr lang="cs-CZ" dirty="0" err="1" smtClean="0"/>
              <a:t>desk</a:t>
            </a:r>
            <a:endParaRPr lang="cs-CZ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3" y="2060848"/>
            <a:ext cx="4606826" cy="4176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 </a:t>
            </a:r>
            <a:r>
              <a:rPr lang="cs-CZ" dirty="0" err="1" smtClean="0"/>
              <a:t>light</a:t>
            </a:r>
            <a:endParaRPr lang="cs-CZ" dirty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1916832"/>
            <a:ext cx="4564608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 </a:t>
            </a:r>
            <a:r>
              <a:rPr lang="cs-CZ" dirty="0" err="1" smtClean="0"/>
              <a:t>picture</a:t>
            </a:r>
            <a:endParaRPr lang="cs-CZ" dirty="0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2060849"/>
            <a:ext cx="5473154" cy="3816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lipsa 5"/>
          <p:cNvSpPr/>
          <p:nvPr/>
        </p:nvSpPr>
        <p:spPr>
          <a:xfrm>
            <a:off x="4860032" y="188640"/>
            <a:ext cx="3744416" cy="86409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chair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004048" y="3717032"/>
            <a:ext cx="3816424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COOKER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4860032" y="1196752"/>
            <a:ext cx="3888432" cy="86409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picture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4860032" y="2204864"/>
            <a:ext cx="3744416" cy="936104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wardrobe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004048" y="4581128"/>
            <a:ext cx="3816424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LAMP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004048" y="5589240"/>
            <a:ext cx="3816424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SOFA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0"/>
            <a:ext cx="3096344" cy="21590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356992"/>
            <a:ext cx="3631031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96022E-7 L -0.55122 0.12581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6" y="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1.25809E-6 L -0.55521 -0.03122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8" y="-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se zakulaceným příčným rohem 5"/>
          <p:cNvSpPr/>
          <p:nvPr/>
        </p:nvSpPr>
        <p:spPr>
          <a:xfrm>
            <a:off x="4860032" y="332656"/>
            <a:ext cx="3744416" cy="792088"/>
          </a:xfrm>
          <a:prstGeom prst="round2Diag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SINK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Obdélník se zakulaceným příčným rohem 6"/>
          <p:cNvSpPr/>
          <p:nvPr/>
        </p:nvSpPr>
        <p:spPr>
          <a:xfrm>
            <a:off x="4860032" y="1340768"/>
            <a:ext cx="3744416" cy="792088"/>
          </a:xfrm>
          <a:prstGeom prst="round2Diag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FRIDGE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Obdélník se zakulaceným příčným rohem 7"/>
          <p:cNvSpPr/>
          <p:nvPr/>
        </p:nvSpPr>
        <p:spPr>
          <a:xfrm>
            <a:off x="4860032" y="2276872"/>
            <a:ext cx="3744416" cy="792088"/>
          </a:xfrm>
          <a:prstGeom prst="round2Diag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AN ARMCHAIR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5004048" y="3501008"/>
            <a:ext cx="3456384" cy="864096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DESK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076056" y="4509120"/>
            <a:ext cx="3456384" cy="864096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CUPBOARD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5004048" y="5517232"/>
            <a:ext cx="3456384" cy="864096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MIRROR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88640"/>
            <a:ext cx="2592288" cy="2023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2780928"/>
            <a:ext cx="2592288" cy="30439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1.71138E-6 L -0.58264 0.28839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1" y="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74 0.06289 L -0.51962 0.03167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4" y="-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788024" y="332656"/>
            <a:ext cx="3528392" cy="79208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MIRROR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788024" y="1268760"/>
            <a:ext cx="3528392" cy="79208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PICTURE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88024" y="2204864"/>
            <a:ext cx="3528392" cy="79208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CHAIR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4860032" y="3717032"/>
            <a:ext cx="3528392" cy="864096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FRIDGE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4860032" y="4725144"/>
            <a:ext cx="3528392" cy="864096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WARDROBE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4860032" y="5733256"/>
            <a:ext cx="3528392" cy="864096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SOFA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7" y="260648"/>
            <a:ext cx="2016223" cy="22990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3140968"/>
            <a:ext cx="2016224" cy="268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6763E-6 L -0.46059 0.01572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0" y="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38889E-6 1.70213E-6 L -0.51181 0.31475 " pathEditMode="relative" ptsTypes="AA">
                                      <p:cBhvr>
                                        <p:cTn id="2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hnutý roh 5"/>
          <p:cNvSpPr/>
          <p:nvPr/>
        </p:nvSpPr>
        <p:spPr>
          <a:xfrm>
            <a:off x="5148064" y="332656"/>
            <a:ext cx="2952328" cy="792088"/>
          </a:xfrm>
          <a:prstGeom prst="foldedCorne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PICTURE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Ohnutý roh 6"/>
          <p:cNvSpPr/>
          <p:nvPr/>
        </p:nvSpPr>
        <p:spPr>
          <a:xfrm>
            <a:off x="5148064" y="1340768"/>
            <a:ext cx="2952328" cy="792088"/>
          </a:xfrm>
          <a:prstGeom prst="foldedCorne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SINK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Ohnutý roh 7"/>
          <p:cNvSpPr/>
          <p:nvPr/>
        </p:nvSpPr>
        <p:spPr>
          <a:xfrm>
            <a:off x="5148064" y="2420888"/>
            <a:ext cx="2952328" cy="792088"/>
          </a:xfrm>
          <a:prstGeom prst="foldedCorne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LIGHT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5148064" y="3717032"/>
            <a:ext cx="3312368" cy="864096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SOFA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148064" y="4725144"/>
            <a:ext cx="3312368" cy="864096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AN ARMCHAIR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5148064" y="5733256"/>
            <a:ext cx="3312368" cy="864096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COOKER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0"/>
            <a:ext cx="2255181" cy="22768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140968"/>
            <a:ext cx="2736304" cy="26282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4104E-6 L -0.46858 0.00532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4" y="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0.03168 L -0.51181 0.13665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6" y="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lipsa 5"/>
          <p:cNvSpPr/>
          <p:nvPr/>
        </p:nvSpPr>
        <p:spPr>
          <a:xfrm>
            <a:off x="5364088" y="260648"/>
            <a:ext cx="3240360" cy="864096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COOKER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5364088" y="1268760"/>
            <a:ext cx="3240360" cy="864096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RUG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5364088" y="2348880"/>
            <a:ext cx="3312368" cy="864096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DESK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508104" y="3861048"/>
            <a:ext cx="3168352" cy="79208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WARDROBE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508104" y="4797152"/>
            <a:ext cx="3168352" cy="79208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CUPBOARD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508104" y="5805264"/>
            <a:ext cx="3168352" cy="79208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DESK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60648"/>
            <a:ext cx="3168352" cy="1970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212976"/>
            <a:ext cx="3018265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4.56647E-6 L -0.50399 0.14682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" y="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4.68208E-6 L -0.50399 0.03145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" y="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Křeslo: </a:t>
            </a:r>
            <a:r>
              <a:rPr lang="cs-CZ" dirty="0" smtClean="0">
                <a:hlinkClick r:id="rId2"/>
              </a:rPr>
              <a:t>http://officeimg.vo.msecnd.net/en-us/images/MH900239495.jpg</a:t>
            </a:r>
            <a:endParaRPr lang="cs-CZ" dirty="0" smtClean="0"/>
          </a:p>
          <a:p>
            <a:r>
              <a:rPr lang="cs-CZ" dirty="0" smtClean="0"/>
              <a:t>Skříň: </a:t>
            </a:r>
            <a:r>
              <a:rPr lang="cs-CZ" dirty="0" smtClean="0">
                <a:hlinkClick r:id="rId3"/>
              </a:rPr>
              <a:t>http://officeimg.vo.msecnd.net/en-us/images/MH900030313.jpg</a:t>
            </a:r>
            <a:endParaRPr lang="cs-CZ" dirty="0" smtClean="0"/>
          </a:p>
          <a:p>
            <a:r>
              <a:rPr lang="cs-CZ" dirty="0" smtClean="0"/>
              <a:t>Sporák: </a:t>
            </a:r>
            <a:r>
              <a:rPr lang="cs-CZ" dirty="0" smtClean="0">
                <a:hlinkClick r:id="rId4"/>
              </a:rPr>
              <a:t>http://officeimg.vo.msecnd.net/en-us/images/MH900320264.jpg</a:t>
            </a:r>
            <a:endParaRPr lang="cs-CZ" dirty="0" smtClean="0"/>
          </a:p>
          <a:p>
            <a:r>
              <a:rPr lang="cs-CZ" dirty="0" smtClean="0"/>
              <a:t>Lednice: </a:t>
            </a:r>
            <a:r>
              <a:rPr lang="cs-CZ" dirty="0" smtClean="0">
                <a:hlinkClick r:id="rId5"/>
              </a:rPr>
              <a:t>http://officeimg.vo.msecnd.net/en-us/images/MH900030330.jpg</a:t>
            </a:r>
            <a:endParaRPr lang="cs-CZ" dirty="0" smtClean="0"/>
          </a:p>
          <a:p>
            <a:r>
              <a:rPr lang="cs-CZ" dirty="0" smtClean="0"/>
              <a:t>Skříňka: </a:t>
            </a:r>
            <a:r>
              <a:rPr lang="cs-CZ" dirty="0" smtClean="0">
                <a:hlinkClick r:id="rId6"/>
              </a:rPr>
              <a:t>http://officeimg.vo.msecnd.net/en-us/images/MH900320132.jpg</a:t>
            </a:r>
            <a:endParaRPr lang="cs-CZ" dirty="0" smtClean="0"/>
          </a:p>
          <a:p>
            <a:r>
              <a:rPr lang="cs-CZ" dirty="0" smtClean="0"/>
              <a:t>Pohovka: </a:t>
            </a:r>
            <a:r>
              <a:rPr lang="cs-CZ" dirty="0" smtClean="0">
                <a:hlinkClick r:id="rId7"/>
              </a:rPr>
              <a:t>http://officeimg.vo.msecnd.net/en-us/images/MH900356937.jpg</a:t>
            </a:r>
            <a:endParaRPr lang="cs-CZ" dirty="0" smtClean="0"/>
          </a:p>
          <a:p>
            <a:r>
              <a:rPr lang="cs-CZ" dirty="0" smtClean="0"/>
              <a:t>Koberec: </a:t>
            </a:r>
            <a:r>
              <a:rPr lang="cs-CZ" dirty="0" smtClean="0">
                <a:hlinkClick r:id="rId8"/>
              </a:rPr>
              <a:t>http://officeimg.vo.msecnd.net/en-us/images/MH900030361.jpg</a:t>
            </a:r>
            <a:endParaRPr lang="cs-CZ" dirty="0" smtClean="0"/>
          </a:p>
          <a:p>
            <a:r>
              <a:rPr lang="cs-CZ" dirty="0" smtClean="0"/>
              <a:t>Lampa: </a:t>
            </a:r>
            <a:r>
              <a:rPr lang="cs-CZ" dirty="0" smtClean="0">
                <a:hlinkClick r:id="rId9"/>
              </a:rPr>
              <a:t>http://officeimg.vo.msecnd.net/en-us/images/MH900286362.jpg</a:t>
            </a:r>
            <a:endParaRPr lang="cs-CZ" dirty="0" smtClean="0"/>
          </a:p>
          <a:p>
            <a:r>
              <a:rPr lang="cs-CZ" dirty="0" smtClean="0"/>
              <a:t>Zrcadlo: </a:t>
            </a:r>
            <a:r>
              <a:rPr lang="cs-CZ" dirty="0" smtClean="0">
                <a:hlinkClick r:id="rId10"/>
              </a:rPr>
              <a:t>http://officeimg.vo.msecnd.net/en-us/images/MH900217156.jpg</a:t>
            </a:r>
            <a:endParaRPr lang="cs-CZ" dirty="0" smtClean="0"/>
          </a:p>
          <a:p>
            <a:r>
              <a:rPr lang="cs-CZ" dirty="0" smtClean="0"/>
              <a:t>Dřez: </a:t>
            </a:r>
            <a:r>
              <a:rPr lang="cs-CZ" dirty="0" smtClean="0">
                <a:hlinkClick r:id="rId11"/>
              </a:rPr>
              <a:t>http://officeimg.vo.msecnd.net/en-us/images/MH900356953.jpg</a:t>
            </a:r>
            <a:endParaRPr lang="cs-CZ" dirty="0" smtClean="0"/>
          </a:p>
          <a:p>
            <a:r>
              <a:rPr lang="cs-CZ" dirty="0" smtClean="0"/>
              <a:t>Židle: </a:t>
            </a:r>
            <a:r>
              <a:rPr lang="cs-CZ" dirty="0" smtClean="0">
                <a:hlinkClick r:id="rId12"/>
              </a:rPr>
              <a:t>http://officeimg.vo.msecnd.net/en-us/images/MH900383832.jpg</a:t>
            </a:r>
            <a:endParaRPr lang="cs-CZ" dirty="0" smtClean="0"/>
          </a:p>
          <a:p>
            <a:r>
              <a:rPr lang="cs-CZ" dirty="0" smtClean="0"/>
              <a:t>Pracovní stůl: </a:t>
            </a:r>
            <a:r>
              <a:rPr lang="cs-CZ" dirty="0" smtClean="0">
                <a:hlinkClick r:id="rId13"/>
              </a:rPr>
              <a:t>http://officeimg.vo.msecnd.net/en-us/images/MH900355865.jpg</a:t>
            </a:r>
            <a:endParaRPr lang="cs-CZ" dirty="0" smtClean="0"/>
          </a:p>
          <a:p>
            <a:r>
              <a:rPr lang="cs-CZ" dirty="0" smtClean="0"/>
              <a:t>Světlo: </a:t>
            </a:r>
            <a:r>
              <a:rPr lang="cs-CZ" dirty="0" smtClean="0">
                <a:hlinkClick r:id="rId14"/>
              </a:rPr>
              <a:t>http://officeimg.vo.msecnd.net/en-us/images/MH900030282.jpg</a:t>
            </a:r>
            <a:endParaRPr lang="cs-CZ" dirty="0" smtClean="0"/>
          </a:p>
          <a:p>
            <a:r>
              <a:rPr lang="cs-CZ" dirty="0" smtClean="0"/>
              <a:t>Obrázek: </a:t>
            </a:r>
            <a:r>
              <a:rPr lang="cs-CZ" dirty="0" smtClean="0">
                <a:hlinkClick r:id="rId15"/>
              </a:rPr>
              <a:t>http://officeimg.vo.msecnd.net/en-us/images/MH900030358.jpg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154</TotalTime>
  <Words>291</Words>
  <Application>Microsoft Office PowerPoint</Application>
  <PresentationFormat>Předvádění na obrazovce (4:3)</PresentationFormat>
  <Paragraphs>92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Administrativní</vt:lpstr>
      <vt:lpstr>DIGITÁLNÍ UČEBNÍ MATERIÁL: VY_32_INOVACE_01_Aj7_76 </vt:lpstr>
      <vt:lpstr>Snímek 2</vt:lpstr>
      <vt:lpstr>  </vt:lpstr>
      <vt:lpstr>an armchair</vt:lpstr>
      <vt:lpstr>a wardrobe</vt:lpstr>
      <vt:lpstr>a cooker</vt:lpstr>
      <vt:lpstr>a fridge</vt:lpstr>
      <vt:lpstr>a cupboard</vt:lpstr>
      <vt:lpstr>a sofa</vt:lpstr>
      <vt:lpstr>a rug</vt:lpstr>
      <vt:lpstr>a lamp</vt:lpstr>
      <vt:lpstr>a mirror</vt:lpstr>
      <vt:lpstr>a sink</vt:lpstr>
      <vt:lpstr>a chair</vt:lpstr>
      <vt:lpstr>a desk</vt:lpstr>
      <vt:lpstr>a light</vt:lpstr>
      <vt:lpstr>a picture</vt:lpstr>
      <vt:lpstr>Snímek 18</vt:lpstr>
      <vt:lpstr>Snímek 19</vt:lpstr>
      <vt:lpstr>Snímek 20</vt:lpstr>
      <vt:lpstr>Snímek 21</vt:lpstr>
      <vt:lpstr>Snímek 22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MATERIÁL: VY_32_INOVACE_01_S1Aj01</dc:title>
  <dc:creator>user</dc:creator>
  <cp:lastModifiedBy>ucitel</cp:lastModifiedBy>
  <cp:revision>22</cp:revision>
  <dcterms:created xsi:type="dcterms:W3CDTF">2012-08-08T15:22:33Z</dcterms:created>
  <dcterms:modified xsi:type="dcterms:W3CDTF">2014-05-04T19:50:33Z</dcterms:modified>
</cp:coreProperties>
</file>