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61" r:id="rId3"/>
    <p:sldId id="263" r:id="rId4"/>
    <p:sldId id="264" r:id="rId5"/>
    <p:sldId id="269" r:id="rId6"/>
    <p:sldId id="265" r:id="rId7"/>
    <p:sldId id="268" r:id="rId8"/>
    <p:sldId id="266" r:id="rId9"/>
    <p:sldId id="267" r:id="rId10"/>
    <p:sldId id="258" r:id="rId11"/>
  </p:sldIdLst>
  <p:sldSz cx="10160000" cy="7620000"/>
  <p:notesSz cx="6858000" cy="9144000"/>
  <p:embeddedFontLst>
    <p:embeddedFont>
      <p:font typeface="Calibri" pitchFamily="34" charset="0"/>
      <p:regular r:id="rId12"/>
      <p:bold r:id="rId13"/>
      <p:italic r:id="rId14"/>
      <p:boldItalic r:id="rId15"/>
    </p:embeddedFont>
  </p:embeddedFont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C26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653" autoAdjust="0"/>
  </p:normalViewPr>
  <p:slideViewPr>
    <p:cSldViewPr>
      <p:cViewPr>
        <p:scale>
          <a:sx n="90" d="100"/>
          <a:sy n="90" d="100"/>
        </p:scale>
        <p:origin x="-222" y="-168"/>
      </p:cViewPr>
      <p:guideLst>
        <p:guide orient="horz" pos="2400"/>
        <p:guide pos="320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62000" y="2367141"/>
            <a:ext cx="8636000" cy="1633361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4318000"/>
            <a:ext cx="7112000" cy="19473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E773D-4A8D-4F7D-B103-B3D590A50756}" type="datetimeFigureOut">
              <a:rPr lang="cs-CZ"/>
              <a:pPr>
                <a:defRPr/>
              </a:pPr>
              <a:t>25.8.2014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4B132-0A3B-4989-AF3F-355E89E2A9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5BBDE8-A526-4BE3-92DC-C500345C3D27}" type="datetimeFigureOut">
              <a:rPr lang="cs-CZ"/>
              <a:pPr>
                <a:defRPr/>
              </a:pPr>
              <a:t>25.8.2014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95B4D-7A6C-419A-A633-456EA20A78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2570" y="4896557"/>
            <a:ext cx="8636000" cy="1513417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02570" y="3229682"/>
            <a:ext cx="8636000" cy="1666874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945D60-79EE-4B05-9AE8-C40B655CCC20}" type="datetimeFigureOut">
              <a:rPr lang="cs-CZ"/>
              <a:pPr>
                <a:defRPr/>
              </a:pPr>
              <a:t>25.8.2014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0B907-F998-42A9-9A3D-EECBC0E002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8000" y="1778002"/>
            <a:ext cx="4487333" cy="502884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64667" y="1778002"/>
            <a:ext cx="4487333" cy="502884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470FE-DD1B-49BB-B245-20C439FCB17B}" type="datetimeFigureOut">
              <a:rPr lang="cs-CZ"/>
              <a:pPr>
                <a:defRPr/>
              </a:pPr>
              <a:t>25.8.2014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E5C6B-D7A3-40B7-BE23-FC78FED058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705681"/>
            <a:ext cx="4489098" cy="71084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8000" y="2416528"/>
            <a:ext cx="4489098" cy="43903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61141" y="1705681"/>
            <a:ext cx="4490861" cy="71084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61141" y="2416528"/>
            <a:ext cx="4490861" cy="43903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529FA-1C1B-4AF3-B77F-B166CE5E7D8B}" type="datetimeFigureOut">
              <a:rPr lang="cs-CZ"/>
              <a:pPr>
                <a:defRPr/>
              </a:pPr>
              <a:t>25.8.2014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92EA5-9696-46C9-8119-6C4EE551B1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723084-77A6-4E09-96A2-E529D0F36D56}" type="datetimeFigureOut">
              <a:rPr lang="cs-CZ"/>
              <a:pPr>
                <a:defRPr/>
              </a:pPr>
              <a:t>25.8.2014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DAEB4-9DD1-4B66-A78B-1F7C3C9D40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15BC1-448B-442C-A02C-09BBF91D1B9A}" type="datetimeFigureOut">
              <a:rPr lang="cs-CZ"/>
              <a:pPr>
                <a:defRPr/>
              </a:pPr>
              <a:t>25.8.2014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0FAB0-9BC5-4EA8-B7C9-BA2EAC7EFF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1" y="303389"/>
            <a:ext cx="3342570" cy="129116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72278" y="303391"/>
            <a:ext cx="5679722" cy="650345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8001" y="1594557"/>
            <a:ext cx="3342570" cy="521229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C1290-7231-45A6-AA1C-3BD232D65B32}" type="datetimeFigureOut">
              <a:rPr lang="cs-CZ"/>
              <a:pPr>
                <a:defRPr/>
              </a:pPr>
              <a:t>25.8.2014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E15BEC-04D1-4CF7-83A5-FA810F1B6A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91431" y="5334000"/>
            <a:ext cx="6096000" cy="62970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91431" y="680861"/>
            <a:ext cx="6096000" cy="45720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91431" y="5963709"/>
            <a:ext cx="6096000" cy="8942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BA5AA-9660-4E17-83C9-25C3329D72D1}" type="datetimeFigureOut">
              <a:rPr lang="cs-CZ"/>
              <a:pPr>
                <a:defRPr/>
              </a:pPr>
              <a:t>25.8.2014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0FC12D-100E-4531-A2E4-E1B0132EFC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BE13B-C638-4A63-9C4B-E260C8C3870C}" type="datetimeFigureOut">
              <a:rPr lang="cs-CZ"/>
              <a:pPr>
                <a:defRPr/>
              </a:pPr>
              <a:t>25.8.2014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BD092-42E4-4B26-B0A9-E929DAD665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66000" y="305155"/>
            <a:ext cx="2286000" cy="650169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8001" y="305155"/>
            <a:ext cx="6688667" cy="650169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A0473-48E4-41E1-AD0B-1C3778661695}" type="datetimeFigureOut">
              <a:rPr lang="cs-CZ"/>
              <a:pPr>
                <a:defRPr/>
              </a:pPr>
              <a:t>25.8.2014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CA8CC1-B239-4E7D-99E6-8F4FE24A54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2D050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508000" y="304800"/>
            <a:ext cx="9144000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508000" y="1778000"/>
            <a:ext cx="91440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8000" y="7062788"/>
            <a:ext cx="2370138" cy="4048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AE0A12F-918E-4D5B-B2A1-B138833DC4E7}" type="datetimeFigureOut">
              <a:rPr lang="cs-CZ"/>
              <a:pPr>
                <a:defRPr/>
              </a:pPr>
              <a:t>25.8.2014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71863" y="7062788"/>
            <a:ext cx="3216275" cy="4048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81863" y="7062788"/>
            <a:ext cx="2370137" cy="4048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85DE117-9989-4BC0-A22B-88C57CA61B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ucho&amp;oldid=10535809" TargetMode="External"/><Relationship Id="rId2" Type="http://schemas.openxmlformats.org/officeDocument/2006/relationships/hyperlink" Target="http://commons.wikimedia.org/wiki/File:Povode%C5%88_srpen_20.jpg?uselang=c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dreamstime.com/royalty-free-stock-image-titanic-image1971516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Logolink OPVK - oříznutý.jp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0988" y="209550"/>
            <a:ext cx="6969125" cy="1343025"/>
          </a:xfrm>
          <a:prstGeom prst="rect">
            <a:avLst/>
          </a:prstGeom>
          <a:solidFill>
            <a:srgbClr val="000000">
              <a:alpha val="0"/>
            </a:srgbClr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2108" name="Group 60"/>
          <p:cNvGraphicFramePr>
            <a:graphicFrameLocks noGrp="1"/>
          </p:cNvGraphicFramePr>
          <p:nvPr/>
        </p:nvGraphicFramePr>
        <p:xfrm>
          <a:off x="1550988" y="2225675"/>
          <a:ext cx="7200900" cy="5233990"/>
        </p:xfrm>
        <a:graphic>
          <a:graphicData uri="http://schemas.openxmlformats.org/drawingml/2006/table">
            <a:tbl>
              <a:tblPr/>
              <a:tblGrid>
                <a:gridCol w="2054225"/>
                <a:gridCol w="5146675"/>
              </a:tblGrid>
              <a:tr h="295275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CZ.1.07/1.5.00/34.0691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813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VY_32_INOVACE_EK01</a:t>
                      </a:r>
                      <a:r>
                        <a:rPr kumimoji="0" lang="cs-CZ" altLang="zh-CN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990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Církevní střední odborná škola Bojkovice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Husova 537, Bojkovice 68771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RNDr. Anna Priessnitzová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Přírodovědné vzdělávání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88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Vzdělávací obor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Základy přírodních věd - ekologie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Tématický okruh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Základy obecné ekologie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950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Úvod do ekologické problematiky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 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88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8.7. 2013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Cílem prezentace je  vzbudit zájem žáků o ekologickou problematiku. Kladení otázek vede  k diskuzi na dané téma.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7225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Odpovědi na otázky  v prezentaci  žáci vypracují  písemně buď individuálně anebo jako skupinovou práci. Na závěr hodiny  zadání úkolů.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8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Pokud není uvedeno jinak, použitý materiál je z vlastních zdrojů autora.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8" name="Rectangle 100"/>
          <p:cNvSpPr>
            <a:spLocks noChangeArrowheads="1"/>
          </p:cNvSpPr>
          <p:nvPr/>
        </p:nvSpPr>
        <p:spPr bwMode="auto">
          <a:xfrm>
            <a:off x="1695450" y="1722438"/>
            <a:ext cx="6892925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lang="cs-CZ" sz="3200">
                <a:latin typeface="Calibri" pitchFamily="34" charset="0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903288" y="857250"/>
            <a:ext cx="8636000" cy="6192838"/>
          </a:xfrm>
        </p:spPr>
        <p:txBody>
          <a:bodyPr/>
          <a:lstStyle/>
          <a:p>
            <a:r>
              <a:rPr lang="cs-CZ" sz="5400" smtClean="0"/>
              <a:t>Ekologie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Úvod do ekologické problematiky, náplň předmětu, základní pojmy.</a:t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508000" y="354013"/>
            <a:ext cx="9144000" cy="1223962"/>
          </a:xfrm>
        </p:spPr>
        <p:txBody>
          <a:bodyPr/>
          <a:lstStyle/>
          <a:p>
            <a:r>
              <a:rPr lang="cs-CZ" sz="3600" b="1" smtClean="0"/>
              <a:t>Ekologie  - náplň předmětu, základní pojmy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508000" y="785813"/>
            <a:ext cx="9144000" cy="6408737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cs-CZ" b="1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b="1" smtClean="0"/>
              <a:t>Ekologie zkoumá vzájemné vztahy mezi organismy a prostředím.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800" b="1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b="1" smtClean="0"/>
              <a:t>Životní prostředí </a:t>
            </a:r>
            <a:r>
              <a:rPr lang="cs-CZ" sz="2800" smtClean="0"/>
              <a:t>: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smtClean="0"/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smtClean="0"/>
              <a:t>A</a:t>
            </a:r>
            <a:r>
              <a:rPr lang="cs-CZ" sz="2800" b="1" smtClean="0"/>
              <a:t>. Neživé</a:t>
            </a:r>
            <a:r>
              <a:rPr lang="cs-CZ" sz="2800" smtClean="0"/>
              <a:t> - (abiotické) podmínky života.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smtClean="0"/>
              <a:t>Patří sem ovzduší, voda, půda, sluneční záření. Bude nás zajímat vliv člověka a organismů na tuto složku životního prostředí a naopak.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8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smtClean="0"/>
              <a:t>B.</a:t>
            </a:r>
            <a:r>
              <a:rPr lang="cs-CZ" sz="2800" b="1" smtClean="0"/>
              <a:t>Živé </a:t>
            </a:r>
            <a:r>
              <a:rPr lang="cs-CZ" sz="2800" smtClean="0"/>
              <a:t>- (biotické) podmínky života.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smtClean="0"/>
              <a:t>Patří sem populace, společenstva, ekosystémy, biosféra.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smtClean="0"/>
              <a:t>Budeme sledovat jak na ně působí člověk svojí činností a jaké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smtClean="0"/>
              <a:t>z toho pak pro něj vyplývají důsledky.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4"/>
          <p:cNvSpPr>
            <a:spLocks noGrp="1"/>
          </p:cNvSpPr>
          <p:nvPr>
            <p:ph type="title"/>
          </p:nvPr>
        </p:nvSpPr>
        <p:spPr>
          <a:xfrm>
            <a:off x="508000" y="0"/>
            <a:ext cx="9144000" cy="1146175"/>
          </a:xfrm>
        </p:spPr>
        <p:txBody>
          <a:bodyPr/>
          <a:lstStyle/>
          <a:p>
            <a:r>
              <a:rPr lang="cs-CZ" smtClean="0"/>
              <a:t>Témata k diskuzi :</a:t>
            </a:r>
          </a:p>
        </p:txBody>
      </p:sp>
      <p:sp>
        <p:nvSpPr>
          <p:cNvPr id="5123" name="Zástupný symbol pro obsah 5"/>
          <p:cNvSpPr>
            <a:spLocks noGrp="1"/>
          </p:cNvSpPr>
          <p:nvPr>
            <p:ph idx="1"/>
          </p:nvPr>
        </p:nvSpPr>
        <p:spPr>
          <a:xfrm>
            <a:off x="400050" y="1146175"/>
            <a:ext cx="9504363" cy="7488238"/>
          </a:xfrm>
        </p:spPr>
        <p:txBody>
          <a:bodyPr/>
          <a:lstStyle/>
          <a:p>
            <a:r>
              <a:rPr lang="cs-CZ" sz="2800" smtClean="0"/>
              <a:t>Země nám byla svěřena do užívání. Jsme zodpovědní za to,  jak na ní hospodaříme.  V jakém stavu ji předáme  svým potomkům ?</a:t>
            </a:r>
          </a:p>
          <a:p>
            <a:r>
              <a:rPr lang="cs-CZ" sz="2800" smtClean="0"/>
              <a:t>Všichni jsme na jedné lodi. Může nám být jedno, jaká je to loď, kam směřuje a kdo ji řídí ?</a:t>
            </a:r>
          </a:p>
          <a:p>
            <a:r>
              <a:rPr lang="cs-CZ" sz="2800" smtClean="0"/>
              <a:t>Nevratné změny v ekosystémech vedou k narušení přírodní rovnováhy. Domníváš se, že už v současné době pociťujeme důsledky těchto změn ? Uveď příklad.</a:t>
            </a:r>
          </a:p>
          <a:p>
            <a:r>
              <a:rPr lang="cs-CZ" sz="2800" smtClean="0"/>
              <a:t>Dochází k drancování přírody. Týká se to i tebe. Zajímá tě to ?</a:t>
            </a:r>
          </a:p>
          <a:p>
            <a:r>
              <a:rPr lang="cs-CZ" sz="2800" smtClean="0"/>
              <a:t> Znečišťování životního prostředí – vody, ovzduší i půdy postihne každého z nás, škodlivé látky pronikají do potravního řetězce. My jsme jeho součástí. Zajímáš se o to, co jíš, jaký je původ a složení potravin, které si kupuješ ?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758825" y="0"/>
            <a:ext cx="9144000" cy="138113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184150" y="0"/>
            <a:ext cx="9975850" cy="72659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</a:t>
            </a:r>
          </a:p>
          <a:p>
            <a:r>
              <a:rPr lang="cs-CZ" smtClean="0"/>
              <a:t> </a:t>
            </a:r>
            <a:r>
              <a:rPr lang="cs-CZ" sz="2800" smtClean="0"/>
              <a:t>Dochází k  extrémním výkyvů počasí,  povodně střídají období horka a sucha.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z="2800" smtClean="0"/>
          </a:p>
          <a:p>
            <a:r>
              <a:rPr lang="cs-CZ" sz="2800" smtClean="0"/>
              <a:t>Hrozí lidstvu ekologická katastrofa?  Dá se jí zabránit ?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6149" name="Picture 7" descr="C:\Users\ANNA\Desktop\Aridi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7750" y="2730500"/>
            <a:ext cx="3760788" cy="314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111125" y="2514600"/>
            <a:ext cx="10048875" cy="7127875"/>
          </a:xfrm>
        </p:spPr>
        <p:txBody>
          <a:bodyPr/>
          <a:lstStyle/>
          <a:p>
            <a:r>
              <a:rPr lang="cs-CZ" sz="2800" smtClean="0"/>
              <a:t>Všichni jsme na jedné lodi. Cestující na Titaniku se domnívali, že jejich loď je nepotopitelná. </a:t>
            </a:r>
          </a:p>
          <a:p>
            <a:r>
              <a:rPr lang="cs-CZ" sz="2800" smtClean="0"/>
              <a:t>Neuvažujeme podobně ? Kolik máme ještě času 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508000" y="0"/>
            <a:ext cx="9144000" cy="1001713"/>
          </a:xfrm>
        </p:spPr>
        <p:txBody>
          <a:bodyPr/>
          <a:lstStyle/>
          <a:p>
            <a:r>
              <a:rPr lang="cs-CZ" i="1" smtClean="0"/>
              <a:t>Co z toho pro nás vyplývá ?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508000" y="569913"/>
            <a:ext cx="9144000" cy="6237287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dirty="0" smtClean="0"/>
          </a:p>
          <a:p>
            <a:r>
              <a:rPr lang="cs-CZ" dirty="0" smtClean="0"/>
              <a:t>Učíme se proto, abychom se mohli </a:t>
            </a:r>
            <a:r>
              <a:rPr lang="cs-CZ" dirty="0" err="1" smtClean="0"/>
              <a:t>informovaně</a:t>
            </a:r>
            <a:r>
              <a:rPr lang="cs-CZ" dirty="0" smtClean="0"/>
              <a:t> rozhodovat. V rámci výuky získáme základní povědomí o ekologické problematice. Záleží na nás, jestli se budeme zajímat o stav prostředí v němž žijeme. Nejvíce zla napáchá nevědomost , nekompetentnost a sobectví lidí na vedoucích postech. </a:t>
            </a:r>
          </a:p>
          <a:p>
            <a:r>
              <a:rPr lang="cs-CZ" dirty="0" smtClean="0"/>
              <a:t>Budoucnost můžu změnit. </a:t>
            </a:r>
            <a:r>
              <a:rPr lang="cs-CZ" dirty="0" smtClean="0"/>
              <a:t>Záleží, </a:t>
            </a:r>
            <a:r>
              <a:rPr lang="cs-CZ" dirty="0" smtClean="0"/>
              <a:t>pro co se rozhodnu a zda vytrvám.</a:t>
            </a:r>
          </a:p>
          <a:p>
            <a:r>
              <a:rPr lang="cs-CZ" dirty="0" smtClean="0"/>
              <a:t>Zlo vyhraje, pokud slušní lidé nebudou nic dělat. Stačí málo, vždycky to má smysl.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508000" y="0"/>
            <a:ext cx="9144000" cy="1146175"/>
          </a:xfrm>
        </p:spPr>
        <p:txBody>
          <a:bodyPr/>
          <a:lstStyle/>
          <a:p>
            <a:r>
              <a:rPr lang="cs-CZ" smtClean="0"/>
              <a:t>Otázky 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508000" y="1506538"/>
            <a:ext cx="9144000" cy="5832475"/>
          </a:xfrm>
        </p:spPr>
        <p:txBody>
          <a:bodyPr/>
          <a:lstStyle/>
          <a:p>
            <a:r>
              <a:rPr lang="cs-CZ" smtClean="0"/>
              <a:t>Které pojmy a slovní spojení tě napadnou v souvislosti s ekologickou problematikou ?</a:t>
            </a:r>
          </a:p>
          <a:p>
            <a:r>
              <a:rPr lang="cs-CZ" smtClean="0"/>
              <a:t>Znáš některé organizace zabývající se ekologickou problematikou ?</a:t>
            </a:r>
          </a:p>
          <a:p>
            <a:r>
              <a:rPr lang="cs-CZ" smtClean="0"/>
              <a:t>Které instituce se ekologickou problematikou zabývají v rámci obcí , které v rámci ČR ?</a:t>
            </a:r>
          </a:p>
          <a:p>
            <a:r>
              <a:rPr lang="cs-CZ" smtClean="0"/>
              <a:t>V médiích se poměrně často probírají témata související s ekologickou problematikou. Která z nich jsi zaznamenal(a) ? Zajímají tě ? Jaký máš na ně názor ?</a:t>
            </a:r>
          </a:p>
          <a:p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508000" y="714375"/>
            <a:ext cx="9144000" cy="358775"/>
          </a:xfrm>
        </p:spPr>
        <p:txBody>
          <a:bodyPr/>
          <a:lstStyle/>
          <a:p>
            <a:r>
              <a:rPr lang="cs-CZ" smtClean="0"/>
              <a:t>Úkoly :</a:t>
            </a:r>
            <a:br>
              <a:rPr lang="cs-CZ" smtClean="0"/>
            </a:br>
            <a:endParaRPr lang="cs-CZ" smtClean="0"/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08000" y="1073150"/>
            <a:ext cx="9144000" cy="6337300"/>
          </a:xfrm>
        </p:spPr>
        <p:txBody>
          <a:bodyPr/>
          <a:lstStyle/>
          <a:p>
            <a:r>
              <a:rPr lang="cs-CZ" smtClean="0"/>
              <a:t>Napiš pojmy a slovní spojení,  které tě napadnou v souvislosti s ekologií. </a:t>
            </a:r>
          </a:p>
          <a:p>
            <a:r>
              <a:rPr lang="cs-CZ" smtClean="0"/>
              <a:t>Čím se zabývá ekologie ?</a:t>
            </a:r>
          </a:p>
          <a:p>
            <a:r>
              <a:rPr lang="cs-CZ" smtClean="0"/>
              <a:t>Podmínky života dělíme abiotické a biotické. Vysvětli tyto pojmy a co zahrnují.</a:t>
            </a:r>
          </a:p>
          <a:p>
            <a:r>
              <a:rPr lang="cs-CZ" smtClean="0"/>
              <a:t>Zjisti v místě bydliště na městském úřadě název odboru, který se zabývá ekologickou problematikou a jméno kompetentního pracovníka. Na webových stránkách své obce najdi aktuální problémy a akce které souvisí s ekologickou problematikou.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4"/>
          <p:cNvSpPr txBox="1">
            <a:spLocks noChangeArrowheads="1"/>
          </p:cNvSpPr>
          <p:nvPr/>
        </p:nvSpPr>
        <p:spPr bwMode="auto">
          <a:xfrm>
            <a:off x="615950" y="1073150"/>
            <a:ext cx="8856663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>
                <a:solidFill>
                  <a:srgbClr val="000000"/>
                </a:solidFill>
                <a:latin typeface="Calibri" pitchFamily="34" charset="0"/>
              </a:rPr>
              <a:t>ZDROJE:</a:t>
            </a:r>
          </a:p>
          <a:p>
            <a:pPr marL="342900" indent="-342900"/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http://commons.wikimedia.org/wiki/File:Povode%C5%88_srpen_20.jpg?uselang=cs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>
                <a:hlinkClick r:id="rId3"/>
              </a:rPr>
              <a:t>http://cs.wikipedia.org/w/index.php?title=Sucho&amp;oldid=10535809</a:t>
            </a:r>
            <a:endParaRPr lang="cs-CZ"/>
          </a:p>
          <a:p>
            <a:pPr marL="342900" indent="-342900"/>
            <a:r>
              <a:rPr lang="cs-CZ">
                <a:hlinkClick r:id="rId4"/>
              </a:rPr>
              <a:t>http://www.dreamstime.com/royalty-free-stock-image-titanic-image19715166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endParaRPr lang="cs-CZ" sz="28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 sz="28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pro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pro DUM</Template>
  <TotalTime>650</TotalTime>
  <Words>627</Words>
  <Application>Microsoft Office PowerPoint</Application>
  <PresentationFormat>Vlastní</PresentationFormat>
  <Paragraphs>83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宋体</vt:lpstr>
      <vt:lpstr>Šablona pro DUM</vt:lpstr>
      <vt:lpstr>Snímek 1</vt:lpstr>
      <vt:lpstr>Ekologie  Úvod do ekologické problematiky, náplň předmětu, základní pojmy. </vt:lpstr>
      <vt:lpstr>Ekologie  - náplň předmětu, základní pojmy </vt:lpstr>
      <vt:lpstr>Témata k diskuzi :</vt:lpstr>
      <vt:lpstr>Snímek 5</vt:lpstr>
      <vt:lpstr>Snímek 6</vt:lpstr>
      <vt:lpstr>Co z toho pro nás vyplývá ?</vt:lpstr>
      <vt:lpstr>Otázky :</vt:lpstr>
      <vt:lpstr>Úkoly : 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Zuzanka</dc:creator>
  <cp:lastModifiedBy>Dum</cp:lastModifiedBy>
  <cp:revision>61</cp:revision>
  <dcterms:created xsi:type="dcterms:W3CDTF">2012-11-18T17:13:54Z</dcterms:created>
  <dcterms:modified xsi:type="dcterms:W3CDTF">2014-08-25T13:12:59Z</dcterms:modified>
</cp:coreProperties>
</file>